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332" r:id="rId4"/>
    <p:sldId id="335" r:id="rId5"/>
    <p:sldId id="333" r:id="rId6"/>
    <p:sldId id="336" r:id="rId7"/>
    <p:sldId id="331" r:id="rId8"/>
    <p:sldId id="330" r:id="rId9"/>
  </p:sldIdLst>
  <p:sldSz cx="9144000" cy="6858000" type="screen4x3"/>
  <p:notesSz cx="6888163" cy="100187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43BDF665-2285-41F8-8771-FA0040E02DD0}">
          <p14:sldIdLst>
            <p14:sldId id="256"/>
            <p14:sldId id="274"/>
            <p14:sldId id="332"/>
            <p14:sldId id="335"/>
            <p14:sldId id="333"/>
            <p14:sldId id="336"/>
            <p14:sldId id="331"/>
            <p14:sldId id="3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9900"/>
    <a:srgbClr val="FF5050"/>
    <a:srgbClr val="FF9999"/>
    <a:srgbClr val="FFCC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23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619431DC-4B15-4DD9-92D1-88528612C3C5}" type="datetimeFigureOut">
              <a:rPr lang="de-DE" smtClean="0"/>
              <a:t>12.06.2019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69EE00B1-CE8A-4624-87C0-0AC5A98C8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438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E00B1-CE8A-4624-87C0-0AC5A98C884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5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AD1C-2C2A-4DD5-B598-AD1437547EDC}" type="datetimeFigureOut">
              <a:rPr lang="de-DE" smtClean="0"/>
              <a:t>12.06.2019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A4FD-354D-471F-B8EC-7957EB03C7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08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AD1C-2C2A-4DD5-B598-AD1437547EDC}" type="datetimeFigureOut">
              <a:rPr lang="de-DE" smtClean="0"/>
              <a:t>12.06.2019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A4FD-354D-471F-B8EC-7957EB03C7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785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AD1C-2C2A-4DD5-B598-AD1437547EDC}" type="datetimeFigureOut">
              <a:rPr lang="de-DE" smtClean="0"/>
              <a:t>12.06.2019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A4FD-354D-471F-B8EC-7957EB03C7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373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AD1C-2C2A-4DD5-B598-AD1437547EDC}" type="datetimeFigureOut">
              <a:rPr lang="de-DE" smtClean="0"/>
              <a:t>12.06.2019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A4FD-354D-471F-B8EC-7957EB03C7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12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AD1C-2C2A-4DD5-B598-AD1437547EDC}" type="datetimeFigureOut">
              <a:rPr lang="de-DE" smtClean="0"/>
              <a:t>12.06.2019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A4FD-354D-471F-B8EC-7957EB03C7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875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AD1C-2C2A-4DD5-B598-AD1437547EDC}" type="datetimeFigureOut">
              <a:rPr lang="de-DE" smtClean="0"/>
              <a:t>12.06.2019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A4FD-354D-471F-B8EC-7957EB03C7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09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AD1C-2C2A-4DD5-B598-AD1437547EDC}" type="datetimeFigureOut">
              <a:rPr lang="de-DE" smtClean="0"/>
              <a:t>12.06.2019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A4FD-354D-471F-B8EC-7957EB03C7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691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AD1C-2C2A-4DD5-B598-AD1437547EDC}" type="datetimeFigureOut">
              <a:rPr lang="de-DE" smtClean="0"/>
              <a:t>12.06.2019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A4FD-354D-471F-B8EC-7957EB03C7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037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AD1C-2C2A-4DD5-B598-AD1437547EDC}" type="datetimeFigureOut">
              <a:rPr lang="de-DE" smtClean="0"/>
              <a:t>12.06.2019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A4FD-354D-471F-B8EC-7957EB03C7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652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AD1C-2C2A-4DD5-B598-AD1437547EDC}" type="datetimeFigureOut">
              <a:rPr lang="de-DE" smtClean="0"/>
              <a:t>12.06.2019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A4FD-354D-471F-B8EC-7957EB03C7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5298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AD1C-2C2A-4DD5-B598-AD1437547EDC}" type="datetimeFigureOut">
              <a:rPr lang="de-DE" smtClean="0"/>
              <a:t>12.06.2019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6A4FD-354D-471F-B8EC-7957EB03C7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7475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2AD1C-2C2A-4DD5-B598-AD1437547EDC}" type="datetimeFigureOut">
              <a:rPr lang="de-DE" smtClean="0"/>
              <a:t>12.06.2019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6A4FD-354D-471F-B8EC-7957EB03C7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66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0" y="773705"/>
            <a:ext cx="9144000" cy="608429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Unterweisung zur Arbeitssicherheit</a:t>
            </a:r>
            <a:br>
              <a:rPr lang="de-DE" b="1" dirty="0" smtClean="0">
                <a:solidFill>
                  <a:schemeClr val="bg1"/>
                </a:solidFill>
              </a:rPr>
            </a:br>
            <a:r>
              <a:rPr lang="de-DE" b="1" dirty="0" smtClean="0">
                <a:solidFill>
                  <a:schemeClr val="bg1"/>
                </a:solidFill>
              </a:rPr>
              <a:t/>
            </a:r>
            <a:br>
              <a:rPr lang="de-DE" b="1" dirty="0" smtClean="0">
                <a:solidFill>
                  <a:schemeClr val="bg1"/>
                </a:solidFill>
              </a:rPr>
            </a:br>
            <a:r>
              <a:rPr lang="de-DE" b="1" dirty="0" smtClean="0">
                <a:solidFill>
                  <a:schemeClr val="bg1"/>
                </a:solidFill>
              </a:rPr>
              <a:t>Ergänzung </a:t>
            </a:r>
            <a:br>
              <a:rPr lang="de-DE" b="1" dirty="0" smtClean="0">
                <a:solidFill>
                  <a:schemeClr val="bg1"/>
                </a:solidFill>
              </a:rPr>
            </a:br>
            <a:r>
              <a:rPr lang="de-DE" b="1" dirty="0" smtClean="0">
                <a:solidFill>
                  <a:schemeClr val="bg1"/>
                </a:solidFill>
              </a:rPr>
              <a:t>Erste Hilfe außerhalb Dienstzeiten</a:t>
            </a:r>
            <a:r>
              <a:rPr lang="de-DE" b="1" dirty="0" smtClean="0">
                <a:solidFill>
                  <a:schemeClr val="bg1"/>
                </a:solidFill>
              </a:rPr>
              <a:t/>
            </a:r>
            <a:br>
              <a:rPr lang="de-DE" b="1" dirty="0" smtClean="0">
                <a:solidFill>
                  <a:schemeClr val="bg1"/>
                </a:solidFill>
              </a:rPr>
            </a:br>
            <a:r>
              <a:rPr lang="de-DE" b="1" dirty="0">
                <a:solidFill>
                  <a:schemeClr val="bg1"/>
                </a:solidFill>
              </a:rPr>
              <a:t/>
            </a:r>
            <a:br>
              <a:rPr lang="de-DE" b="1" dirty="0">
                <a:solidFill>
                  <a:schemeClr val="bg1"/>
                </a:solidFill>
              </a:rPr>
            </a:br>
            <a:r>
              <a:rPr lang="de-DE" b="1" dirty="0" smtClean="0">
                <a:solidFill>
                  <a:schemeClr val="bg1"/>
                </a:solidFill>
              </a:rPr>
              <a:t>11. Juni 2019</a:t>
            </a:r>
            <a:endParaRPr lang="de-DE" b="1" dirty="0">
              <a:solidFill>
                <a:schemeClr val="bg1"/>
              </a:solidFill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315" y="215671"/>
            <a:ext cx="910653" cy="1136937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215" y="79289"/>
            <a:ext cx="647496" cy="69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28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Erste </a:t>
            </a:r>
            <a:r>
              <a:rPr lang="de-DE" dirty="0" smtClean="0">
                <a:solidFill>
                  <a:schemeClr val="bg1"/>
                </a:solidFill>
              </a:rPr>
              <a:t>Hilfe </a:t>
            </a:r>
            <a:r>
              <a:rPr lang="de-DE" dirty="0" smtClean="0">
                <a:solidFill>
                  <a:srgbClr val="FF0000"/>
                </a:solidFill>
              </a:rPr>
              <a:t>außerhalb Dienstzeiten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Arbeit sofort </a:t>
            </a:r>
            <a:r>
              <a:rPr lang="de-DE" dirty="0" smtClean="0"/>
              <a:t>unterbrechen</a:t>
            </a:r>
          </a:p>
          <a:p>
            <a:r>
              <a:rPr lang="de-DE" i="1" dirty="0" err="1"/>
              <a:t>s</a:t>
            </a:r>
            <a:r>
              <a:rPr lang="de-DE" i="1" dirty="0" err="1" smtClean="0"/>
              <a:t>top</a:t>
            </a:r>
            <a:r>
              <a:rPr lang="de-DE" i="1" dirty="0" smtClean="0"/>
              <a:t> </a:t>
            </a:r>
            <a:r>
              <a:rPr lang="de-DE" i="1" dirty="0" err="1" smtClean="0"/>
              <a:t>work</a:t>
            </a:r>
            <a:r>
              <a:rPr lang="de-DE" i="1" dirty="0" smtClean="0"/>
              <a:t> </a:t>
            </a:r>
            <a:r>
              <a:rPr lang="de-DE" i="1" dirty="0" err="1" smtClean="0"/>
              <a:t>immediately</a:t>
            </a:r>
            <a:endParaRPr lang="de-DE" i="1" dirty="0" smtClean="0"/>
          </a:p>
          <a:p>
            <a:endParaRPr lang="de-DE" dirty="0" smtClean="0"/>
          </a:p>
          <a:p>
            <a:r>
              <a:rPr lang="de-DE" dirty="0" smtClean="0"/>
              <a:t>Erste Hilfe </a:t>
            </a:r>
            <a:r>
              <a:rPr lang="de-DE" dirty="0" smtClean="0"/>
              <a:t>leisten</a:t>
            </a:r>
          </a:p>
          <a:p>
            <a:r>
              <a:rPr lang="de-DE" i="1" dirty="0" err="1"/>
              <a:t>a</a:t>
            </a:r>
            <a:r>
              <a:rPr lang="de-DE" i="1" dirty="0" err="1" smtClean="0"/>
              <a:t>dminister</a:t>
            </a:r>
            <a:r>
              <a:rPr lang="de-DE" i="1" dirty="0" smtClean="0"/>
              <a:t> First </a:t>
            </a:r>
            <a:r>
              <a:rPr lang="de-DE" i="1" dirty="0" err="1" smtClean="0"/>
              <a:t>Aid</a:t>
            </a:r>
            <a:endParaRPr lang="de-DE" i="1" dirty="0" smtClean="0"/>
          </a:p>
          <a:p>
            <a:endParaRPr lang="de-DE" dirty="0" smtClean="0"/>
          </a:p>
          <a:p>
            <a:r>
              <a:rPr lang="de-DE" dirty="0" smtClean="0">
                <a:solidFill>
                  <a:srgbClr val="FF0000"/>
                </a:solidFill>
              </a:rPr>
              <a:t>Ersthelfer rufen? </a:t>
            </a:r>
          </a:p>
          <a:p>
            <a:r>
              <a:rPr lang="de-DE" i="1" dirty="0" smtClean="0">
                <a:solidFill>
                  <a:srgbClr val="FF0000"/>
                </a:solidFill>
              </a:rPr>
              <a:t>c</a:t>
            </a:r>
            <a:r>
              <a:rPr lang="de-DE" i="1" dirty="0" smtClean="0">
                <a:solidFill>
                  <a:srgbClr val="FF0000"/>
                </a:solidFill>
              </a:rPr>
              <a:t>all </a:t>
            </a:r>
            <a:r>
              <a:rPr lang="de-DE" i="1" dirty="0" err="1" smtClean="0">
                <a:solidFill>
                  <a:srgbClr val="FF0000"/>
                </a:solidFill>
              </a:rPr>
              <a:t>paramedic</a:t>
            </a:r>
            <a:r>
              <a:rPr lang="de-DE" i="1" dirty="0" smtClean="0">
                <a:solidFill>
                  <a:srgbClr val="FF0000"/>
                </a:solidFill>
              </a:rPr>
              <a:t>?</a:t>
            </a:r>
            <a:endParaRPr lang="de-DE" i="1" dirty="0" smtClean="0">
              <a:solidFill>
                <a:srgbClr val="FF0000"/>
              </a:solidFill>
            </a:endParaRPr>
          </a:p>
          <a:p>
            <a:endParaRPr lang="de-DE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84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Erste </a:t>
            </a:r>
            <a:r>
              <a:rPr lang="de-DE" dirty="0" smtClean="0">
                <a:solidFill>
                  <a:schemeClr val="bg1"/>
                </a:solidFill>
              </a:rPr>
              <a:t>Hilfe </a:t>
            </a:r>
            <a:r>
              <a:rPr lang="de-DE" dirty="0" smtClean="0">
                <a:solidFill>
                  <a:srgbClr val="FF0000"/>
                </a:solidFill>
              </a:rPr>
              <a:t>außerhalb Dienstzeiten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de-DE" dirty="0"/>
              <a:t>m</a:t>
            </a:r>
            <a:r>
              <a:rPr lang="de-DE" dirty="0" smtClean="0"/>
              <a:t>uss der Notarzt kommen?</a:t>
            </a:r>
          </a:p>
          <a:p>
            <a:pPr>
              <a:buFont typeface="Courier New" panose="02070309020205020404" pitchFamily="49" charset="0"/>
              <a:buChar char="o"/>
            </a:pPr>
            <a:endParaRPr lang="de-DE" dirty="0" smtClean="0"/>
          </a:p>
          <a:p>
            <a:pPr marL="36195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falls Patient-in NICHT alleine gelassen werden kann:</a:t>
            </a:r>
          </a:p>
          <a:p>
            <a:pPr>
              <a:buFont typeface="Courier New" panose="02070309020205020404" pitchFamily="49" charset="0"/>
              <a:buChar char="o"/>
            </a:pPr>
            <a:endParaRPr lang="de-DE" dirty="0"/>
          </a:p>
          <a:p>
            <a:pPr marL="361950" indent="-361950">
              <a:buFont typeface="Courier New" panose="02070309020205020404" pitchFamily="49" charset="0"/>
              <a:buChar char="o"/>
            </a:pPr>
            <a:r>
              <a:rPr lang="de-DE" dirty="0" smtClean="0"/>
              <a:t>112 rufen (mit Mobiltelefon</a:t>
            </a:r>
            <a:r>
              <a:rPr lang="de-DE" dirty="0"/>
              <a:t>, um bei Bedarf den Kontakt mit dem Rettungsteam zu halten</a:t>
            </a:r>
            <a:r>
              <a:rPr lang="de-DE" dirty="0" smtClean="0"/>
              <a:t>)</a:t>
            </a:r>
            <a:br>
              <a:rPr lang="de-DE" dirty="0" smtClean="0"/>
            </a:br>
            <a:r>
              <a:rPr lang="de-DE" dirty="0" smtClean="0">
                <a:solidFill>
                  <a:srgbClr val="FF0000"/>
                </a:solidFill>
              </a:rPr>
              <a:t>Notarzt UND Feuerwehr zum Aufbrechen der nächstgelegenen Außentür anfordern und </a:t>
            </a:r>
            <a:r>
              <a:rPr lang="de-DE" dirty="0" smtClean="0">
                <a:solidFill>
                  <a:srgbClr val="FF0000"/>
                </a:solidFill>
              </a:rPr>
              <a:t>den Weg </a:t>
            </a:r>
            <a:r>
              <a:rPr lang="de-DE" dirty="0" smtClean="0">
                <a:solidFill>
                  <a:srgbClr val="FF0000"/>
                </a:solidFill>
              </a:rPr>
              <a:t>zum Patienten </a:t>
            </a:r>
            <a:r>
              <a:rPr lang="de-DE" dirty="0" smtClean="0">
                <a:solidFill>
                  <a:srgbClr val="FF0000"/>
                </a:solidFill>
              </a:rPr>
              <a:t>erklären</a:t>
            </a:r>
            <a:endParaRPr lang="de-DE" dirty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6373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First </a:t>
            </a:r>
            <a:r>
              <a:rPr lang="de-DE" dirty="0" err="1" smtClean="0">
                <a:solidFill>
                  <a:schemeClr val="bg1"/>
                </a:solidFill>
              </a:rPr>
              <a:t>Aid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outside </a:t>
            </a:r>
            <a:r>
              <a:rPr lang="de-DE" dirty="0" err="1" smtClean="0">
                <a:solidFill>
                  <a:srgbClr val="FF0000"/>
                </a:solidFill>
              </a:rPr>
              <a:t>office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hours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de-DE" dirty="0" err="1"/>
              <a:t>n</a:t>
            </a:r>
            <a:r>
              <a:rPr lang="de-DE" dirty="0" err="1" smtClean="0"/>
              <a:t>eed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an </a:t>
            </a:r>
            <a:r>
              <a:rPr lang="de-DE" dirty="0" err="1" smtClean="0"/>
              <a:t>emergency</a:t>
            </a:r>
            <a:r>
              <a:rPr lang="de-DE" dirty="0" smtClean="0"/>
              <a:t> </a:t>
            </a:r>
            <a:r>
              <a:rPr lang="de-DE" dirty="0" err="1" smtClean="0"/>
              <a:t>doctor</a:t>
            </a:r>
            <a:r>
              <a:rPr lang="de-DE" dirty="0" smtClean="0"/>
              <a:t>?</a:t>
            </a:r>
            <a:endParaRPr lang="de-DE" dirty="0" smtClean="0"/>
          </a:p>
          <a:p>
            <a:pPr>
              <a:buFont typeface="Courier New" panose="02070309020205020404" pitchFamily="49" charset="0"/>
              <a:buChar char="o"/>
            </a:pPr>
            <a:endParaRPr lang="de-DE" dirty="0" smtClean="0"/>
          </a:p>
          <a:p>
            <a:pPr marL="361950" indent="0">
              <a:buNone/>
            </a:pPr>
            <a:r>
              <a:rPr lang="de-DE" dirty="0" err="1">
                <a:solidFill>
                  <a:srgbClr val="FF0000"/>
                </a:solidFill>
              </a:rPr>
              <a:t>i</a:t>
            </a:r>
            <a:r>
              <a:rPr lang="de-DE" dirty="0" err="1" smtClean="0">
                <a:solidFill>
                  <a:srgbClr val="FF0000"/>
                </a:solidFill>
              </a:rPr>
              <a:t>f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the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patient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can</a:t>
            </a:r>
            <a:r>
              <a:rPr lang="de-DE" dirty="0" smtClean="0">
                <a:solidFill>
                  <a:srgbClr val="FF0000"/>
                </a:solidFill>
              </a:rPr>
              <a:t> NOT </a:t>
            </a:r>
            <a:r>
              <a:rPr lang="de-DE" dirty="0" err="1" smtClean="0">
                <a:solidFill>
                  <a:srgbClr val="FF0000"/>
                </a:solidFill>
              </a:rPr>
              <a:t>be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left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alone</a:t>
            </a:r>
            <a:r>
              <a:rPr lang="de-DE" dirty="0" smtClean="0">
                <a:solidFill>
                  <a:srgbClr val="FF0000"/>
                </a:solidFill>
              </a:rPr>
              <a:t>:</a:t>
            </a:r>
            <a:endParaRPr lang="de-DE" dirty="0" smtClean="0">
              <a:solidFill>
                <a:srgbClr val="FF000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DE" dirty="0"/>
          </a:p>
          <a:p>
            <a:pPr marL="361950" indent="-361950">
              <a:buFont typeface="Courier New" panose="02070309020205020404" pitchFamily="49" charset="0"/>
              <a:buChar char="o"/>
            </a:pPr>
            <a:r>
              <a:rPr lang="de-DE" dirty="0"/>
              <a:t>c</a:t>
            </a:r>
            <a:r>
              <a:rPr lang="de-DE" dirty="0" smtClean="0"/>
              <a:t>all 112 (</a:t>
            </a:r>
            <a:r>
              <a:rPr lang="de-DE" dirty="0" err="1" smtClean="0"/>
              <a:t>by</a:t>
            </a:r>
            <a:r>
              <a:rPr lang="de-DE" dirty="0" smtClean="0"/>
              <a:t> mobile </a:t>
            </a:r>
            <a:r>
              <a:rPr lang="de-DE" dirty="0" err="1" smtClean="0"/>
              <a:t>phone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hold </a:t>
            </a:r>
            <a:r>
              <a:rPr lang="de-DE" dirty="0" err="1" smtClean="0"/>
              <a:t>contact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emergency</a:t>
            </a:r>
            <a:r>
              <a:rPr lang="de-DE" dirty="0" smtClean="0"/>
              <a:t> </a:t>
            </a:r>
            <a:r>
              <a:rPr lang="de-DE" dirty="0" err="1" smtClean="0"/>
              <a:t>team</a:t>
            </a:r>
            <a:r>
              <a:rPr lang="de-DE" dirty="0" smtClean="0"/>
              <a:t>), in English </a:t>
            </a:r>
            <a:r>
              <a:rPr lang="de-DE" dirty="0" smtClean="0">
                <a:sym typeface="Wingdings" panose="05000000000000000000" pitchFamily="2" charset="2"/>
              </a:rPr>
              <a:t>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>
                <a:solidFill>
                  <a:srgbClr val="FF0000"/>
                </a:solidFill>
              </a:rPr>
              <a:t>ask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for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emergency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physician</a:t>
            </a:r>
            <a:r>
              <a:rPr lang="de-DE" dirty="0" smtClean="0">
                <a:solidFill>
                  <a:srgbClr val="FF0000"/>
                </a:solidFill>
              </a:rPr>
              <a:t> AN</a:t>
            </a:r>
            <a:r>
              <a:rPr lang="de-DE" dirty="0" smtClean="0">
                <a:solidFill>
                  <a:srgbClr val="FF0000"/>
                </a:solidFill>
              </a:rPr>
              <a:t>D </a:t>
            </a:r>
            <a:r>
              <a:rPr lang="de-DE" dirty="0" err="1" smtClean="0">
                <a:solidFill>
                  <a:srgbClr val="FF0000"/>
                </a:solidFill>
              </a:rPr>
              <a:t>for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fire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brigade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to</a:t>
            </a:r>
            <a:r>
              <a:rPr lang="de-DE" dirty="0" smtClean="0">
                <a:solidFill>
                  <a:srgbClr val="FF0000"/>
                </a:solidFill>
              </a:rPr>
              <a:t> break open </a:t>
            </a:r>
            <a:r>
              <a:rPr lang="de-DE" dirty="0" err="1" smtClean="0">
                <a:solidFill>
                  <a:srgbClr val="FF0000"/>
                </a:solidFill>
              </a:rPr>
              <a:t>the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locked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entrance</a:t>
            </a:r>
            <a:r>
              <a:rPr lang="de-DE" dirty="0" smtClean="0">
                <a:solidFill>
                  <a:srgbClr val="FF0000"/>
                </a:solidFill>
              </a:rPr>
              <a:t>; </a:t>
            </a:r>
            <a:r>
              <a:rPr lang="de-DE" dirty="0" err="1" smtClean="0">
                <a:solidFill>
                  <a:srgbClr val="FF0000"/>
                </a:solidFill>
              </a:rPr>
              <a:t>explain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the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way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to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the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patient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within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the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building</a:t>
            </a:r>
            <a:endParaRPr lang="de-DE" dirty="0" smtClean="0">
              <a:solidFill>
                <a:srgbClr val="FF0000"/>
              </a:solidFill>
            </a:endParaRPr>
          </a:p>
          <a:p>
            <a:endParaRPr lang="de-DE" dirty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9928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Erste </a:t>
            </a:r>
            <a:r>
              <a:rPr lang="de-DE" dirty="0" smtClean="0">
                <a:solidFill>
                  <a:schemeClr val="bg1"/>
                </a:solidFill>
              </a:rPr>
              <a:t>Hilfe </a:t>
            </a:r>
            <a:r>
              <a:rPr lang="de-DE" dirty="0" smtClean="0">
                <a:solidFill>
                  <a:srgbClr val="FF0000"/>
                </a:solidFill>
              </a:rPr>
              <a:t>außerhalb Dienstzeiten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de-DE" dirty="0"/>
              <a:t>m</a:t>
            </a:r>
            <a:r>
              <a:rPr lang="de-DE" dirty="0" smtClean="0"/>
              <a:t>uss </a:t>
            </a:r>
            <a:r>
              <a:rPr lang="de-DE" dirty="0" smtClean="0"/>
              <a:t>der Notarzt kommen?</a:t>
            </a:r>
          </a:p>
          <a:p>
            <a:pPr>
              <a:buFont typeface="Courier New" panose="02070309020205020404" pitchFamily="49" charset="0"/>
              <a:buChar char="o"/>
            </a:pPr>
            <a:endParaRPr lang="de-DE" dirty="0" smtClean="0"/>
          </a:p>
          <a:p>
            <a:pPr marL="361950" indent="0">
              <a:buNone/>
            </a:pPr>
            <a:r>
              <a:rPr lang="de-DE" dirty="0" smtClean="0">
                <a:solidFill>
                  <a:srgbClr val="FFC000"/>
                </a:solidFill>
              </a:rPr>
              <a:t>falls Patient-in alleine gelassen werden kann:</a:t>
            </a:r>
          </a:p>
          <a:p>
            <a:pPr>
              <a:buFont typeface="Courier New" panose="02070309020205020404" pitchFamily="49" charset="0"/>
              <a:buChar char="o"/>
            </a:pPr>
            <a:endParaRPr lang="de-DE" dirty="0"/>
          </a:p>
          <a:p>
            <a:pPr marL="361950" indent="-361950">
              <a:buFont typeface="Courier New" panose="02070309020205020404" pitchFamily="49" charset="0"/>
              <a:buChar char="o"/>
            </a:pPr>
            <a:r>
              <a:rPr lang="de-DE" dirty="0" smtClean="0"/>
              <a:t>112 rufen (mit Mobiltelefon, um </a:t>
            </a:r>
            <a:r>
              <a:rPr lang="de-DE" dirty="0"/>
              <a:t>bei Bedarf den Kontakt mit dem Rettungsteam </a:t>
            </a:r>
            <a:r>
              <a:rPr lang="de-DE" dirty="0" smtClean="0"/>
              <a:t>zu </a:t>
            </a:r>
            <a:r>
              <a:rPr lang="de-DE" dirty="0"/>
              <a:t>halten)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solidFill>
                  <a:srgbClr val="FFC000"/>
                </a:solidFill>
              </a:rPr>
              <a:t>Notarzt anfordern</a:t>
            </a:r>
            <a:br>
              <a:rPr lang="de-DE" dirty="0" smtClean="0">
                <a:solidFill>
                  <a:srgbClr val="FFC000"/>
                </a:solidFill>
              </a:rPr>
            </a:br>
            <a:endParaRPr lang="de-DE" dirty="0" smtClean="0">
              <a:solidFill>
                <a:srgbClr val="FFC000"/>
              </a:solidFill>
            </a:endParaRPr>
          </a:p>
          <a:p>
            <a:pPr marL="361950" indent="-361950">
              <a:buFont typeface="Courier New" panose="02070309020205020404" pitchFamily="49" charset="0"/>
              <a:buChar char="o"/>
            </a:pPr>
            <a:r>
              <a:rPr lang="de-DE" dirty="0"/>
              <a:t>Notarzt an der </a:t>
            </a:r>
            <a:r>
              <a:rPr lang="de-DE" dirty="0" smtClean="0"/>
              <a:t>nächstgelegenen </a:t>
            </a:r>
            <a:r>
              <a:rPr lang="de-DE" dirty="0"/>
              <a:t>Außentür einlassen und zu </a:t>
            </a:r>
            <a:r>
              <a:rPr lang="de-DE" dirty="0" smtClean="0"/>
              <a:t>Patient-in </a:t>
            </a:r>
            <a:r>
              <a:rPr lang="de-DE" dirty="0"/>
              <a:t>bringen</a:t>
            </a:r>
          </a:p>
          <a:p>
            <a:endParaRPr lang="de-DE" dirty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999557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Erste </a:t>
            </a:r>
            <a:r>
              <a:rPr lang="de-DE" dirty="0" smtClean="0">
                <a:solidFill>
                  <a:schemeClr val="bg1"/>
                </a:solidFill>
              </a:rPr>
              <a:t>Hilfe </a:t>
            </a:r>
            <a:r>
              <a:rPr lang="de-DE" dirty="0" smtClean="0">
                <a:solidFill>
                  <a:srgbClr val="FF0000"/>
                </a:solidFill>
              </a:rPr>
              <a:t>outside </a:t>
            </a:r>
            <a:r>
              <a:rPr lang="de-DE" dirty="0" err="1" smtClean="0">
                <a:solidFill>
                  <a:srgbClr val="FF0000"/>
                </a:solidFill>
              </a:rPr>
              <a:t>office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hours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de-DE" dirty="0" err="1"/>
              <a:t>n</a:t>
            </a:r>
            <a:r>
              <a:rPr lang="de-DE" dirty="0" err="1" smtClean="0"/>
              <a:t>eed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an </a:t>
            </a:r>
            <a:r>
              <a:rPr lang="de-DE" dirty="0" err="1" smtClean="0"/>
              <a:t>emergency</a:t>
            </a:r>
            <a:r>
              <a:rPr lang="de-DE" dirty="0" smtClean="0"/>
              <a:t> </a:t>
            </a:r>
            <a:r>
              <a:rPr lang="de-DE" dirty="0" err="1" smtClean="0"/>
              <a:t>doctor</a:t>
            </a:r>
            <a:r>
              <a:rPr lang="de-DE" dirty="0" smtClean="0"/>
              <a:t>?</a:t>
            </a:r>
            <a:endParaRPr lang="de-DE" dirty="0" smtClean="0"/>
          </a:p>
          <a:p>
            <a:pPr>
              <a:buFont typeface="Courier New" panose="02070309020205020404" pitchFamily="49" charset="0"/>
              <a:buChar char="o"/>
            </a:pPr>
            <a:endParaRPr lang="de-DE" dirty="0" smtClean="0"/>
          </a:p>
          <a:p>
            <a:pPr marL="361950" indent="0">
              <a:buNone/>
            </a:pPr>
            <a:r>
              <a:rPr lang="de-DE" dirty="0" err="1" smtClean="0">
                <a:solidFill>
                  <a:srgbClr val="FFC000"/>
                </a:solidFill>
              </a:rPr>
              <a:t>if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patient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can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be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left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alone</a:t>
            </a:r>
            <a:r>
              <a:rPr lang="de-DE" dirty="0" smtClean="0">
                <a:solidFill>
                  <a:srgbClr val="FFC000"/>
                </a:solidFill>
              </a:rPr>
              <a:t>:</a:t>
            </a:r>
            <a:endParaRPr lang="de-DE" dirty="0" smtClean="0">
              <a:solidFill>
                <a:srgbClr val="FFC00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DE" dirty="0"/>
          </a:p>
          <a:p>
            <a:pPr marL="361950" indent="-361950">
              <a:buFont typeface="Courier New" panose="02070309020205020404" pitchFamily="49" charset="0"/>
              <a:buChar char="o"/>
            </a:pPr>
            <a:r>
              <a:rPr lang="de-DE" dirty="0" smtClean="0"/>
              <a:t>c</a:t>
            </a:r>
            <a:r>
              <a:rPr lang="de-DE" dirty="0" smtClean="0"/>
              <a:t>all 112 </a:t>
            </a:r>
            <a:r>
              <a:rPr lang="de-DE" dirty="0">
                <a:solidFill>
                  <a:prstClr val="black"/>
                </a:solidFill>
              </a:rPr>
              <a:t>(</a:t>
            </a:r>
            <a:r>
              <a:rPr lang="de-DE" dirty="0" err="1">
                <a:solidFill>
                  <a:prstClr val="black"/>
                </a:solidFill>
              </a:rPr>
              <a:t>by</a:t>
            </a:r>
            <a:r>
              <a:rPr lang="de-DE" dirty="0">
                <a:solidFill>
                  <a:prstClr val="black"/>
                </a:solidFill>
              </a:rPr>
              <a:t> mobile </a:t>
            </a:r>
            <a:r>
              <a:rPr lang="de-DE" dirty="0" err="1" smtClean="0">
                <a:solidFill>
                  <a:prstClr val="black"/>
                </a:solidFill>
              </a:rPr>
              <a:t>phone</a:t>
            </a:r>
            <a:r>
              <a:rPr lang="de-DE" dirty="0" smtClean="0">
                <a:solidFill>
                  <a:prstClr val="black"/>
                </a:solidFill>
              </a:rPr>
              <a:t>, </a:t>
            </a:r>
            <a:r>
              <a:rPr lang="de-DE" dirty="0" err="1">
                <a:solidFill>
                  <a:prstClr val="black"/>
                </a:solidFill>
              </a:rPr>
              <a:t>to</a:t>
            </a: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err="1">
                <a:solidFill>
                  <a:prstClr val="black"/>
                </a:solidFill>
              </a:rPr>
              <a:t>be</a:t>
            </a: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err="1">
                <a:solidFill>
                  <a:prstClr val="black"/>
                </a:solidFill>
              </a:rPr>
              <a:t>able</a:t>
            </a: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err="1">
                <a:solidFill>
                  <a:prstClr val="black"/>
                </a:solidFill>
              </a:rPr>
              <a:t>to</a:t>
            </a:r>
            <a:r>
              <a:rPr lang="de-DE" dirty="0">
                <a:solidFill>
                  <a:prstClr val="black"/>
                </a:solidFill>
              </a:rPr>
              <a:t> hold </a:t>
            </a:r>
            <a:r>
              <a:rPr lang="de-DE" dirty="0" err="1">
                <a:solidFill>
                  <a:prstClr val="black"/>
                </a:solidFill>
              </a:rPr>
              <a:t>contact</a:t>
            </a: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err="1">
                <a:solidFill>
                  <a:prstClr val="black"/>
                </a:solidFill>
              </a:rPr>
              <a:t>to</a:t>
            </a: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err="1">
                <a:solidFill>
                  <a:prstClr val="black"/>
                </a:solidFill>
              </a:rPr>
              <a:t>emergency</a:t>
            </a: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err="1">
                <a:solidFill>
                  <a:prstClr val="black"/>
                </a:solidFill>
              </a:rPr>
              <a:t>team</a:t>
            </a:r>
            <a:r>
              <a:rPr lang="de-DE" dirty="0">
                <a:solidFill>
                  <a:prstClr val="black"/>
                </a:solidFill>
              </a:rPr>
              <a:t>), in English </a:t>
            </a:r>
            <a:r>
              <a:rPr lang="de-DE" dirty="0">
                <a:solidFill>
                  <a:prstClr val="black"/>
                </a:solidFill>
                <a:sym typeface="Wingdings" panose="05000000000000000000" pitchFamily="2" charset="2"/>
              </a:rPr>
              <a:t></a:t>
            </a:r>
            <a:r>
              <a:rPr lang="de-DE" dirty="0">
                <a:solidFill>
                  <a:prstClr val="black"/>
                </a:solidFill>
              </a:rPr>
              <a:t/>
            </a:r>
            <a:br>
              <a:rPr lang="de-DE" dirty="0">
                <a:solidFill>
                  <a:prstClr val="black"/>
                </a:solidFill>
              </a:rPr>
            </a:br>
            <a:r>
              <a:rPr lang="de-DE" dirty="0" err="1">
                <a:solidFill>
                  <a:srgbClr val="FFC000"/>
                </a:solidFill>
              </a:rPr>
              <a:t>ask</a:t>
            </a:r>
            <a:r>
              <a:rPr lang="de-DE" dirty="0">
                <a:solidFill>
                  <a:srgbClr val="FFC000"/>
                </a:solidFill>
              </a:rPr>
              <a:t> </a:t>
            </a:r>
            <a:r>
              <a:rPr lang="de-DE" dirty="0" err="1">
                <a:solidFill>
                  <a:srgbClr val="FFC000"/>
                </a:solidFill>
              </a:rPr>
              <a:t>for</a:t>
            </a:r>
            <a:r>
              <a:rPr lang="de-DE" dirty="0">
                <a:solidFill>
                  <a:srgbClr val="FFC000"/>
                </a:solidFill>
              </a:rPr>
              <a:t> </a:t>
            </a:r>
            <a:r>
              <a:rPr lang="de-DE" dirty="0" smtClean="0">
                <a:solidFill>
                  <a:srgbClr val="FFC000"/>
                </a:solidFill>
              </a:rPr>
              <a:t>an </a:t>
            </a:r>
            <a:r>
              <a:rPr lang="de-DE" dirty="0" err="1" smtClean="0">
                <a:solidFill>
                  <a:srgbClr val="FFC000"/>
                </a:solidFill>
              </a:rPr>
              <a:t>emergency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physician</a:t>
            </a:r>
            <a:r>
              <a:rPr lang="de-DE" dirty="0" smtClean="0">
                <a:solidFill>
                  <a:srgbClr val="FFC000"/>
                </a:solidFill>
              </a:rPr>
              <a:t/>
            </a:r>
            <a:br>
              <a:rPr lang="de-DE" dirty="0" smtClean="0">
                <a:solidFill>
                  <a:srgbClr val="FFC000"/>
                </a:solidFill>
              </a:rPr>
            </a:br>
            <a:endParaRPr lang="de-DE" dirty="0" smtClean="0">
              <a:solidFill>
                <a:srgbClr val="FFC000"/>
              </a:solidFill>
            </a:endParaRPr>
          </a:p>
          <a:p>
            <a:pPr marL="361950" indent="-361950">
              <a:buFont typeface="Courier New" panose="02070309020205020404" pitchFamily="49" charset="0"/>
              <a:buChar char="o"/>
            </a:pPr>
            <a:r>
              <a:rPr lang="de-DE" dirty="0"/>
              <a:t>p</a:t>
            </a:r>
            <a:r>
              <a:rPr lang="de-DE" dirty="0" smtClean="0"/>
              <a:t>ick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emergency</a:t>
            </a:r>
            <a:r>
              <a:rPr lang="de-DE" dirty="0" smtClean="0"/>
              <a:t> </a:t>
            </a:r>
            <a:r>
              <a:rPr lang="de-DE" dirty="0" err="1" smtClean="0"/>
              <a:t>team</a:t>
            </a:r>
            <a:r>
              <a:rPr lang="de-DE" dirty="0" smtClean="0"/>
              <a:t> at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closest</a:t>
            </a:r>
            <a:r>
              <a:rPr lang="de-DE" dirty="0" smtClean="0"/>
              <a:t> </a:t>
            </a:r>
            <a:r>
              <a:rPr lang="de-DE" dirty="0" err="1" smtClean="0"/>
              <a:t>entrance</a:t>
            </a:r>
            <a:r>
              <a:rPr lang="de-DE" dirty="0" smtClean="0"/>
              <a:t> </a:t>
            </a:r>
            <a:r>
              <a:rPr lang="de-DE" dirty="0" err="1" smtClean="0"/>
              <a:t>door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smtClean="0"/>
              <a:t>bring </a:t>
            </a:r>
            <a:r>
              <a:rPr lang="de-DE" dirty="0" err="1" smtClean="0"/>
              <a:t>them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pa</a:t>
            </a:r>
            <a:r>
              <a:rPr lang="de-DE" dirty="0" err="1" smtClean="0"/>
              <a:t>tient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031384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Erste </a:t>
            </a:r>
            <a:r>
              <a:rPr lang="de-DE" dirty="0" smtClean="0">
                <a:solidFill>
                  <a:schemeClr val="bg1"/>
                </a:solidFill>
              </a:rPr>
              <a:t>Hilfe </a:t>
            </a:r>
            <a:r>
              <a:rPr lang="de-DE" dirty="0" smtClean="0">
                <a:solidFill>
                  <a:srgbClr val="FF0000"/>
                </a:solidFill>
              </a:rPr>
              <a:t>außerhalb Dienstzeiten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solidFill>
                  <a:srgbClr val="FFC000"/>
                </a:solidFill>
              </a:rPr>
              <a:t>möglichst umgehend </a:t>
            </a: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 smtClean="0"/>
              <a:t>Vorgesetzte und Verantwortliche informieren:</a:t>
            </a:r>
          </a:p>
          <a:p>
            <a:pPr marL="0" indent="0">
              <a:buNone/>
            </a:pPr>
            <a:r>
              <a:rPr lang="de-DE" dirty="0" smtClean="0"/>
              <a:t>	…</a:t>
            </a:r>
            <a:br>
              <a:rPr lang="de-DE" dirty="0" smtClean="0"/>
            </a:br>
            <a:r>
              <a:rPr lang="de-DE" dirty="0" smtClean="0"/>
              <a:t>	…</a:t>
            </a:r>
            <a:br>
              <a:rPr lang="de-DE" dirty="0" smtClean="0"/>
            </a:br>
            <a:r>
              <a:rPr lang="de-DE" dirty="0" smtClean="0"/>
              <a:t>	…</a:t>
            </a:r>
          </a:p>
        </p:txBody>
      </p:sp>
    </p:spTree>
    <p:extLst>
      <p:ext uri="{BB962C8B-B14F-4D97-AF65-F5344CB8AC3E}">
        <p14:creationId xmlns:p14="http://schemas.microsoft.com/office/powerpoint/2010/main" val="2492934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Erste Hilfe Kästen, Notfallinfos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solidFill>
                  <a:srgbClr val="00B050"/>
                </a:solidFill>
              </a:rPr>
              <a:t>Erste Hilfe Kästen </a:t>
            </a:r>
            <a:r>
              <a:rPr lang="de-DE" dirty="0" smtClean="0"/>
              <a:t>in</a:t>
            </a:r>
            <a:br>
              <a:rPr lang="de-DE" dirty="0" smtClean="0"/>
            </a:br>
            <a:r>
              <a:rPr lang="de-DE" dirty="0" smtClean="0"/>
              <a:t>allen Instituten,</a:t>
            </a:r>
            <a:br>
              <a:rPr lang="de-DE" dirty="0" smtClean="0"/>
            </a:br>
            <a:r>
              <a:rPr lang="de-DE" dirty="0" smtClean="0"/>
              <a:t>im Eltern-Kind-Raum, </a:t>
            </a:r>
            <a:br>
              <a:rPr lang="de-DE" dirty="0" smtClean="0"/>
            </a:br>
            <a:r>
              <a:rPr lang="de-DE" dirty="0" smtClean="0"/>
              <a:t>in der Poststelle des </a:t>
            </a:r>
            <a:r>
              <a:rPr lang="de-DE" dirty="0" err="1" smtClean="0"/>
              <a:t>iFZ</a:t>
            </a:r>
            <a:endParaRPr lang="de-DE" dirty="0">
              <a:solidFill>
                <a:srgbClr val="FFC000"/>
              </a:solidFill>
            </a:endParaRPr>
          </a:p>
          <a:p>
            <a:endParaRPr lang="de-DE" dirty="0" smtClean="0">
              <a:solidFill>
                <a:srgbClr val="FFC000"/>
              </a:solidFill>
            </a:endParaRPr>
          </a:p>
          <a:p>
            <a:r>
              <a:rPr lang="de-DE" dirty="0" smtClean="0">
                <a:solidFill>
                  <a:srgbClr val="00B050"/>
                </a:solidFill>
              </a:rPr>
              <a:t>Notfallinformationen</a:t>
            </a:r>
            <a:r>
              <a:rPr lang="de-DE" dirty="0" smtClean="0"/>
              <a:t> zu</a:t>
            </a:r>
            <a:br>
              <a:rPr lang="de-DE" dirty="0" smtClean="0"/>
            </a:br>
            <a:r>
              <a:rPr lang="de-DE" dirty="0" smtClean="0"/>
              <a:t>Rufnummern, Ersthelfern, Ärzten, ..</a:t>
            </a:r>
            <a:br>
              <a:rPr lang="de-DE" dirty="0" smtClean="0"/>
            </a:br>
            <a:r>
              <a:rPr lang="de-DE" dirty="0" smtClean="0">
                <a:solidFill>
                  <a:srgbClr val="00B050"/>
                </a:solidFill>
              </a:rPr>
              <a:t>in den Schaukästen der Institute</a:t>
            </a:r>
            <a:endParaRPr lang="de-DE" dirty="0">
              <a:solidFill>
                <a:srgbClr val="00B05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415" y="1718810"/>
            <a:ext cx="2124770" cy="212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88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Bildschirmpräsentation (4:3)</PresentationFormat>
  <Paragraphs>44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Larissa</vt:lpstr>
      <vt:lpstr>Unterweisung zur Arbeitssicherheit  Ergänzung  Erste Hilfe außerhalb Dienstzeiten  11. Juni 2019</vt:lpstr>
      <vt:lpstr>Erste Hilfe außerhalb Dienstzeiten</vt:lpstr>
      <vt:lpstr>Erste Hilfe außerhalb Dienstzeiten</vt:lpstr>
      <vt:lpstr>First Aid outside office hours</vt:lpstr>
      <vt:lpstr>Erste Hilfe außerhalb Dienstzeiten</vt:lpstr>
      <vt:lpstr>Erste Hilfe outside office hours</vt:lpstr>
      <vt:lpstr>Erste Hilfe außerhalb Dienstzeiten</vt:lpstr>
      <vt:lpstr>Erste Hilfe Kästen, Notfallinfos</vt:lpstr>
    </vt:vector>
  </TitlesOfParts>
  <Company>Justus-Liebig-Universität Giessen HRZ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Weber</dc:creator>
  <cp:lastModifiedBy>Weber, Edwin</cp:lastModifiedBy>
  <cp:revision>209</cp:revision>
  <cp:lastPrinted>2019-02-27T11:40:13Z</cp:lastPrinted>
  <dcterms:created xsi:type="dcterms:W3CDTF">2015-01-07T12:17:47Z</dcterms:created>
  <dcterms:modified xsi:type="dcterms:W3CDTF">2019-06-12T14:07:59Z</dcterms:modified>
</cp:coreProperties>
</file>