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3" r:id="rId1"/>
  </p:sldMasterIdLst>
  <p:notesMasterIdLst>
    <p:notesMasterId r:id="rId3"/>
  </p:notesMasterIdLst>
  <p:handoutMasterIdLst>
    <p:handoutMasterId r:id="rId4"/>
  </p:handoutMasterIdLst>
  <p:sldIdLst>
    <p:sldId id="1915" r:id="rId2"/>
  </p:sldIdLst>
  <p:sldSz cx="9906000" cy="6858000" type="A4"/>
  <p:notesSz cx="6858000" cy="9926638"/>
  <p:custDataLst>
    <p:tags r:id="rId5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ctr" rtl="0" eaLnBrk="0" fontAlgn="base" hangingPunct="0">
      <a:spcBef>
        <a:spcPct val="30000"/>
      </a:spcBef>
      <a:spcAft>
        <a:spcPct val="0"/>
      </a:spcAft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1pPr>
    <a:lvl2pPr marL="457200" algn="ctr" rtl="0" eaLnBrk="0" fontAlgn="base" hangingPunct="0">
      <a:spcBef>
        <a:spcPct val="30000"/>
      </a:spcBef>
      <a:spcAft>
        <a:spcPct val="0"/>
      </a:spcAft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2pPr>
    <a:lvl3pPr marL="914400" algn="ctr" rtl="0" eaLnBrk="0" fontAlgn="base" hangingPunct="0">
      <a:spcBef>
        <a:spcPct val="30000"/>
      </a:spcBef>
      <a:spcAft>
        <a:spcPct val="0"/>
      </a:spcAft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3pPr>
    <a:lvl4pPr marL="1371600" algn="ctr" rtl="0" eaLnBrk="0" fontAlgn="base" hangingPunct="0">
      <a:spcBef>
        <a:spcPct val="30000"/>
      </a:spcBef>
      <a:spcAft>
        <a:spcPct val="0"/>
      </a:spcAft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4pPr>
    <a:lvl5pPr marL="1828800" algn="ctr" rtl="0" eaLnBrk="0" fontAlgn="base" hangingPunct="0">
      <a:spcBef>
        <a:spcPct val="30000"/>
      </a:spcBef>
      <a:spcAft>
        <a:spcPct val="0"/>
      </a:spcAft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rgbClr val="000066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pos="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66"/>
    <a:srgbClr val="5D5DFF"/>
    <a:srgbClr val="7D7DFF"/>
    <a:srgbClr val="EAEAEA"/>
    <a:srgbClr val="FF9900"/>
    <a:srgbClr val="808080"/>
    <a:srgbClr val="969696"/>
    <a:srgbClr val="B2B2B2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0" autoAdjust="0"/>
    <p:restoredTop sz="94941" autoAdjust="0"/>
  </p:normalViewPr>
  <p:slideViewPr>
    <p:cSldViewPr>
      <p:cViewPr>
        <p:scale>
          <a:sx n="77" d="100"/>
          <a:sy n="77" d="100"/>
        </p:scale>
        <p:origin x="-2580" y="-1170"/>
      </p:cViewPr>
      <p:guideLst>
        <p:guide orient="horz" pos="3884"/>
        <p:guide orient="horz" pos="3838"/>
        <p:guide orient="horz" pos="119"/>
        <p:guide pos="308"/>
        <p:guide pos="59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38" y="-60"/>
      </p:cViewPr>
      <p:guideLst>
        <p:guide orient="horz" pos="3128"/>
        <p:guide pos="2158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73373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30750"/>
            <a:ext cx="5035550" cy="4487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61" tIns="48662" rIns="99061" bIns="48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662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866775"/>
            <a:ext cx="501650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3971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pitchFamily="34" charset="-128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charset="-128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8688" y="866775"/>
            <a:ext cx="5014912" cy="3471863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732338"/>
            <a:ext cx="5038725" cy="4484687"/>
          </a:xfrm>
          <a:noFill/>
          <a:ln w="9525"/>
        </p:spPr>
        <p:txBody>
          <a:bodyPr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0910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936620" y="4321695"/>
            <a:ext cx="5616780" cy="76353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2878450" y="2907803"/>
            <a:ext cx="5674950" cy="1143000"/>
          </a:xfrm>
          <a:prstGeom prst="rect">
            <a:avLst/>
          </a:prstGeom>
        </p:spPr>
        <p:txBody>
          <a:bodyPr/>
          <a:lstStyle>
            <a:lvl1pPr algn="r">
              <a:defRPr sz="3200">
                <a:solidFill>
                  <a:srgbClr val="990000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2505199" y="1917303"/>
            <a:ext cx="6048201" cy="719609"/>
          </a:xfrm>
          <a:prstGeom prst="rect">
            <a:avLst/>
          </a:prstGeom>
        </p:spPr>
        <p:txBody>
          <a:bodyPr/>
          <a:lstStyle>
            <a:lvl1pPr marL="339725" marR="0" indent="-339725" algn="r" defTabSz="7540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 sz="2000">
                <a:latin typeface="+mj-lt"/>
              </a:defRPr>
            </a:lvl1pPr>
            <a:lvl5pPr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280" y="457540"/>
            <a:ext cx="9596380" cy="451110"/>
          </a:xfrm>
          <a:prstGeom prst="rect">
            <a:avLst/>
          </a:prstGeom>
        </p:spPr>
        <p:txBody>
          <a:bodyPr/>
          <a:lstStyle>
            <a:lvl1pPr algn="l">
              <a:defRPr sz="2200" b="1">
                <a:solidFill>
                  <a:srgbClr val="99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104402" y="126157"/>
            <a:ext cx="9601125" cy="35994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280" y="457540"/>
            <a:ext cx="9596380" cy="451110"/>
          </a:xfrm>
          <a:prstGeom prst="rect">
            <a:avLst/>
          </a:prstGeom>
        </p:spPr>
        <p:txBody>
          <a:bodyPr/>
          <a:lstStyle>
            <a:lvl1pPr algn="l">
              <a:defRPr sz="2200" b="1">
                <a:solidFill>
                  <a:srgbClr val="99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104402" y="126157"/>
            <a:ext cx="9601125" cy="35994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1800" b="1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11"/>
          </p:nvPr>
        </p:nvSpPr>
        <p:spPr>
          <a:xfrm>
            <a:off x="992188" y="1916113"/>
            <a:ext cx="7921625" cy="4105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Tabelle durch Klicken auf Symbol hinzufügen</a:t>
            </a:r>
            <a:endParaRPr lang="de-DE" noProof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280" y="457540"/>
            <a:ext cx="9596380" cy="451110"/>
          </a:xfrm>
          <a:prstGeom prst="rect">
            <a:avLst/>
          </a:prstGeom>
        </p:spPr>
        <p:txBody>
          <a:bodyPr/>
          <a:lstStyle>
            <a:lvl1pPr algn="l">
              <a:defRPr sz="2200" b="1">
                <a:solidFill>
                  <a:srgbClr val="99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162"/>
          <p:cNvGrpSpPr>
            <a:grpSpLocks/>
          </p:cNvGrpSpPr>
          <p:nvPr/>
        </p:nvGrpSpPr>
        <p:grpSpPr bwMode="auto">
          <a:xfrm>
            <a:off x="141288" y="6370638"/>
            <a:ext cx="415925" cy="461962"/>
            <a:chOff x="138" y="3835"/>
            <a:chExt cx="336" cy="373"/>
          </a:xfrm>
        </p:grpSpPr>
        <p:pic>
          <p:nvPicPr>
            <p:cNvPr id="19462" name="Picture 149"/>
            <p:cNvPicPr>
              <a:picLocks noChangeAspect="1" noChangeArrowheads="1"/>
            </p:cNvPicPr>
            <p:nvPr userDrawn="1"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818" b="-804"/>
            <a:stretch>
              <a:fillRect/>
            </a:stretch>
          </p:blipFill>
          <p:spPr bwMode="auto">
            <a:xfrm>
              <a:off x="152" y="3849"/>
              <a:ext cx="301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9463" name="Group 161"/>
            <p:cNvGrpSpPr>
              <a:grpSpLocks/>
            </p:cNvGrpSpPr>
            <p:nvPr userDrawn="1"/>
          </p:nvGrpSpPr>
          <p:grpSpPr bwMode="auto">
            <a:xfrm>
              <a:off x="138" y="3835"/>
              <a:ext cx="336" cy="373"/>
              <a:chOff x="138" y="3835"/>
              <a:chExt cx="336" cy="373"/>
            </a:xfrm>
          </p:grpSpPr>
          <p:sp>
            <p:nvSpPr>
              <p:cNvPr id="3080" name="Line 151"/>
              <p:cNvSpPr>
                <a:spLocks noChangeShapeType="1"/>
              </p:cNvSpPr>
              <p:nvPr userDrawn="1"/>
            </p:nvSpPr>
            <p:spPr bwMode="auto">
              <a:xfrm>
                <a:off x="138" y="3839"/>
                <a:ext cx="336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>
                  <a:cs typeface="MS PGothic" pitchFamily="34" charset="-128"/>
                </a:endParaRPr>
              </a:p>
            </p:txBody>
          </p:sp>
          <p:sp>
            <p:nvSpPr>
              <p:cNvPr id="3081" name="Freeform 152"/>
              <p:cNvSpPr>
                <a:spLocks/>
              </p:cNvSpPr>
              <p:nvPr userDrawn="1"/>
            </p:nvSpPr>
            <p:spPr bwMode="auto">
              <a:xfrm>
                <a:off x="303" y="3835"/>
                <a:ext cx="167" cy="373"/>
              </a:xfrm>
              <a:custGeom>
                <a:avLst/>
                <a:gdLst>
                  <a:gd name="T0" fmla="*/ 227 w 227"/>
                  <a:gd name="T1" fmla="*/ 0 h 536"/>
                  <a:gd name="T2" fmla="*/ 214 w 227"/>
                  <a:gd name="T3" fmla="*/ 246 h 536"/>
                  <a:gd name="T4" fmla="*/ 158 w 227"/>
                  <a:gd name="T5" fmla="*/ 390 h 536"/>
                  <a:gd name="T6" fmla="*/ 78 w 227"/>
                  <a:gd name="T7" fmla="*/ 484 h 536"/>
                  <a:gd name="T8" fmla="*/ 0 w 227"/>
                  <a:gd name="T9" fmla="*/ 536 h 5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7" h="536">
                    <a:moveTo>
                      <a:pt x="227" y="0"/>
                    </a:moveTo>
                    <a:cubicBezTo>
                      <a:pt x="225" y="41"/>
                      <a:pt x="226" y="181"/>
                      <a:pt x="214" y="246"/>
                    </a:cubicBezTo>
                    <a:cubicBezTo>
                      <a:pt x="202" y="311"/>
                      <a:pt x="181" y="350"/>
                      <a:pt x="158" y="390"/>
                    </a:cubicBezTo>
                    <a:cubicBezTo>
                      <a:pt x="135" y="430"/>
                      <a:pt x="104" y="460"/>
                      <a:pt x="78" y="484"/>
                    </a:cubicBezTo>
                    <a:cubicBezTo>
                      <a:pt x="52" y="508"/>
                      <a:pt x="16" y="525"/>
                      <a:pt x="0" y="536"/>
                    </a:cubicBezTo>
                  </a:path>
                </a:pathLst>
              </a:custGeom>
              <a:noFill/>
              <a:ln w="12700" cmpd="sng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>
                  <a:cs typeface="MS PGothic" pitchFamily="34" charset="-128"/>
                </a:endParaRPr>
              </a:p>
            </p:txBody>
          </p:sp>
          <p:sp>
            <p:nvSpPr>
              <p:cNvPr id="3082" name="Freeform 153"/>
              <p:cNvSpPr>
                <a:spLocks/>
              </p:cNvSpPr>
              <p:nvPr userDrawn="1"/>
            </p:nvSpPr>
            <p:spPr bwMode="auto">
              <a:xfrm flipH="1">
                <a:off x="141" y="3835"/>
                <a:ext cx="168" cy="373"/>
              </a:xfrm>
              <a:custGeom>
                <a:avLst/>
                <a:gdLst>
                  <a:gd name="T0" fmla="*/ 227 w 227"/>
                  <a:gd name="T1" fmla="*/ 0 h 536"/>
                  <a:gd name="T2" fmla="*/ 214 w 227"/>
                  <a:gd name="T3" fmla="*/ 246 h 536"/>
                  <a:gd name="T4" fmla="*/ 158 w 227"/>
                  <a:gd name="T5" fmla="*/ 390 h 536"/>
                  <a:gd name="T6" fmla="*/ 78 w 227"/>
                  <a:gd name="T7" fmla="*/ 484 h 536"/>
                  <a:gd name="T8" fmla="*/ 0 w 227"/>
                  <a:gd name="T9" fmla="*/ 536 h 5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7" h="536">
                    <a:moveTo>
                      <a:pt x="227" y="0"/>
                    </a:moveTo>
                    <a:cubicBezTo>
                      <a:pt x="225" y="41"/>
                      <a:pt x="226" y="181"/>
                      <a:pt x="214" y="246"/>
                    </a:cubicBezTo>
                    <a:cubicBezTo>
                      <a:pt x="202" y="311"/>
                      <a:pt x="181" y="350"/>
                      <a:pt x="158" y="390"/>
                    </a:cubicBezTo>
                    <a:cubicBezTo>
                      <a:pt x="135" y="430"/>
                      <a:pt x="104" y="460"/>
                      <a:pt x="78" y="484"/>
                    </a:cubicBezTo>
                    <a:cubicBezTo>
                      <a:pt x="52" y="508"/>
                      <a:pt x="16" y="525"/>
                      <a:pt x="0" y="536"/>
                    </a:cubicBezTo>
                  </a:path>
                </a:pathLst>
              </a:custGeom>
              <a:noFill/>
              <a:ln w="12700" cmpd="sng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>
                  <a:cs typeface="MS PGothic" pitchFamily="34" charset="-128"/>
                </a:endParaRPr>
              </a:p>
            </p:txBody>
          </p:sp>
        </p:grpSp>
      </p:grpSp>
      <p:sp>
        <p:nvSpPr>
          <p:cNvPr id="3075" name="Text Box 155"/>
          <p:cNvSpPr txBox="1">
            <a:spLocks noChangeArrowheads="1"/>
          </p:cNvSpPr>
          <p:nvPr/>
        </p:nvSpPr>
        <p:spPr bwMode="auto">
          <a:xfrm>
            <a:off x="560388" y="6378575"/>
            <a:ext cx="3244850" cy="22542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 type="none" w="sm" len="med"/>
          </a:ln>
        </p:spPr>
        <p:txBody>
          <a:bodyPr lIns="90393" tIns="45196" rIns="90393" bIns="45196">
            <a:spAutoFit/>
          </a:bodyPr>
          <a:lstStyle/>
          <a:p>
            <a:pPr algn="l" defTabSz="754063">
              <a:spcBef>
                <a:spcPct val="0"/>
              </a:spcBef>
              <a:tabLst>
                <a:tab pos="719138" algn="l"/>
              </a:tabLst>
            </a:pPr>
            <a:r>
              <a:rPr lang="de-DE" sz="900">
                <a:cs typeface="Arial" charset="0"/>
              </a:rPr>
              <a:t>JUSTUS-LIEBIG-UNIVERSITÄT GIESSEN</a:t>
            </a:r>
          </a:p>
        </p:txBody>
      </p:sp>
      <p:sp>
        <p:nvSpPr>
          <p:cNvPr id="3076" name="Text Box 154"/>
          <p:cNvSpPr txBox="1">
            <a:spLocks noChangeArrowheads="1"/>
          </p:cNvSpPr>
          <p:nvPr/>
        </p:nvSpPr>
        <p:spPr bwMode="auto">
          <a:xfrm>
            <a:off x="569913" y="6530975"/>
            <a:ext cx="9539287" cy="306718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 type="none" w="sm" len="med"/>
          </a:ln>
        </p:spPr>
        <p:txBody>
          <a:bodyPr lIns="90393" tIns="45196" rIns="90393" bIns="45196">
            <a:spAutoFit/>
          </a:bodyPr>
          <a:lstStyle/>
          <a:p>
            <a:pPr algn="l" defTabSz="754063">
              <a:spcBef>
                <a:spcPct val="0"/>
              </a:spcBef>
              <a:tabLst>
                <a:tab pos="9144000" algn="r"/>
              </a:tabLst>
            </a:pPr>
            <a:r>
              <a:rPr lang="de-DE" sz="900" dirty="0">
                <a:cs typeface="Arial" charset="0"/>
              </a:rPr>
              <a:t>©   Univ.-Prof. Dr. Andreas Bausch  | </a:t>
            </a:r>
            <a:r>
              <a:rPr lang="de-DE" sz="900" dirty="0" smtClean="0">
                <a:cs typeface="Arial" charset="0"/>
              </a:rPr>
              <a:t>Professur für Strategisches und Internationales Management (BWL II)  </a:t>
            </a:r>
            <a:r>
              <a:rPr lang="de-DE" sz="900" dirty="0">
                <a:cs typeface="Arial" charset="0"/>
              </a:rPr>
              <a:t>	|  </a:t>
            </a:r>
            <a:fld id="{48D24B68-0359-4FE8-B759-4F7037103E1F}" type="slidenum">
              <a:rPr lang="de-DE" sz="1400" b="1">
                <a:cs typeface="Arial" charset="0"/>
              </a:rPr>
              <a:pPr algn="l" defTabSz="754063">
                <a:spcBef>
                  <a:spcPct val="0"/>
                </a:spcBef>
                <a:tabLst>
                  <a:tab pos="9144000" algn="r"/>
                </a:tabLst>
              </a:pPr>
              <a:t>‹Nr.›</a:t>
            </a:fld>
            <a:endParaRPr lang="de-DE" sz="1400" b="1" dirty="0">
              <a:cs typeface="Arial" charset="0"/>
            </a:endParaRPr>
          </a:p>
        </p:txBody>
      </p:sp>
      <p:sp>
        <p:nvSpPr>
          <p:cNvPr id="19461" name="Titelplatzhalter 9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transition/>
  <p:hf hdr="0" ftr="0" dt="0"/>
  <p:txStyles>
    <p:titleStyle>
      <a:lvl1pPr algn="ctr" defTabSz="75406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MS PGothic" pitchFamily="34" charset="-128"/>
          <a:cs typeface="ＭＳ Ｐゴシック" charset="-128"/>
        </a:defRPr>
      </a:lvl1pPr>
      <a:lvl2pPr algn="ctr" defTabSz="75406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ctr" defTabSz="75406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ctr" defTabSz="75406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ctr" defTabSz="754063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ctr" defTabSz="754063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Times New Roman" pitchFamily="18" charset="0"/>
        </a:defRPr>
      </a:lvl6pPr>
      <a:lvl7pPr marL="914400" algn="ctr" defTabSz="754063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Times New Roman" pitchFamily="18" charset="0"/>
        </a:defRPr>
      </a:lvl7pPr>
      <a:lvl8pPr marL="1371600" algn="ctr" defTabSz="754063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Times New Roman" pitchFamily="18" charset="0"/>
        </a:defRPr>
      </a:lvl8pPr>
      <a:lvl9pPr marL="1828800" algn="ctr" defTabSz="754063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Times New Roman" pitchFamily="18" charset="0"/>
        </a:defRPr>
      </a:lvl9pPr>
    </p:titleStyle>
    <p:bodyStyle>
      <a:lvl1pPr marL="339725" indent="-339725" algn="l" defTabSz="754063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33425" indent="-280988" algn="l" defTabSz="75406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30300" indent="-227013" algn="l" defTabSz="754063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582738" indent="-227013" algn="l" defTabSz="75406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33588" indent="-225425" algn="l" defTabSz="754063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490788" indent="-225425" algn="l" defTabSz="754063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47988" indent="-225425" algn="l" defTabSz="754063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05188" indent="-225425" algn="l" defTabSz="754063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62388" indent="-225425" algn="l" defTabSz="754063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Titel 17"/>
          <p:cNvSpPr>
            <a:spLocks noGrp="1"/>
          </p:cNvSpPr>
          <p:nvPr>
            <p:ph type="title"/>
          </p:nvPr>
        </p:nvSpPr>
        <p:spPr>
          <a:xfrm>
            <a:off x="109538" y="457200"/>
            <a:ext cx="9596437" cy="450850"/>
          </a:xfrm>
        </p:spPr>
        <p:txBody>
          <a:bodyPr/>
          <a:lstStyle/>
          <a:p>
            <a:pPr algn="ctr" eaLnBrk="1" hangingPunct="1"/>
            <a:r>
              <a:rPr lang="de-DE" dirty="0" smtClean="0">
                <a:latin typeface="Arial" charset="0"/>
                <a:cs typeface="Arial" charset="0"/>
              </a:rPr>
              <a:t>Ankündigung Vortrag</a:t>
            </a:r>
          </a:p>
        </p:txBody>
      </p:sp>
      <p:sp>
        <p:nvSpPr>
          <p:cNvPr id="2" name="Rechteck 1"/>
          <p:cNvSpPr/>
          <p:nvPr/>
        </p:nvSpPr>
        <p:spPr>
          <a:xfrm>
            <a:off x="2476500" y="1376131"/>
            <a:ext cx="4953000" cy="444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800" dirty="0"/>
              <a:t>Einladung zu einem Vortrag von </a:t>
            </a:r>
          </a:p>
          <a:p>
            <a:r>
              <a:rPr lang="de-DE" sz="1800" dirty="0"/>
              <a:t> </a:t>
            </a:r>
          </a:p>
          <a:p>
            <a:r>
              <a:rPr lang="de-DE" sz="1800" b="1" dirty="0"/>
              <a:t>Herrn Thilo </a:t>
            </a:r>
            <a:r>
              <a:rPr lang="de-DE" sz="1800" b="1" dirty="0" err="1"/>
              <a:t>Bendler</a:t>
            </a:r>
            <a:endParaRPr lang="de-DE" sz="1800" dirty="0"/>
          </a:p>
          <a:p>
            <a:r>
              <a:rPr lang="de-DE" sz="1800" dirty="0"/>
              <a:t> </a:t>
            </a:r>
          </a:p>
          <a:p>
            <a:r>
              <a:rPr lang="de-DE" sz="1800" dirty="0"/>
              <a:t>Direktor Knowledge Management</a:t>
            </a:r>
          </a:p>
          <a:p>
            <a:r>
              <a:rPr lang="de-DE" sz="1800" b="1" dirty="0"/>
              <a:t>Otto Group</a:t>
            </a:r>
            <a:endParaRPr lang="de-DE" sz="1800" dirty="0"/>
          </a:p>
          <a:p>
            <a:r>
              <a:rPr lang="de-DE" sz="1800" dirty="0"/>
              <a:t>über das Thema</a:t>
            </a:r>
            <a:r>
              <a:rPr lang="de-DE" sz="1800" dirty="0" smtClean="0"/>
              <a:t>:</a:t>
            </a:r>
            <a:r>
              <a:rPr lang="de-DE" sz="1800" dirty="0"/>
              <a:t> </a:t>
            </a:r>
          </a:p>
          <a:p>
            <a:r>
              <a:rPr lang="en-US" sz="1800" dirty="0"/>
              <a:t>“What are strategic challenges in the retail market and how is the Otto Group coping with them</a:t>
            </a:r>
            <a:r>
              <a:rPr lang="en-US" sz="1800" dirty="0" smtClean="0"/>
              <a:t>”</a:t>
            </a:r>
            <a:r>
              <a:rPr lang="en-US" sz="1800" dirty="0"/>
              <a:t> </a:t>
            </a:r>
            <a:endParaRPr lang="de-DE" sz="1800" dirty="0"/>
          </a:p>
          <a:p>
            <a:r>
              <a:rPr lang="de-DE" sz="1800" dirty="0"/>
              <a:t>Alle interessierten Hörer sind herzlich willkommen!</a:t>
            </a:r>
          </a:p>
          <a:p>
            <a:r>
              <a:rPr lang="de-DE" sz="1800" b="1" dirty="0"/>
              <a:t>Mittwoch, </a:t>
            </a:r>
            <a:r>
              <a:rPr lang="de-DE" sz="1800" b="1" dirty="0" smtClean="0"/>
              <a:t>04.11.2015  16.15 Uhr </a:t>
            </a:r>
            <a:r>
              <a:rPr lang="de-DE" sz="1800" b="1" dirty="0" smtClean="0"/>
              <a:t>c.t. HS </a:t>
            </a:r>
            <a:r>
              <a:rPr lang="de-DE" sz="1800" b="1" dirty="0"/>
              <a:t>2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41527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2091&quot;&gt;&lt;/object&gt;&lt;object type=&quot;2&quot; unique_id=&quot;12092&quot;&gt;&lt;object type=&quot;3&quot; unique_id=&quot;12093&quot;&gt;&lt;property id=&quot;20148&quot; value=&quot;5&quot;/&gt;&lt;property id=&quot;20300&quot; value=&quot;Folie 1&quot;/&gt;&lt;property id=&quot;20307&quot; value=&quot;1776&quot;/&gt;&lt;/object&gt;&lt;object type=&quot;3&quot; unique_id=&quot;12094&quot;&gt;&lt;property id=&quot;20148&quot; value=&quot;5&quot;/&gt;&lt;property id=&quot;20300&quot; value=&quot;Folie 2&quot;/&gt;&lt;property id=&quot;20307&quot; value=&quot;1749&quot;/&gt;&lt;/object&gt;&lt;object type=&quot;3&quot; unique_id=&quot;12095&quot;&gt;&lt;property id=&quot;20148&quot; value=&quot;5&quot;/&gt;&lt;property id=&quot;20300&quot; value=&quot;Folie 3&quot;/&gt;&lt;property id=&quot;20307&quot; value=&quot;1681&quot;/&gt;&lt;/object&gt;&lt;object type=&quot;3&quot; unique_id=&quot;12096&quot;&gt;&lt;property id=&quot;20148&quot; value=&quot;5&quot;/&gt;&lt;property id=&quot;20300&quot; value=&quot;Folie 4&quot;/&gt;&lt;property id=&quot;20307&quot; value=&quot;1693&quot;/&gt;&lt;/object&gt;&lt;object type=&quot;3&quot; unique_id=&quot;12097&quot;&gt;&lt;property id=&quot;20148&quot; value=&quot;5&quot;/&gt;&lt;property id=&quot;20300&quot; value=&quot;Folie 5&quot;/&gt;&lt;property id=&quot;20307&quot; value=&quot;1777&quot;/&gt;&lt;/object&gt;&lt;object type=&quot;3&quot; unique_id=&quot;12098&quot;&gt;&lt;property id=&quot;20148&quot; value=&quot;5&quot;/&gt;&lt;property id=&quot;20300&quot; value=&quot;Folie 6 - &amp;quot;Was ist eine Strategie? ... es existieren unzählige Definitionen&amp;quot;&quot;/&gt;&lt;property id=&quot;20307&quot; value=&quot;1778&quot;/&gt;&lt;/object&gt;&lt;object type=&quot;3&quot; unique_id=&quot;12099&quot;&gt;&lt;property id=&quot;20148&quot; value=&quot;5&quot;/&gt;&lt;property id=&quot;20300&quot; value=&quot;Folie 7 - &amp;quot;Was ist eine Strategie?&amp;quot;&quot;/&gt;&lt;property id=&quot;20307&quot; value=&quot;1781&quot;/&gt;&lt;/object&gt;&lt;object type=&quot;3&quot; unique_id=&quot;12100&quot;&gt;&lt;property id=&quot;20148&quot; value=&quot;5&quot;/&gt;&lt;property id=&quot;20300&quot; value=&quot;Folie 8 - &amp;quot;Was ist eine Strategie?&amp;quot;&quot;/&gt;&lt;property id=&quot;20307&quot; value=&quot;1779&quot;/&gt;&lt;/object&gt;&lt;object type=&quot;3&quot; unique_id=&quot;12101&quot;&gt;&lt;property id=&quot;20148&quot; value=&quot;5&quot;/&gt;&lt;property id=&quot;20300&quot; value=&quot;Folie 9 - &amp;quot;Was ist eine Strategie?&amp;quot;&quot;/&gt;&lt;property id=&quot;20307&quot; value=&quot;1780&quot;/&gt;&lt;/object&gt;&lt;object type=&quot;3&quot; unique_id=&quot;12102&quot;&gt;&lt;property id=&quot;20148&quot; value=&quot;5&quot;/&gt;&lt;property id=&quot;20300&quot; value=&quot;Folie 10 - &amp;quot;Was ist eine Strategie?&amp;quot;&quot;/&gt;&lt;property id=&quot;20307&quot; value=&quot;1782&quot;/&gt;&lt;/object&gt;&lt;object type=&quot;3&quot; unique_id=&quot;12103&quot;&gt;&lt;property id=&quot;20148&quot; value=&quot;5&quot;/&gt;&lt;property id=&quot;20300&quot; value=&quot;Folie 11&quot;/&gt;&lt;property id=&quot;20307&quot; value=&quot;1783&quot;/&gt;&lt;/object&gt;&lt;object type=&quot;3&quot; unique_id=&quot;12104&quot;&gt;&lt;property id=&quot;20148&quot; value=&quot;5&quot;/&gt;&lt;property id=&quot;20300&quot; value=&quot;Folie 12 - &amp;quot;Stresstest: Wodurch zeichnet sich eine gute Strategie aus?&amp;quot;&quot;/&gt;&lt;property id=&quot;20307&quot; value=&quot;1784&quot;/&gt;&lt;/object&gt;&lt;object type=&quot;3&quot; unique_id=&quot;12105&quot;&gt;&lt;property id=&quot;20148&quot; value=&quot;5&quot;/&gt;&lt;property id=&quot;20300&quot; value=&quot;Folie 13 - &amp;quot;Eigenschaften strategischer Entscheidungen&amp;quot;&quot;/&gt;&lt;property id=&quot;20307&quot; value=&quot;1785&quot;/&gt;&lt;/object&gt;&lt;object type=&quot;3&quot; unique_id=&quot;12106&quot;&gt;&lt;property id=&quot;20148&quot; value=&quot;5&quot;/&gt;&lt;property id=&quot;20300&quot; value=&quot;Folie 14 - &amp;quot;Strategisches Denken ... als Denken entlang „strategischer Modelle“&amp;quot;&quot;/&gt;&lt;property id=&quot;20307&quot; value=&quot;1786&quot;/&gt;&lt;/object&gt;&lt;object type=&quot;3&quot; unique_id=&quot;12107&quot;&gt;&lt;property id=&quot;20148&quot; value=&quot;5&quot;/&gt;&lt;property id=&quot;20300&quot; value=&quot;Folie 15 - &amp;quot;Überlegene mentale Modelle* als Kern erfolgreicher Strategiearbeit&amp;quot;&quot;/&gt;&lt;property id=&quot;20307&quot; value=&quot;1787&quot;/&gt;&lt;/object&gt;&lt;object type=&quot;3&quot; unique_id=&quot;12108&quot;&gt;&lt;property id=&quot;20148&quot; value=&quot;5&quot;/&gt;&lt;property id=&quot;20300&quot; value=&quot;Folie 16 - &amp;quot;Prinzipien strategischen Handelns: Analogien aus der Biologie&amp;quot;&quot;/&gt;&lt;property id=&quot;20307&quot; value=&quot;1788&quot;/&gt;&lt;/object&gt;&lt;object type=&quot;3&quot; unique_id=&quot;12110&quot;&gt;&lt;property id=&quot;20148&quot; value=&quot;5&quot;/&gt;&lt;property id=&quot;20300&quot; value=&quot;Folie 17&quot;/&gt;&lt;property id=&quot;20307&quot; value=&quot;1708&quot;/&gt;&lt;/object&gt;&lt;object type=&quot;3&quot; unique_id=&quot;12114&quot;&gt;&lt;property id=&quot;20148&quot; value=&quot;5&quot;/&gt;&lt;property id=&quot;20300&quot; value=&quot;Folie 18&quot;/&gt;&lt;property id=&quot;20307&quot; value=&quot;1742&quot;/&gt;&lt;/object&gt;&lt;object type=&quot;3&quot; unique_id=&quot;12115&quot;&gt;&lt;property id=&quot;20148&quot; value=&quot;5&quot;/&gt;&lt;property id=&quot;20300&quot; value=&quot;Folie 19 - &amp;quot;Was ist eine Strategie? ... Unternehmensstrategie&amp;quot;&quot;/&gt;&lt;property id=&quot;20307&quot; value=&quot;1791&quot;/&gt;&lt;/object&gt;&lt;object type=&quot;3&quot; unique_id=&quot;12116&quot;&gt;&lt;property id=&quot;20148&quot; value=&quot;5&quot;/&gt;&lt;property id=&quot;20300&quot; value=&quot;Folie 20&quot;/&gt;&lt;property id=&quot;20307&quot; value=&quot;1801&quot;/&gt;&lt;/object&gt;&lt;object type=&quot;3&quot; unique_id=&quot;12117&quot;&gt;&lt;property id=&quot;20148&quot; value=&quot;5&quot;/&gt;&lt;property id=&quot;20300&quot; value=&quot;Folie 21 - &amp;quot;Was ist eine Strategie? ... Wettbewerbsstrategie&amp;quot;&quot;/&gt;&lt;property id=&quot;20307&quot; value=&quot;1792&quot;/&gt;&lt;/object&gt;&lt;object type=&quot;3&quot; unique_id=&quot;12118&quot;&gt;&lt;property id=&quot;20148&quot; value=&quot;5&quot;/&gt;&lt;property id=&quot;20300&quot; value=&quot;Folie 22&quot;/&gt;&lt;property id=&quot;20307&quot; value=&quot;1712&quot;/&gt;&lt;/object&gt;&lt;object type=&quot;3&quot; unique_id=&quot;12119&quot;&gt;&lt;property id=&quot;20148&quot; value=&quot;5&quot;/&gt;&lt;property id=&quot;20300&quot; value=&quot;Folie 23&quot;/&gt;&lt;property id=&quot;20307&quot; value=&quot;1713&quot;/&gt;&lt;/object&gt;&lt;object type=&quot;3&quot; unique_id=&quot;12120&quot;&gt;&lt;property id=&quot;20148&quot; value=&quot;5&quot;/&gt;&lt;property id=&quot;20300&quot; value=&quot;Folie 24&quot;/&gt;&lt;property id=&quot;20307&quot; value=&quot;1771&quot;/&gt;&lt;/object&gt;&lt;object type=&quot;3&quot; unique_id=&quot;12121&quot;&gt;&lt;property id=&quot;20148&quot; value=&quot;5&quot;/&gt;&lt;property id=&quot;20300&quot; value=&quot;Folie 25&quot;/&gt;&lt;property id=&quot;20307&quot; value=&quot;1714&quot;/&gt;&lt;/object&gt;&lt;object type=&quot;3&quot; unique_id=&quot;12122&quot;&gt;&lt;property id=&quot;20148&quot; value=&quot;5&quot;/&gt;&lt;property id=&quot;20300&quot; value=&quot;Folie 26&quot;/&gt;&lt;property id=&quot;20307&quot; value=&quot;1715&quot;/&gt;&lt;/object&gt;&lt;object type=&quot;3&quot; unique_id=&quot;12123&quot;&gt;&lt;property id=&quot;20148&quot; value=&quot;5&quot;/&gt;&lt;property id=&quot;20300&quot; value=&quot;Folie 27&quot;/&gt;&lt;property id=&quot;20307&quot; value=&quot;1716&quot;/&gt;&lt;/object&gt;&lt;object type=&quot;3&quot; unique_id=&quot;12124&quot;&gt;&lt;property id=&quot;20148&quot; value=&quot;5&quot;/&gt;&lt;property id=&quot;20300&quot; value=&quot;Folie 28 - &amp;quot;Der Strategieprozess&amp;quot;&quot;/&gt;&lt;property id=&quot;20307&quot; value=&quot;1793&quot;/&gt;&lt;/object&gt;&lt;object type=&quot;3&quot; unique_id=&quot;12125&quot;&gt;&lt;property id=&quot;20148&quot; value=&quot;5&quot;/&gt;&lt;property id=&quot;20300&quot; value=&quot;Folie 29&quot;/&gt;&lt;property id=&quot;20307&quot; value=&quot;1718&quot;/&gt;&lt;/object&gt;&lt;object type=&quot;3&quot; unique_id=&quot;12126&quot;&gt;&lt;property id=&quot;20148&quot; value=&quot;5&quot;/&gt;&lt;property id=&quot;20300&quot; value=&quot;Folie 30&quot;/&gt;&lt;property id=&quot;20307&quot; value=&quot;1719&quot;/&gt;&lt;/object&gt;&lt;object type=&quot;3&quot; unique_id=&quot;12127&quot;&gt;&lt;property id=&quot;20148&quot; value=&quot;5&quot;/&gt;&lt;property id=&quot;20300&quot; value=&quot;Folie 31&quot;/&gt;&lt;property id=&quot;20307&quot; value=&quot;1720&quot;/&gt;&lt;/object&gt;&lt;object type=&quot;3&quot; unique_id=&quot;12128&quot;&gt;&lt;property id=&quot;20148&quot; value=&quot;5&quot;/&gt;&lt;property id=&quot;20300&quot; value=&quot;Folie 32 - &amp;quot;Industrieökonomischer Erklärungsansatz: Market-based View&amp;quot;&quot;/&gt;&lt;property id=&quot;20307&quot; value=&quot;1794&quot;/&gt;&lt;/object&gt;&lt;object type=&quot;3&quot; unique_id=&quot;12129&quot;&gt;&lt;property id=&quot;20148&quot; value=&quot;5&quot;/&gt;&lt;property id=&quot;20300&quot; value=&quot;Folie 34 - &amp;quot;Ressourcenorientierter Ansatz (Resource-based View)&amp;quot;&quot;/&gt;&lt;property id=&quot;20307&quot; value=&quot;1795&quot;/&gt;&lt;/object&gt;&lt;object type=&quot;3&quot; unique_id=&quot;12130&quot;&gt;&lt;property id=&quot;20148&quot; value=&quot;5&quot;/&gt;&lt;property id=&quot;20300&quot; value=&quot;Folie 35 - &amp;quot;Ressourcenorientierter Ansatz&amp;quot;&quot;/&gt;&lt;property id=&quot;20307&quot; value=&quot;1796&quot;/&gt;&lt;/object&gt;&lt;object type=&quot;3&quot; unique_id=&quot;12131&quot;&gt;&lt;property id=&quot;20148&quot; value=&quot;5&quot;/&gt;&lt;property id=&quot;20300&quot; value=&quot;Folie 36&quot;/&gt;&lt;property id=&quot;20307&quot; value=&quot;1721&quot;/&gt;&lt;/object&gt;&lt;object type=&quot;3&quot; unique_id=&quot;12132&quot;&gt;&lt;property id=&quot;20148&quot; value=&quot;5&quot;/&gt;&lt;property id=&quot;20300&quot; value=&quot;Folie 37 - &amp;quot;Ressourcen und Fähigkeiten als Basis für Kernkompetenzen&amp;quot;&quot;/&gt;&lt;property id=&quot;20307&quot; value=&quot;1797&quot;/&gt;&lt;/object&gt;&lt;object type=&quot;3&quot; unique_id=&quot;12133&quot;&gt;&lt;property id=&quot;20148&quot; value=&quot;5&quot;/&gt;&lt;property id=&quot;20300&quot; value=&quot;Folie 41&quot;/&gt;&lt;property id=&quot;20307&quot; value=&quot;1772&quot;/&gt;&lt;/object&gt;&lt;object type=&quot;3&quot; unique_id=&quot;12134&quot;&gt;&lt;property id=&quot;20148&quot; value=&quot;5&quot;/&gt;&lt;property id=&quot;20300&quot; value=&quot;Folie 33&quot;/&gt;&lt;property id=&quot;20307&quot; value=&quot;1773&quot;/&gt;&lt;/object&gt;&lt;object type=&quot;3&quot; unique_id=&quot;12135&quot;&gt;&lt;property id=&quot;20148&quot; value=&quot;5&quot;/&gt;&lt;property id=&quot;20300&quot; value=&quot;Folie 40&quot;/&gt;&lt;property id=&quot;20307&quot; value=&quot;1775&quot;/&gt;&lt;/object&gt;&lt;object type=&quot;3&quot; unique_id=&quot;12136&quot;&gt;&lt;property id=&quot;20148&quot; value=&quot;5&quot;/&gt;&lt;property id=&quot;20300&quot; value=&quot;Folie 49&quot;/&gt;&lt;property id=&quot;20307&quot; value=&quot;1747&quot;/&gt;&lt;/object&gt;&lt;object type=&quot;3&quot; unique_id=&quot;12137&quot;&gt;&lt;property id=&quot;20148&quot; value=&quot;5&quot;/&gt;&lt;property id=&quot;20300&quot; value=&quot;Folie 51&quot;/&gt;&lt;property id=&quot;20307&quot; value=&quot;1748&quot;/&gt;&lt;/object&gt;&lt;object type=&quot;3&quot; unique_id=&quot;12138&quot;&gt;&lt;property id=&quot;20148&quot; value=&quot;5&quot;/&gt;&lt;property id=&quot;20300&quot; value=&quot;Folie 52 - &amp;quot;Zielbildung und Instrumentalfunktion von Unternehmen&amp;quot;&quot;/&gt;&lt;property id=&quot;20307&quot; value=&quot;1798&quot;/&gt;&lt;/object&gt;&lt;object type=&quot;3&quot; unique_id=&quot;12139&quot;&gt;&lt;property id=&quot;20148&quot; value=&quot;5&quot;/&gt;&lt;property id=&quot;20300&quot; value=&quot;Folie 53 - &amp;quot;Konzept des strategischen Managements&amp;quot;&quot;/&gt;&lt;property id=&quot;20307&quot; value=&quot;1799&quot;/&gt;&lt;/object&gt;&lt;object type=&quot;3&quot; unique_id=&quot;12140&quot;&gt;&lt;property id=&quot;20148&quot; value=&quot;5&quot;/&gt;&lt;property id=&quot;20300&quot; value=&quot;Folie 54&quot;/&gt;&lt;property id=&quot;20307&quot; value=&quot;1800&quot;/&gt;&lt;/object&gt;&lt;object type=&quot;3&quot; unique_id=&quot;12633&quot;&gt;&lt;property id=&quot;20148&quot; value=&quot;5&quot;/&gt;&lt;property id=&quot;20300&quot; value=&quot;Folie 42&quot;/&gt;&lt;property id=&quot;20307&quot; value=&quot;1803&quot;/&gt;&lt;/object&gt;&lt;object type=&quot;3&quot; unique_id=&quot;12634&quot;&gt;&lt;property id=&quot;20148&quot; value=&quot;5&quot;/&gt;&lt;property id=&quot;20300&quot; value=&quot;Folie 43 - &amp;quot;Dynamic Capabilities als Weiterentwicklung des RbV&amp;quot;&quot;/&gt;&lt;property id=&quot;20307&quot; value=&quot;1804&quot;/&gt;&lt;/object&gt;&lt;object type=&quot;3&quot; unique_id=&quot;13059&quot;&gt;&lt;property id=&quot;20148&quot; value=&quot;5&quot;/&gt;&lt;property id=&quot;20300&quot; value=&quot;Folie 45 - &amp;quot;Forschungsmodelle zu Dynamic Capabilities: Wang/Ahmed 2007&amp;quot;&quot;/&gt;&lt;property id=&quot;20307&quot; value=&quot;1808&quot;/&gt;&lt;/object&gt;&lt;object type=&quot;3&quot; unique_id=&quot;13485&quot;&gt;&lt;property id=&quot;20148&quot; value=&quot;5&quot;/&gt;&lt;property id=&quot;20300&quot; value=&quot;Folie 44 - &amp;quot;Forschungsmodelle zu Dynamic Capabilities: Teece 2007 &amp;quot;&quot;/&gt;&lt;property id=&quot;20307&quot; value=&quot;1810&quot;/&gt;&lt;/object&gt;&lt;object type=&quot;3&quot; unique_id=&quot;13486&quot;&gt;&lt;property id=&quot;20148&quot; value=&quot;5&quot;/&gt;&lt;property id=&quot;20300&quot; value=&quot;Folie 46 - &amp;quot;Komponenten von Dynamic Capabilities (1/2)&amp;quot;&quot;/&gt;&lt;property id=&quot;20307&quot; value=&quot;1811&quot;/&gt;&lt;/object&gt;&lt;object type=&quot;3&quot; unique_id=&quot;13866&quot;&gt;&lt;property id=&quot;20148&quot; value=&quot;5&quot;/&gt;&lt;property id=&quot;20300&quot; value=&quot;Folie 47 - &amp;quot;Komponenten von Dynamic Capabilities (2/2)&amp;quot;&quot;/&gt;&lt;property id=&quot;20307&quot; value=&quot;1812&quot;/&gt;&lt;/object&gt;&lt;object type=&quot;3&quot; unique_id=&quot;13867&quot;&gt;&lt;property id=&quot;20148&quot; value=&quot;5&quot;/&gt;&lt;property id=&quot;20300&quot; value=&quot;Folie 48 - &amp;quot;Komponenten von Dynamic Capabilities nach Pavlou/El Sawy 2011&amp;quot;&quot;/&gt;&lt;property id=&quot;20307&quot; value=&quot;1813&quot;/&gt;&lt;/object&gt;&lt;object type=&quot;3&quot; unique_id=&quot;14197&quot;&gt;&lt;property id=&quot;20148&quot; value=&quot;5&quot;/&gt;&lt;property id=&quot;20300&quot; value=&quot;Folie 50&quot;/&gt;&lt;property id=&quot;20307&quot; value=&quot;1814&quot;/&gt;&lt;/object&gt;&lt;object type=&quot;3&quot; unique_id=&quot;15495&quot;&gt;&lt;property id=&quot;20148&quot; value=&quot;5&quot;/&gt;&lt;property id=&quot;20300&quot; value=&quot;Folie 55 - &amp;quot;Was ist Corporate Entrepreneurship?&amp;quot;&quot;/&gt;&lt;property id=&quot;20307&quot; value=&quot;1817&quot;/&gt;&lt;/object&gt;&lt;object type=&quot;3&quot; unique_id=&quot;15496&quot;&gt;&lt;property id=&quot;20148&quot; value=&quot;5&quot;/&gt;&lt;property id=&quot;20300&quot; value=&quot;Folie 56 - &amp;quot;Worin unterscheiden sich Manager und Unternehmer? &amp;quot;&quot;/&gt;&lt;property id=&quot;20307&quot; value=&quot;1815&quot;/&gt;&lt;/object&gt;&lt;object type=&quot;3&quot; unique_id=&quot;15497&quot;&gt;&lt;property id=&quot;20148&quot; value=&quot;5&quot;/&gt;&lt;property id=&quot;20300&quot; value=&quot;Folie 57 - &amp;quot;Was ist ein Entrepreneur?&amp;quot;&quot;/&gt;&lt;property id=&quot;20307&quot; value=&quot;1816&quot;/&gt;&lt;/object&gt;&lt;object type=&quot;3&quot; unique_id=&quot;15498&quot;&gt;&lt;property id=&quot;20148&quot; value=&quot;5&quot;/&gt;&lt;property id=&quot;20300&quot; value=&quot;Folie 58 - &amp;quot;Unternehmerisches Handeln: 10 Mythen des Unternehmertums&amp;quot;&quot;/&gt;&lt;property id=&quot;20307&quot; value=&quot;1818&quot;/&gt;&lt;/object&gt;&lt;object type=&quot;3&quot; unique_id=&quot;15499&quot;&gt;&lt;property id=&quot;20148&quot; value=&quot;5&quot;/&gt;&lt;property id=&quot;20300&quot; value=&quot;Folie 59 - &amp;quot;Unternehmerisches Handeln: 10 Mythen des Unternehmertums&amp;quot;&quot;/&gt;&lt;property id=&quot;20307&quot; value=&quot;1819&quot;/&gt;&lt;/object&gt;&lt;object type=&quot;3&quot; unique_id=&quot;15500&quot;&gt;&lt;property id=&quot;20148&quot; value=&quot;5&quot;/&gt;&lt;property id=&quot;20300&quot; value=&quot;Folie 60 - &amp;quot;Unternehmerisches Handeln: Causation und Effectuation&amp;quot;&quot;/&gt;&lt;property id=&quot;20307&quot; value=&quot;1820&quot;/&gt;&lt;/object&gt;&lt;object type=&quot;3&quot; unique_id=&quot;15501&quot;&gt;&lt;property id=&quot;20148&quot; value=&quot;5&quot;/&gt;&lt;property id=&quot;20300&quot; value=&quot;Folie 61 - &amp;quot;Prozesselemente: Der dynamische Effectuation-Prozess&amp;quot;&quot;/&gt;&lt;property id=&quot;20307&quot; value=&quot;1821&quot;/&gt;&lt;/object&gt;&lt;object type=&quot;3&quot; unique_id=&quot;15502&quot;&gt;&lt;property id=&quot;20148&quot; value=&quot;5&quot;/&gt;&lt;property id=&quot;20300&quot; value=&quot;Folie 62 - &amp;quot;Prozesselemente: Der dynamische Effectuation-Prozess&amp;quot;&quot;/&gt;&lt;property id=&quot;20307&quot; value=&quot;1822&quot;/&gt;&lt;/object&gt;&lt;object type=&quot;3&quot; unique_id=&quot;15504&quot;&gt;&lt;property id=&quot;20148&quot; value=&quot;5&quot;/&gt;&lt;property id=&quot;20300&quot; value=&quot;Folie 64 - &amp;quot;Effizienz- VERSUS Innovationsorientierung&amp;quot;&quot;/&gt;&lt;property id=&quot;20307&quot; value=&quot;1824&quot;/&gt;&lt;/object&gt;&lt;object type=&quot;3&quot; unique_id=&quot;15505&quot;&gt;&lt;property id=&quot;20148&quot; value=&quot;5&quot;/&gt;&lt;property id=&quot;20300&quot; value=&quot;Folie 65 - &amp;quot;Antecedents to ambidexterity Competency&amp;quot;&quot;/&gt;&lt;property id=&quot;20307&quot; value=&quot;1825&quot;/&gt;&lt;/object&gt;&lt;object type=&quot;3&quot; unique_id=&quot;15506&quot;&gt;&lt;property id=&quot;20148&quot; value=&quot;5&quot;/&gt;&lt;property id=&quot;20300&quot; value=&quot;Folie 66 - &amp;quot;Beidhändigkeit (Ambidexterity)&amp;quot;&quot;/&gt;&lt;property id=&quot;20307&quot; value=&quot;1826&quot;/&gt;&lt;/object&gt;&lt;object type=&quot;3&quot; unique_id=&quot;15507&quot;&gt;&lt;property id=&quot;20148&quot; value=&quot;5&quot;/&gt;&lt;property id=&quot;20300&quot; value=&quot;Folie 67 - &amp;quot;Wachstumsorientierte Unternehmen müssen beides beherrschen&amp;quot;&quot;/&gt;&lt;property id=&quot;20307&quot; value=&quot;1827&quot;/&gt;&lt;/object&gt;&lt;object type=&quot;3&quot; unique_id=&quot;15508&quot;&gt;&lt;property id=&quot;20148&quot; value=&quot;5&quot;/&gt;&lt;property id=&quot;20300&quot; value=&quot;Folie 68 - &amp;quot;Beidhändigkeit (Ambidexterity)&amp;quot;&quot;/&gt;&lt;property id=&quot;20307&quot; value=&quot;1828&quot;/&gt;&lt;/object&gt;&lt;object type=&quot;3&quot; unique_id=&quot;17221&quot;&gt;&lt;property id=&quot;20148&quot; value=&quot;5&quot;/&gt;&lt;property id=&quot;20300&quot; value=&quot;Folie 63 - &amp;quot;Meta-Analyse von Read/Song/Smit 2009: A review of effectuation and venture performance &amp;quot;&quot;/&gt;&lt;property id=&quot;20307&quot; value=&quot;1832&quot;/&gt;&lt;/object&gt;&lt;object type=&quot;3&quot; unique_id=&quot;18990&quot;&gt;&lt;property id=&quot;20148&quot; value=&quot;5&quot;/&gt;&lt;property id=&quot;20300&quot; value=&quot;Folie 38 - &amp;quot;Jetzt ist Ihre Einschätzung gefragt!&amp;quot;&quot;/&gt;&lt;property id=&quot;20307&quot; value=&quot;1834&quot;/&gt;&lt;/object&gt;&lt;object type=&quot;3&quot; unique_id=&quot;19551&quot;&gt;&lt;property id=&quot;20148&quot; value=&quot;5&quot;/&gt;&lt;property id=&quot;20300&quot; value=&quot;Folie 39 - &amp;quot;Jetzt ist Ihre Einschätzung gefragt!&amp;quot;&quot;/&gt;&lt;property id=&quot;20307&quot; value=&quot;183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olienmaster BWL II">
  <a:themeElements>
    <a:clrScheme name="BWL II Bausch">
      <a:dk1>
        <a:srgbClr val="002060"/>
      </a:dk1>
      <a:lt1>
        <a:sysClr val="window" lastClr="FFFFFF"/>
      </a:lt1>
      <a:dk2>
        <a:srgbClr val="990000"/>
      </a:dk2>
      <a:lt2>
        <a:srgbClr val="D8D8D8"/>
      </a:lt2>
      <a:accent1>
        <a:srgbClr val="002060"/>
      </a:accent1>
      <a:accent2>
        <a:srgbClr val="990000"/>
      </a:accent2>
      <a:accent3>
        <a:srgbClr val="A2A2A2"/>
      </a:accent3>
      <a:accent4>
        <a:srgbClr val="EDCFCE"/>
      </a:accent4>
      <a:accent5>
        <a:srgbClr val="D1E0F3"/>
      </a:accent5>
      <a:accent6>
        <a:srgbClr val="6C6C6C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/>
        </a:solidFill>
        <a:ln w="1270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/>
        </a:solidFill>
        <a:ln w="1270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ontrolling regionaler Unternehmenseinheit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olling regionaler Unternehmenseinheit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rolling regionaler Unternehmenseinheit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olling regionaler Unternehmenseinheit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olling regionaler Unternehmenseinheit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olling regionaler Unternehmenseinheit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olling regionaler Unternehmenseinheit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1</Pages>
  <Words>7</Words>
  <Application>Microsoft Office PowerPoint</Application>
  <PresentationFormat>A4-Papier (210x297 mm)</PresentationFormat>
  <Paragraphs>11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Folienmaster BWL II</vt:lpstr>
      <vt:lpstr>Ankündigung Vortrag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 Folien</dc:title>
  <dc:subject>Delton Training</dc:subject>
  <dc:creator>Dr. Andreas Bausch</dc:creator>
  <cp:lastModifiedBy>Oskar Colombo</cp:lastModifiedBy>
  <cp:revision>10365</cp:revision>
  <cp:lastPrinted>2014-09-09T14:32:06Z</cp:lastPrinted>
  <dcterms:created xsi:type="dcterms:W3CDTF">2012-11-04T10:38:21Z</dcterms:created>
  <dcterms:modified xsi:type="dcterms:W3CDTF">2015-10-28T15:29:09Z</dcterms:modified>
</cp:coreProperties>
</file>