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9"/>
  </p:notesMasterIdLst>
  <p:handoutMasterIdLst>
    <p:handoutMasterId r:id="rId20"/>
  </p:handoutMasterIdLst>
  <p:sldIdLst>
    <p:sldId id="258" r:id="rId2"/>
    <p:sldId id="301" r:id="rId3"/>
    <p:sldId id="297" r:id="rId4"/>
    <p:sldId id="295" r:id="rId5"/>
    <p:sldId id="298" r:id="rId6"/>
    <p:sldId id="299" r:id="rId7"/>
    <p:sldId id="300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-Benutzer" initials="MO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0" autoAdjust="0"/>
    <p:restoredTop sz="94620" autoAdjust="0"/>
  </p:normalViewPr>
  <p:slideViewPr>
    <p:cSldViewPr snapToGrid="0" showGuides="1">
      <p:cViewPr varScale="1">
        <p:scale>
          <a:sx n="81" d="100"/>
          <a:sy n="81" d="100"/>
        </p:scale>
        <p:origin x="710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10" d="100"/>
          <a:sy n="110" d="100"/>
        </p:scale>
        <p:origin x="518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AFF723E-1D30-134E-B1B2-506A6DECF3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07F8E2-C22B-F74A-93F8-E6BCEC698A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9DBFD-FAE6-3E41-ACEA-259A1401F44F}" type="datetimeFigureOut">
              <a:rPr lang="de-DE" smtClean="0"/>
              <a:t>28.06.2023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B79E05-472D-0B4D-AC55-5B4A99C7F0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B147791-A6F0-F644-8FE9-893D1EE774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767D0-BF52-C643-A7AF-F9711B20AF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398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4C4F-A843-EB41-A02D-558FE6266D04}" type="datetimeFigureOut">
              <a:rPr lang="de-DE" smtClean="0"/>
              <a:t>28.06.2023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222E6-97CB-894A-B10C-04101548E0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8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m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F746CFC-D7E8-462F-B9EC-C133A72F5964}"/>
              </a:ext>
            </a:extLst>
          </p:cNvPr>
          <p:cNvSpPr/>
          <p:nvPr userDrawn="1"/>
        </p:nvSpPr>
        <p:spPr>
          <a:xfrm>
            <a:off x="863600" y="1592263"/>
            <a:ext cx="11328400" cy="5265737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3BFE8C2-01A3-4D2A-AD4C-E051895A21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602534"/>
            <a:ext cx="11328400" cy="525546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819E26D-F561-4B40-9600-FE38453AD6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4717280"/>
            <a:ext cx="10464800" cy="1124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de-DE" dirty="0"/>
              <a:t>HIER TITEL IN VERSALIEN EINFÜGEN</a:t>
            </a:r>
            <a:endParaRPr lang="en-US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BA84963B-0FB9-6C41-9720-BC6138A32DE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DB8B85-7E87-9340-857A-65A23A22F266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1EE3427D-9ED7-0643-9E94-B5920BAB7D7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25438E78-196F-7C42-87F1-E98124E361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9304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 blau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E1222A3-E021-4B3A-BE1D-672B5EE16E33}"/>
              </a:ext>
            </a:extLst>
          </p:cNvPr>
          <p:cNvSpPr/>
          <p:nvPr userDrawn="1"/>
        </p:nvSpPr>
        <p:spPr>
          <a:xfrm>
            <a:off x="876301" y="1592262"/>
            <a:ext cx="11315700" cy="526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4556411"/>
            <a:ext cx="9931400" cy="1644365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D2274-88D6-114C-8B2C-0BA56377A50A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2551004"/>
          </a:xfrm>
        </p:spPr>
        <p:txBody>
          <a:bodyPr numCol="1">
            <a:normAutofit/>
          </a:bodyPr>
          <a:lstStyle>
            <a:lvl1pPr algn="l" defTabSz="2597150">
              <a:lnSpc>
                <a:spcPts val="3600"/>
              </a:lnSpc>
              <a:buClr>
                <a:schemeClr val="accent1"/>
              </a:buClr>
              <a:defRPr sz="2400">
                <a:latin typeface="+mn-lt"/>
              </a:defRPr>
            </a:lvl1pPr>
            <a:lvl2pPr marL="717550" indent="-273050" algn="l">
              <a:lnSpc>
                <a:spcPts val="3600"/>
              </a:lnSpc>
              <a:buClr>
                <a:schemeClr val="accent1"/>
              </a:buClr>
              <a:defRPr sz="2000">
                <a:latin typeface="+mn-lt"/>
              </a:defRPr>
            </a:lvl2pPr>
            <a:lvl3pPr algn="l">
              <a:lnSpc>
                <a:spcPts val="3600"/>
              </a:lnSpc>
              <a:buClr>
                <a:schemeClr val="accent1"/>
              </a:buClr>
              <a:defRPr sz="1800">
                <a:latin typeface="+mn-lt"/>
              </a:defRPr>
            </a:lvl3pPr>
            <a:lvl4pPr algn="l">
              <a:lnSpc>
                <a:spcPts val="3600"/>
              </a:lnSpc>
              <a:buClr>
                <a:schemeClr val="accent1"/>
              </a:buClr>
              <a:defRPr sz="1600">
                <a:latin typeface="+mn-lt"/>
              </a:defRPr>
            </a:lvl4pPr>
            <a:lvl5pPr algn="l">
              <a:lnSpc>
                <a:spcPts val="3600"/>
              </a:lnSpc>
              <a:buClr>
                <a:schemeClr val="accent1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00ABCC48-F40A-4325-8648-1AEF602FF8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783042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F74F22D-DB82-E04A-A6DC-563FC3DF967C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1155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itat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4860-F903-4A1A-B4EF-3385E33A2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1592264"/>
            <a:ext cx="10464800" cy="2970212"/>
          </a:xfrm>
        </p:spPr>
        <p:txBody>
          <a:bodyPr anchor="b">
            <a:normAutofit/>
          </a:bodyPr>
          <a:lstStyle>
            <a:lvl1pPr>
              <a:lnSpc>
                <a:spcPts val="2500"/>
              </a:lnSpc>
              <a:defRPr sz="2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»Zitat hier einfügen«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00CA9F-5938-4363-AADF-F20CC2E470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0101" y="4589464"/>
            <a:ext cx="8007351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Zitatquelle hier einfügen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C51317-1551-4443-9471-A027A51B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227AB2-B1DA-A64E-B7AF-554F8788D44E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FD2B53-991D-46B1-B30F-5C0F5D7EE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092FF8-BF70-4A92-B640-F06294E1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020386-5CBC-CD4E-BD82-8CAABDB74E93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3794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1592263"/>
            <a:ext cx="10464800" cy="868926"/>
          </a:xfrm>
        </p:spPr>
        <p:txBody>
          <a:bodyPr anchor="b">
            <a:normAutofit/>
          </a:bodyPr>
          <a:lstStyle>
            <a:lvl1pPr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999" y="2461190"/>
            <a:ext cx="7531100" cy="3739587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lnSpc>
                <a:spcPts val="2600"/>
              </a:lnSpc>
              <a:buNone/>
              <a:defRPr sz="1600">
                <a:latin typeface="+mn-lt"/>
              </a:defRPr>
            </a:lvl2pPr>
            <a:lvl3pPr marL="914400" indent="0">
              <a:lnSpc>
                <a:spcPts val="2600"/>
              </a:lnSpc>
              <a:buNone/>
              <a:defRPr sz="1400">
                <a:latin typeface="+mn-lt"/>
              </a:defRPr>
            </a:lvl3pPr>
            <a:lvl4pPr marL="1371600" indent="0">
              <a:lnSpc>
                <a:spcPts val="2600"/>
              </a:lnSpc>
              <a:buNone/>
              <a:defRPr sz="1200">
                <a:latin typeface="+mn-lt"/>
              </a:defRPr>
            </a:lvl4pPr>
            <a:lvl5pPr marL="1828800" indent="0">
              <a:lnSpc>
                <a:spcPts val="2600"/>
              </a:lnSpc>
              <a:buNone/>
              <a:defRPr sz="12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61B00-4768-9B45-A59D-558287E26A99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8FC197D-872E-1D4D-B2C0-F4B5381E34F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4551759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52099" cy="97159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780275"/>
            <a:ext cx="10464800" cy="4420501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400"/>
            </a:lvl2pPr>
            <a:lvl3pPr marL="914400" indent="0">
              <a:lnSpc>
                <a:spcPts val="2600"/>
              </a:lnSpc>
              <a:buNone/>
              <a:defRPr sz="1200"/>
            </a:lvl3pPr>
            <a:lvl4pPr marL="1371600" indent="0">
              <a:lnSpc>
                <a:spcPts val="2600"/>
              </a:lnSpc>
              <a:buNone/>
              <a:defRPr sz="1100"/>
            </a:lvl4pPr>
            <a:lvl5pPr marL="1828800" indent="0">
              <a:lnSpc>
                <a:spcPts val="2600"/>
              </a:lnSpc>
              <a:buNone/>
              <a:defRPr sz="11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23B509E4-1AAA-884A-AA11-844E23A50BF4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5C22446-287B-5340-938D-378A431270A4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2629281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groß mit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7CB81E2-10AB-4A5A-B3DA-02F87BA3BA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2263"/>
            <a:ext cx="11328400" cy="526573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45B5-9C78-0C42-AFA3-66A5CB6296E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520726"/>
            <a:ext cx="10464800" cy="1321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500"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948CC4EA-B506-BC45-900A-4869786EC380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393042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mit Überschrif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EE1833-B22A-4FF2-A2CF-954411FDD4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38259" y="1228484"/>
            <a:ext cx="5130799" cy="365126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1 IN VERSALIEN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115B0C1-DEE9-4AC5-B8AF-E6CEC736FCF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8547" y="1228484"/>
            <a:ext cx="5129853" cy="365127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2 IN VERSALIEN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72A44D-9EA5-4973-BF81-F6A558A4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41EE-1368-5D4B-9F6C-E36BDBEE59D4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78E044-7B77-4048-B926-0F3C1495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7E4BEB7-3A41-41D7-A8F4-4CCF0761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632272B-ED07-4B00-85B8-F8D4C541F7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5846"/>
            <a:ext cx="5016500" cy="3311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D6738182-F886-4FA1-B7D7-371FB4A184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1900" y="1600286"/>
            <a:ext cx="5004512" cy="33075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E3933DF-DBA7-4254-B94C-4AD2D57C439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7315" y="4989341"/>
            <a:ext cx="5130799" cy="1176504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1 hier einfügen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D291BA23-ED90-4ACD-A58E-985A128848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7603" y="4989341"/>
            <a:ext cx="5129853" cy="1176510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2 hier einfügen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FF429547-B425-624D-9509-BAA2B789347D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70035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FBAE40"/>
          </p15:clr>
        </p15:guide>
        <p15:guide id="2" pos="370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AAF7A20-CA0E-4D2A-81F6-A36F0D66C8FF}"/>
              </a:ext>
            </a:extLst>
          </p:cNvPr>
          <p:cNvSpPr/>
          <p:nvPr userDrawn="1"/>
        </p:nvSpPr>
        <p:spPr>
          <a:xfrm>
            <a:off x="863600" y="1592263"/>
            <a:ext cx="11328400" cy="3646309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DBD7C-F9CA-4544-8357-D85C83421CD9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256105D-936D-4BCF-BF19-DD391F149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11284"/>
            <a:ext cx="11328400" cy="1354566"/>
          </a:xfrm>
          <a:solidFill>
            <a:schemeClr val="accent1">
              <a:alpha val="90000"/>
            </a:schemeClr>
          </a:solidFill>
        </p:spPr>
        <p:txBody>
          <a:bodyPr anchor="ctr">
            <a:normAutofit/>
          </a:bodyPr>
          <a:lstStyle>
            <a:lvl1pPr marL="361950" indent="0">
              <a:buNone/>
              <a:tabLst>
                <a:tab pos="447675" algn="l"/>
              </a:tabLst>
              <a:defRPr sz="3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ABSCHIEDSFORMEL IN VERSALIEN EINFÜGEN</a:t>
            </a:r>
          </a:p>
        </p:txBody>
      </p:sp>
    </p:spTree>
    <p:extLst>
      <p:ext uri="{BB962C8B-B14F-4D97-AF65-F5344CB8AC3E}">
        <p14:creationId xmlns:p14="http://schemas.microsoft.com/office/powerpoint/2010/main" val="46904947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F746CFC-D7E8-462F-B9EC-C133A72F5964}"/>
              </a:ext>
            </a:extLst>
          </p:cNvPr>
          <p:cNvSpPr/>
          <p:nvPr userDrawn="1"/>
        </p:nvSpPr>
        <p:spPr>
          <a:xfrm>
            <a:off x="863600" y="1592263"/>
            <a:ext cx="11328400" cy="5265737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2A6B-B375-714F-8966-714DE435E008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4811284"/>
            <a:ext cx="10464800" cy="1252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spcAft>
                <a:spcPts val="5200"/>
              </a:spcAft>
              <a:defRPr sz="3600" spc="0"/>
            </a:lvl1pPr>
          </a:lstStyle>
          <a:p>
            <a:r>
              <a:rPr lang="de-DE" dirty="0"/>
              <a:t>HIER TITEL IN VERSALIEN EINFÜGEN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374F239-C7F8-274D-8F23-C4FE3A62283D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324165" y="333375"/>
            <a:ext cx="4004236" cy="9350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23524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 &amp; Copy-Text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EF1BB5D8-089D-42AD-A39C-FD15FA491110}"/>
              </a:ext>
            </a:extLst>
          </p:cNvPr>
          <p:cNvSpPr/>
          <p:nvPr userDrawn="1"/>
        </p:nvSpPr>
        <p:spPr>
          <a:xfrm>
            <a:off x="431800" y="1592263"/>
            <a:ext cx="11760200" cy="526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0E912-98B4-8047-86FD-81EE17B84DEA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9EBDCD2-0D69-4EB9-8A5F-98B2EA182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4717280"/>
            <a:ext cx="5232400" cy="11247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just">
              <a:defRPr sz="1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Hier Titel einfügen</a:t>
            </a:r>
            <a:endParaRPr lang="en-US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3EF38E61-1B25-B944-A9FD-31622B73EE8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24164" y="2205038"/>
            <a:ext cx="4004236" cy="12239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23758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834171"/>
            <a:ext cx="10464800" cy="4366604"/>
          </a:xfrm>
        </p:spPr>
        <p:txBody>
          <a:bodyPr numCol="1">
            <a:norm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100">
                <a:latin typeface="+mn-lt"/>
              </a:defRPr>
            </a:lvl4pPr>
            <a:lvl5pPr marL="1828800" indent="0">
              <a:buNone/>
              <a:defRPr sz="11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F8F7-899F-EC49-A5A2-46BF8C663848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A2AAF7E1-642A-3C48-A838-21ED98E88707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62338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BD375E-1F20-4023-97DA-18E162FCB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300" y="1825625"/>
            <a:ext cx="5004512" cy="4351338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6DF97D-F639-4B0E-AFAF-4D50DED70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1825625"/>
            <a:ext cx="5004512" cy="4351338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55C2B2-608F-4D93-9FCC-687874A80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3488-2EA9-4848-BDDC-355F819E37AF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184261-C9CF-46A0-8C08-5BD19F0F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700299-4A15-4BE0-BA5C-BE9710E60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CCE94487-264F-489D-8EA8-7CB86F52D0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74D02293-EB70-E44D-A8FD-81D6EC48D3E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5505276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4DEA37-33CE-4BC2-828B-6989E0910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6300" y="1780275"/>
            <a:ext cx="5004512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987088C-F9C1-4195-ADB3-C5BC0DDCD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3888" y="1780275"/>
            <a:ext cx="5032029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A8BB69-5837-4E46-9DA6-9936B084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DAE434-49A1-4F05-B28D-7DFE8D6B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A825F0-A7CE-490C-810C-607C8BEB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0F861DFC-7332-47EA-8BDC-CAD46079EE2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6300" y="2505075"/>
            <a:ext cx="5004512" cy="3695700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CDDE1DF5-9BA8-4588-8C71-7A9682C10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2505075"/>
            <a:ext cx="5004512" cy="3695700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CFEEDB58-0F3E-46D6-8030-8F9B3F2A42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A41A4EE8-12A4-4444-919C-437260B64416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2619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1FB623-12B6-452B-B532-AD1EABC824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1ED7B3-22AC-4052-AE31-FB30EFE5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90FCE-0B6E-DA46-B65E-BFCC625E7770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FBCF81-93C2-43A3-BCB6-B6082063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AA7813-12B2-44BA-9E80-2E75D8A0B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1A6AED74-0179-7746-8E52-524EF0516F2E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426504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2DFE88A-3502-442B-B87D-0C7EEC5D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947-D5F5-2E40-B087-8D61D631A843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D4277-FB91-45EE-9FA1-945830E2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C7B419-72DD-4DC5-A02D-A01900EA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E784D16A-6024-F247-B63E-1ACFEFFD4451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85774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240264"/>
            <a:ext cx="10896600" cy="761507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6FADD-0FAE-5E4C-BD32-ECA5F2C744AE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187701" y="3649771"/>
            <a:ext cx="8140700" cy="2551004"/>
          </a:xfrm>
          <a:prstGeom prst="rect">
            <a:avLst/>
          </a:prstGeom>
        </p:spPr>
        <p:txBody>
          <a:bodyPr lIns="72000" tIns="36000" rIns="0" bIns="36000" numCol="1">
            <a:normAutofit/>
          </a:bodyPr>
          <a:lstStyle>
            <a:lvl1pPr marL="228600" indent="-228600" algn="l">
              <a:buClr>
                <a:schemeClr val="accent1"/>
              </a:buClr>
              <a:defRPr sz="2400">
                <a:latin typeface="+mn-lt"/>
              </a:defRPr>
            </a:lvl1pPr>
            <a:lvl2pPr algn="l">
              <a:buClr>
                <a:schemeClr val="accent1"/>
              </a:buClr>
              <a:defRPr sz="2000">
                <a:latin typeface="+mn-lt"/>
              </a:defRPr>
            </a:lvl2pPr>
            <a:lvl3pPr algn="l">
              <a:buClr>
                <a:schemeClr val="accent1"/>
              </a:buClr>
              <a:defRPr sz="1800">
                <a:latin typeface="+mn-lt"/>
              </a:defRPr>
            </a:lvl3pPr>
            <a:lvl4pPr algn="l">
              <a:buClr>
                <a:schemeClr val="accent1"/>
              </a:buClr>
              <a:defRPr sz="1600">
                <a:latin typeface="+mn-lt"/>
              </a:defRPr>
            </a:lvl4pPr>
            <a:lvl5pPr algn="l">
              <a:buClr>
                <a:schemeClr val="accent1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3CCDD2A8-0C17-46BD-BE7F-28D02DCBCA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808680"/>
            <a:ext cx="109093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4EC20AD2-6B27-F54A-95F6-21589C424C8B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1811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B1B08-4D62-314E-8F61-FE0260FF47DA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40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3884" userDrawn="1">
          <p15:clr>
            <a:srgbClr val="F26B43"/>
          </p15:clr>
        </p15:guide>
        <p15:guide id="3" pos="272" userDrawn="1">
          <p15:clr>
            <a:srgbClr val="F26B43"/>
          </p15:clr>
        </p15:guide>
        <p15:guide id="4" pos="7408" userDrawn="1">
          <p15:clr>
            <a:srgbClr val="F26B43"/>
          </p15:clr>
        </p15:guide>
        <p15:guide id="5" orient="horz" pos="1003" userDrawn="1">
          <p15:clr>
            <a:srgbClr val="F26B43"/>
          </p15:clr>
        </p15:guide>
        <p15:guide id="6" pos="544" userDrawn="1">
          <p15:clr>
            <a:srgbClr val="C35EA4"/>
          </p15:clr>
        </p15:guide>
        <p15:guide id="7" orient="horz" pos="3680" userDrawn="1">
          <p15:clr>
            <a:srgbClr val="F26B43"/>
          </p15:clr>
        </p15:guide>
        <p15:guide id="8" pos="71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EB3E6440-B960-4DAB-9597-289D911211CC}"/>
              </a:ext>
            </a:extLst>
          </p:cNvPr>
          <p:cNvSpPr/>
          <p:nvPr/>
        </p:nvSpPr>
        <p:spPr>
          <a:xfrm>
            <a:off x="0" y="4649638"/>
            <a:ext cx="11760200" cy="1527326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4C14646-09A0-42A7-91B0-1F9E4E08E3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982" y="333375"/>
            <a:ext cx="2009218" cy="2512374"/>
          </a:xfrm>
          <a:prstGeom prst="rect">
            <a:avLst/>
          </a:prstGeom>
        </p:spPr>
      </p:pic>
      <p:sp>
        <p:nvSpPr>
          <p:cNvPr id="18" name="Titel 17">
            <a:extLst>
              <a:ext uri="{FF2B5EF4-FFF2-40B4-BE49-F238E27FC236}">
                <a16:creationId xmlns:a16="http://schemas.microsoft.com/office/drawing/2014/main" id="{B0613837-CD06-4F3D-98B2-FAF02CAB4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0" y="4811284"/>
            <a:ext cx="10464800" cy="1252908"/>
          </a:xfrm>
        </p:spPr>
        <p:txBody>
          <a:bodyPr>
            <a:normAutofit/>
          </a:bodyPr>
          <a:lstStyle/>
          <a:p>
            <a:r>
              <a:rPr lang="de-DE" dirty="0" smtClean="0"/>
              <a:t>Sach- und Hilfskraftmittel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253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Blick zurück </a:t>
            </a:r>
            <a:endParaRPr lang="de-DE" dirty="0" smtClean="0"/>
          </a:p>
          <a:p>
            <a:r>
              <a:rPr lang="de-DE" dirty="0" smtClean="0"/>
              <a:t>Gründe für ein neues Sach- und Hilfskraftmittelmodell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endParaRPr lang="de-DE" b="1" dirty="0" smtClean="0">
              <a:solidFill>
                <a:srgbClr val="FF0000"/>
              </a:solidFill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Leistungsorientierung – Bedarfsorientierung – Finanzlage: Die Quadratur des Kreises </a:t>
            </a:r>
          </a:p>
          <a:p>
            <a:r>
              <a:rPr lang="de-DE" dirty="0" smtClean="0"/>
              <a:t>Modelloptionen </a:t>
            </a:r>
          </a:p>
          <a:p>
            <a:r>
              <a:rPr lang="de-DE" dirty="0" smtClean="0"/>
              <a:t>Bedarfsorientierung </a:t>
            </a:r>
          </a:p>
          <a:p>
            <a:r>
              <a:rPr lang="de-DE" dirty="0" smtClean="0"/>
              <a:t>Berufungsmittel 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987389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Leistungsorientierung: </a:t>
            </a:r>
          </a:p>
          <a:p>
            <a:pPr marL="0" indent="0">
              <a:buNone/>
            </a:pPr>
            <a:r>
              <a:rPr lang="de-DE" dirty="0" smtClean="0"/>
              <a:t>Studierendenentwicklung </a:t>
            </a:r>
            <a:endParaRPr lang="de-DE" dirty="0" smtClean="0"/>
          </a:p>
          <a:p>
            <a:r>
              <a:rPr lang="de-DE" dirty="0" smtClean="0"/>
              <a:t>Bedarfsorientierung </a:t>
            </a:r>
          </a:p>
          <a:p>
            <a:pPr marL="0" indent="0">
              <a:buNone/>
            </a:pPr>
            <a:r>
              <a:rPr lang="de-DE" dirty="0" smtClean="0"/>
              <a:t>Inflation</a:t>
            </a:r>
          </a:p>
          <a:p>
            <a:pPr marL="0" indent="0">
              <a:buNone/>
            </a:pPr>
            <a:r>
              <a:rPr lang="de-DE" dirty="0" smtClean="0"/>
              <a:t>Partizipation der Hilfskräfte an den Tarifsteigerungen </a:t>
            </a:r>
          </a:p>
          <a:p>
            <a:pPr marL="0" indent="0">
              <a:buNone/>
            </a:pPr>
            <a:r>
              <a:rPr lang="de-DE" dirty="0" smtClean="0"/>
              <a:t>Kodes für Gute Arbeit  </a:t>
            </a:r>
            <a:endParaRPr lang="de-DE" dirty="0" smtClean="0"/>
          </a:p>
          <a:p>
            <a:r>
              <a:rPr lang="de-DE" dirty="0" smtClean="0"/>
              <a:t>Finanzlage </a:t>
            </a:r>
          </a:p>
          <a:p>
            <a:pPr marL="0" indent="0">
              <a:buNone/>
            </a:pPr>
            <a:r>
              <a:rPr lang="de-DE" dirty="0" smtClean="0"/>
              <a:t>Fester Budgetrahmen </a:t>
            </a:r>
          </a:p>
          <a:p>
            <a:pPr marL="0" indent="0">
              <a:buNone/>
            </a:pPr>
            <a:r>
              <a:rPr lang="de-DE" dirty="0" smtClean="0"/>
              <a:t>Steigerung der Sachmittel -&gt; Absenkung der Personalmittel 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133326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Blick zurück </a:t>
            </a:r>
            <a:endParaRPr lang="de-DE" dirty="0" smtClean="0"/>
          </a:p>
          <a:p>
            <a:r>
              <a:rPr lang="de-DE" dirty="0" smtClean="0"/>
              <a:t>Gründe für ein neues Sach- und Hilfskraftmittelmodell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endParaRPr lang="de-DE" b="1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Leistungsorientierung – Bedarfsorientierung – Finanzlage: Die Quadratur des Kreises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Modelloptionen </a:t>
            </a:r>
          </a:p>
          <a:p>
            <a:r>
              <a:rPr lang="de-DE" dirty="0" smtClean="0"/>
              <a:t>Bedarfsorientierung </a:t>
            </a:r>
          </a:p>
          <a:p>
            <a:r>
              <a:rPr lang="de-DE" dirty="0" smtClean="0"/>
              <a:t>Berufungsmittel 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951735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Leistungsorientierung</a:t>
            </a:r>
            <a:r>
              <a:rPr lang="de-DE" dirty="0" smtClean="0"/>
              <a:t>	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Bedarfsorientierung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300" y="2505075"/>
            <a:ext cx="5004512" cy="1331634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Indikatorgestützte Mittelvergabe</a:t>
            </a:r>
            <a:endParaRPr lang="de-DE" dirty="0" smtClean="0"/>
          </a:p>
        </p:txBody>
      </p:sp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>
          <a:xfrm>
            <a:off x="6323888" y="2505075"/>
            <a:ext cx="5004512" cy="1331634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Sach- und Hilfskraftmittelvergabe </a:t>
            </a:r>
            <a:endParaRPr lang="de-DE" dirty="0"/>
          </a:p>
          <a:p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Modelle für die Vergabe </a:t>
            </a:r>
            <a:endParaRPr lang="de-DE" sz="3600" dirty="0"/>
          </a:p>
        </p:txBody>
      </p:sp>
      <p:sp>
        <p:nvSpPr>
          <p:cNvPr id="10" name="Textfeld 9"/>
          <p:cNvSpPr txBox="1"/>
          <p:nvPr/>
        </p:nvSpPr>
        <p:spPr>
          <a:xfrm>
            <a:off x="2045617" y="4119513"/>
            <a:ext cx="7588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u="sng" dirty="0" smtClean="0"/>
              <a:t>Bedarfs- </a:t>
            </a:r>
            <a:r>
              <a:rPr lang="de-DE" sz="2800" dirty="0" smtClean="0"/>
              <a:t>und leistungsorientiertes Vergabemodell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088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Blick zurück </a:t>
            </a:r>
            <a:endParaRPr lang="de-DE" dirty="0" smtClean="0"/>
          </a:p>
          <a:p>
            <a:r>
              <a:rPr lang="de-DE" dirty="0" smtClean="0"/>
              <a:t>Gründe für ein neues Sach- und Hilfskraftmittelmodell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endParaRPr lang="de-DE" b="1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Leistungsorientierung – Bedarfsorientierung – Finanzlage: Die Quadratur des Kreises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dirty="0" smtClean="0"/>
              <a:t>Modelloptionen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Bedarfsorientierung </a:t>
            </a:r>
          </a:p>
          <a:p>
            <a:r>
              <a:rPr lang="de-DE" dirty="0" smtClean="0"/>
              <a:t>Berufungsmittel 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026156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Hilfskraftmittel </a:t>
            </a:r>
          </a:p>
          <a:p>
            <a:pPr marL="0" indent="0">
              <a:buNone/>
            </a:pPr>
            <a:r>
              <a:rPr lang="de-DE" dirty="0"/>
              <a:t>2024:  4.060,56 € </a:t>
            </a:r>
          </a:p>
          <a:p>
            <a:pPr marL="0" indent="0">
              <a:buNone/>
            </a:pPr>
            <a:r>
              <a:rPr lang="de-DE" dirty="0" smtClean="0"/>
              <a:t>2027: </a:t>
            </a:r>
            <a:r>
              <a:rPr lang="de-DE" dirty="0"/>
              <a:t> 4.542,55 € </a:t>
            </a:r>
            <a:r>
              <a:rPr lang="de-DE" dirty="0" smtClean="0"/>
              <a:t> </a:t>
            </a:r>
            <a:r>
              <a:rPr lang="de-DE" dirty="0" smtClean="0"/>
              <a:t> </a:t>
            </a:r>
            <a:endParaRPr lang="de-DE" dirty="0" smtClean="0"/>
          </a:p>
          <a:p>
            <a:r>
              <a:rPr lang="de-DE" dirty="0" smtClean="0"/>
              <a:t>Zuweisungsschere: 4.700€-8.000€ </a:t>
            </a:r>
            <a:endParaRPr lang="de-DE" b="1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IT- und Bürobedarfe </a:t>
            </a:r>
            <a:endParaRPr lang="de-DE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Dienstreisen 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64981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Blick zurück </a:t>
            </a:r>
            <a:endParaRPr lang="de-DE" dirty="0" smtClean="0"/>
          </a:p>
          <a:p>
            <a:r>
              <a:rPr lang="de-DE" dirty="0" smtClean="0"/>
              <a:t>Gründe für ein neues Sach- und Hilfskraftmittelmodell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endParaRPr lang="de-DE" b="1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Leistungsorientierung – Bedarfsorientierung – Finanzlage: Die Quadratur des Kreises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dirty="0" smtClean="0"/>
              <a:t>Modelloptionen </a:t>
            </a:r>
          </a:p>
          <a:p>
            <a:r>
              <a:rPr lang="de-DE" dirty="0" smtClean="0"/>
              <a:t>Bedarfsorientierung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Berufungsmittel 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780436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76300" y="2703844"/>
            <a:ext cx="5004512" cy="724800"/>
          </a:xfrm>
        </p:spPr>
        <p:txBody>
          <a:bodyPr>
            <a:normAutofit/>
          </a:bodyPr>
          <a:lstStyle/>
          <a:p>
            <a:r>
              <a:rPr lang="de-DE" dirty="0" smtClean="0"/>
              <a:t>Professuren (Dienstantritt vor 2018)</a:t>
            </a:r>
            <a:r>
              <a:rPr lang="de-DE" dirty="0" smtClean="0"/>
              <a:t>	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3"/>
          </p:nvPr>
        </p:nvSpPr>
        <p:spPr>
          <a:xfrm>
            <a:off x="6360098" y="2703844"/>
            <a:ext cx="5032029" cy="724800"/>
          </a:xfrm>
        </p:spPr>
        <p:txBody>
          <a:bodyPr/>
          <a:lstStyle/>
          <a:p>
            <a:r>
              <a:rPr lang="de-DE" dirty="0" smtClean="0"/>
              <a:t>Professur (Dienstantritt ab 2019)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300" y="3437748"/>
            <a:ext cx="5004512" cy="1331634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Stichtag für die Verausgabung von Restmittel: 31.12.2024</a:t>
            </a:r>
            <a:endParaRPr lang="de-DE" dirty="0" smtClean="0">
              <a:solidFill>
                <a:srgbClr val="FF0000"/>
              </a:solidFill>
            </a:endParaRPr>
          </a:p>
        </p:txBody>
      </p:sp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>
          <a:xfrm>
            <a:off x="6336588" y="3428644"/>
            <a:ext cx="5004512" cy="2126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Stichtag für die Verausgabung von Restmitteln: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Ablauf Berufungszusage (i.d.R. 5 Jahre) + 1 Jahr </a:t>
            </a:r>
            <a:endParaRPr lang="de-DE" dirty="0">
              <a:solidFill>
                <a:srgbClr val="FF0000"/>
              </a:solidFill>
            </a:endParaRPr>
          </a:p>
          <a:p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Berufungsmittel  </a:t>
            </a:r>
            <a:endParaRPr lang="de-DE" sz="3600" dirty="0"/>
          </a:p>
        </p:txBody>
      </p:sp>
      <p:sp>
        <p:nvSpPr>
          <p:cNvPr id="10" name="Textfeld 9"/>
          <p:cNvSpPr txBox="1"/>
          <p:nvPr/>
        </p:nvSpPr>
        <p:spPr>
          <a:xfrm>
            <a:off x="1074655" y="2115283"/>
            <a:ext cx="103174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„Keine </a:t>
            </a:r>
            <a:r>
              <a:rPr lang="de-DE" sz="2000" dirty="0"/>
              <a:t>Restmittel auf Berufungsmittelprojektkonten ein Jahr nach Ablauf der </a:t>
            </a:r>
            <a:r>
              <a:rPr lang="de-DE" sz="2000" dirty="0" smtClean="0"/>
              <a:t>Berufungszusagen“ (Zielvereinbarungen 2022-2025)  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619638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Blick zurück </a:t>
            </a:r>
            <a:endParaRPr lang="de-DE" dirty="0" smtClean="0"/>
          </a:p>
          <a:p>
            <a:r>
              <a:rPr lang="de-DE" dirty="0" smtClean="0"/>
              <a:t>Gründe für ein neues Sach- und Hilfskraftmittelmodell </a:t>
            </a:r>
            <a:endParaRPr lang="de-DE" dirty="0" smtClean="0"/>
          </a:p>
          <a:p>
            <a:r>
              <a:rPr lang="de-DE" dirty="0" smtClean="0"/>
              <a:t>Leistungsorientierung – Bedarfsorientierung – Finanzlage: Die Quadratur des Kreises </a:t>
            </a:r>
          </a:p>
          <a:p>
            <a:r>
              <a:rPr lang="de-DE" dirty="0" smtClean="0"/>
              <a:t>Modelloptionen </a:t>
            </a:r>
          </a:p>
          <a:p>
            <a:r>
              <a:rPr lang="de-DE" dirty="0" smtClean="0"/>
              <a:t>Bedarfsorientierung </a:t>
            </a:r>
          </a:p>
          <a:p>
            <a:r>
              <a:rPr lang="de-DE" dirty="0" smtClean="0"/>
              <a:t>Berufungsmittel 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897578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F069601-AD27-B049-A41D-4D21B348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D433-ACDE-0D4C-AF77-3E5808E06417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32DF92-7397-9F40-B38C-33602A36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/>
          </a:bodyPr>
          <a:lstStyle/>
          <a:p>
            <a:r>
              <a:rPr lang="de-DE" sz="3600" dirty="0" smtClean="0"/>
              <a:t>Mittelentwicklung – Entwicklung des IMV-Budgets </a:t>
            </a:r>
            <a:endParaRPr lang="de-DE" sz="36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16793"/>
              </p:ext>
            </p:extLst>
          </p:nvPr>
        </p:nvGraphicFramePr>
        <p:xfrm>
          <a:off x="1457036" y="2075005"/>
          <a:ext cx="9515764" cy="3863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7882">
                  <a:extLst>
                    <a:ext uri="{9D8B030D-6E8A-4147-A177-3AD203B41FA5}">
                      <a16:colId xmlns:a16="http://schemas.microsoft.com/office/drawing/2014/main" val="2251602468"/>
                    </a:ext>
                  </a:extLst>
                </a:gridCol>
                <a:gridCol w="4757882">
                  <a:extLst>
                    <a:ext uri="{9D8B030D-6E8A-4147-A177-3AD203B41FA5}">
                      <a16:colId xmlns:a16="http://schemas.microsoft.com/office/drawing/2014/main" val="1929620481"/>
                    </a:ext>
                  </a:extLst>
                </a:gridCol>
              </a:tblGrid>
              <a:tr h="643996">
                <a:tc>
                  <a:txBody>
                    <a:bodyPr/>
                    <a:lstStyle/>
                    <a:p>
                      <a:r>
                        <a:rPr lang="de-DE" dirty="0" smtClean="0"/>
                        <a:t>2016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210.320,18 € 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944684"/>
                  </a:ext>
                </a:extLst>
              </a:tr>
              <a:tr h="643996">
                <a:tc>
                  <a:txBody>
                    <a:bodyPr/>
                    <a:lstStyle/>
                    <a:p>
                      <a:r>
                        <a:rPr lang="de-DE" dirty="0" smtClean="0"/>
                        <a:t>2017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211.857,85 €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64878"/>
                  </a:ext>
                </a:extLst>
              </a:tr>
              <a:tr h="643996">
                <a:tc>
                  <a:txBody>
                    <a:bodyPr/>
                    <a:lstStyle/>
                    <a:p>
                      <a:r>
                        <a:rPr lang="de-DE" dirty="0" smtClean="0"/>
                        <a:t>2018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192.969,49 €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274975"/>
                  </a:ext>
                </a:extLst>
              </a:tr>
              <a:tr h="643996">
                <a:tc>
                  <a:txBody>
                    <a:bodyPr/>
                    <a:lstStyle/>
                    <a:p>
                      <a:r>
                        <a:rPr lang="de-DE" dirty="0" smtClean="0"/>
                        <a:t>2019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192.228,52 €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85866"/>
                  </a:ext>
                </a:extLst>
              </a:tr>
              <a:tr h="643996">
                <a:tc>
                  <a:txBody>
                    <a:bodyPr/>
                    <a:lstStyle/>
                    <a:p>
                      <a:r>
                        <a:rPr lang="de-DE" dirty="0" smtClean="0"/>
                        <a:t>2020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193.066,10 €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503324"/>
                  </a:ext>
                </a:extLst>
              </a:tr>
              <a:tr h="643996">
                <a:tc>
                  <a:txBody>
                    <a:bodyPr/>
                    <a:lstStyle/>
                    <a:p>
                      <a:r>
                        <a:rPr lang="de-DE" dirty="0" smtClean="0"/>
                        <a:t>2021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189.913,72 € (ins indikatorgestützte Globalbudget übernommener Wert) 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312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54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Kürzungen	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Auswirkungen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de-DE" dirty="0" smtClean="0"/>
              <a:t>2021: rd. 30.000€ </a:t>
            </a:r>
          </a:p>
          <a:p>
            <a:r>
              <a:rPr lang="de-DE" dirty="0" smtClean="0"/>
              <a:t>2022: rd. 30.000€ (Energiepreissteigerungen) 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2021: nahezu ausgeglichen </a:t>
            </a:r>
            <a:br>
              <a:rPr lang="de-DE" dirty="0" smtClean="0"/>
            </a:br>
            <a:r>
              <a:rPr lang="de-DE" dirty="0" smtClean="0"/>
              <a:t>(-3.000€) dank Overheads in Höhe von 50.000€  </a:t>
            </a:r>
          </a:p>
          <a:p>
            <a:r>
              <a:rPr lang="de-DE" dirty="0" smtClean="0"/>
              <a:t>2022: Kein Ausgleich möglich (Overheads ca. 28.000€) </a:t>
            </a:r>
            <a:br>
              <a:rPr lang="de-DE" dirty="0" smtClean="0"/>
            </a:br>
            <a:r>
              <a:rPr lang="de-DE" dirty="0" smtClean="0"/>
              <a:t>(=&gt; -35.000€)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Mittelkürzungen in den Jahren 2021/2022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1606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Prognoseparameter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Energieausgaben in Höhe von etwa 39 </a:t>
            </a:r>
            <a:r>
              <a:rPr lang="de-DE" dirty="0" err="1" smtClean="0"/>
              <a:t>Mio</a:t>
            </a:r>
            <a:r>
              <a:rPr lang="de-DE" dirty="0" smtClean="0"/>
              <a:t> € für 2023 prognostiziert (2022: 24 Mio.)</a:t>
            </a:r>
          </a:p>
          <a:p>
            <a:r>
              <a:rPr lang="de-DE" dirty="0" smtClean="0"/>
              <a:t>Im Novembersenat keine Budgetplanung für 2023 vorgelegt (vorläufige Haushalts- und Wirtschaftsführung) </a:t>
            </a:r>
          </a:p>
          <a:p>
            <a:r>
              <a:rPr lang="de-DE" dirty="0" smtClean="0"/>
              <a:t>Kürzungen mind. im Umfang des Jahres 2022 erwartet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Prognosen für 2023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83991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Mittelkürzung in Höhe von ca. 20%  </a:t>
            </a:r>
          </a:p>
          <a:p>
            <a:r>
              <a:rPr lang="de-DE" dirty="0" smtClean="0"/>
              <a:t>Absenkung der Rücklagenquote auf 25% </a:t>
            </a:r>
          </a:p>
          <a:p>
            <a:r>
              <a:rPr lang="de-DE" dirty="0" smtClean="0"/>
              <a:t>Einbeziehung der Gemeinkosten bei der Rücklagenquote 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Planungsparameter für 2023 (temporäre Maßnahmen)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786417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Bewertung der Angemessenheit der Maßnahmen auf der Grundlage der Budgetplanung in 2023 (voraussichtlich zu Beginn des </a:t>
            </a:r>
            <a:r>
              <a:rPr lang="de-DE" dirty="0" err="1" smtClean="0"/>
              <a:t>SoSe</a:t>
            </a:r>
            <a:r>
              <a:rPr lang="de-DE" dirty="0" smtClean="0"/>
              <a:t> 23) </a:t>
            </a:r>
          </a:p>
          <a:p>
            <a:r>
              <a:rPr lang="de-DE" dirty="0" smtClean="0"/>
              <a:t>Anpassungen des Vergabemodells der Sach- und Hilfskraftmittel (im </a:t>
            </a:r>
            <a:r>
              <a:rPr lang="de-DE" dirty="0" err="1" smtClean="0"/>
              <a:t>SoSe</a:t>
            </a:r>
            <a:r>
              <a:rPr lang="de-DE" dirty="0" smtClean="0"/>
              <a:t> 23) 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Wie geht es weiter bei den Sach- und Hilfskraftmitteln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199405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Blick zurück </a:t>
            </a:r>
            <a:endParaRPr lang="de-DE" dirty="0" smtClean="0"/>
          </a:p>
          <a:p>
            <a:r>
              <a:rPr lang="de-DE" b="1" dirty="0" smtClean="0">
                <a:solidFill>
                  <a:srgbClr val="FF0000"/>
                </a:solidFill>
              </a:rPr>
              <a:t>Gründe für ein neues Sach- und Hilfskraftmittelmodell </a:t>
            </a:r>
            <a:endParaRPr lang="de-DE" b="1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Leistungsorientierung – Bedarfsorientierung – Finanzlage: Die Quadratur des Kreises </a:t>
            </a:r>
          </a:p>
          <a:p>
            <a:r>
              <a:rPr lang="de-DE" dirty="0" smtClean="0"/>
              <a:t>Modelloptionen </a:t>
            </a:r>
          </a:p>
          <a:p>
            <a:r>
              <a:rPr lang="de-DE" dirty="0" smtClean="0"/>
              <a:t>Bedarfsorientierung </a:t>
            </a:r>
          </a:p>
          <a:p>
            <a:r>
              <a:rPr lang="de-DE" dirty="0" smtClean="0"/>
              <a:t>Berufungsmittel 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Sach- und Hilfskraftmittel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288906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28.06.2023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13"/>
          </p:nvPr>
        </p:nvSpPr>
        <p:spPr>
          <a:xfrm>
            <a:off x="876299" y="2505075"/>
            <a:ext cx="10078027" cy="3695700"/>
          </a:xfrm>
        </p:spPr>
        <p:txBody>
          <a:bodyPr>
            <a:normAutofit/>
          </a:bodyPr>
          <a:lstStyle/>
          <a:p>
            <a:r>
              <a:rPr lang="de-DE" dirty="0" smtClean="0"/>
              <a:t>Zielvereinbarungen 2022-2025 </a:t>
            </a:r>
          </a:p>
          <a:p>
            <a:pPr marL="0" indent="0">
              <a:buNone/>
            </a:pPr>
            <a:r>
              <a:rPr lang="de-DE" dirty="0" smtClean="0"/>
              <a:t>„</a:t>
            </a:r>
            <a:r>
              <a:rPr lang="de-DE" dirty="0"/>
              <a:t>Weiterentwicklung der bestehenden indikatorgestützten Mittelverteilung für die Sachbudgets des </a:t>
            </a:r>
            <a:r>
              <a:rPr lang="de-DE" dirty="0" smtClean="0"/>
              <a:t>Fachbereichs“ </a:t>
            </a:r>
          </a:p>
          <a:p>
            <a:pPr marL="0" indent="0">
              <a:buNone/>
            </a:pPr>
            <a:r>
              <a:rPr lang="de-DE" dirty="0" smtClean="0"/>
              <a:t>„</a:t>
            </a:r>
            <a:r>
              <a:rPr lang="de-DE" dirty="0"/>
              <a:t>mind. 30%, jeweils mind. 10% (vom Gesamtbudget) entsprechend den Leistungsdimensionen „Lehre“ und „Forschung</a:t>
            </a:r>
            <a:r>
              <a:rPr lang="de-DE" dirty="0" smtClean="0"/>
              <a:t>“ </a:t>
            </a:r>
            <a:endParaRPr lang="de-DE" dirty="0" smtClean="0"/>
          </a:p>
          <a:p>
            <a:r>
              <a:rPr lang="de-DE" dirty="0" smtClean="0"/>
              <a:t>Systemumstellung auf ein Indikatorgestütztes Globalbudget </a:t>
            </a:r>
          </a:p>
          <a:p>
            <a:r>
              <a:rPr lang="de-DE" dirty="0" smtClean="0"/>
              <a:t>Dissonanz zwischen Mittelvergabe und Bedarfsstruktur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Gründe für ein neues Sach- und Hilfskraftmittelmodell </a:t>
            </a:r>
          </a:p>
        </p:txBody>
      </p:sp>
    </p:spTree>
    <p:extLst>
      <p:ext uri="{BB962C8B-B14F-4D97-AF65-F5344CB8AC3E}">
        <p14:creationId xmlns:p14="http://schemas.microsoft.com/office/powerpoint/2010/main" val="1960737480"/>
      </p:ext>
    </p:extLst>
  </p:cSld>
  <p:clrMapOvr>
    <a:masterClrMapping/>
  </p:clrMapOvr>
</p:sld>
</file>

<file path=ppt/theme/theme1.xml><?xml version="1.0" encoding="utf-8"?>
<a:theme xmlns:a="http://schemas.openxmlformats.org/drawingml/2006/main" name="JLU FOLIENMASTER">
  <a:themeElements>
    <a:clrScheme name="JLU Gießen">
      <a:dk1>
        <a:sysClr val="windowText" lastClr="000000"/>
      </a:dk1>
      <a:lt1>
        <a:sysClr val="window" lastClr="FFFFFF"/>
      </a:lt1>
      <a:dk2>
        <a:srgbClr val="53606B"/>
      </a:dk2>
      <a:lt2>
        <a:srgbClr val="E7E6E6"/>
      </a:lt2>
      <a:accent1>
        <a:srgbClr val="0069B3"/>
      </a:accent1>
      <a:accent2>
        <a:srgbClr val="ED7D31"/>
      </a:accent2>
      <a:accent3>
        <a:srgbClr val="A5A5A5"/>
      </a:accent3>
      <a:accent4>
        <a:srgbClr val="FFC000"/>
      </a:accent4>
      <a:accent5>
        <a:srgbClr val="DCE6EB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JLU_16_9_Calibri" id="{1D5F062F-75DA-F14C-8D7E-2DB7E635818D}" vid="{CD83FBED-9354-B943-958D-00CEB85C273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Vorlage_JLU_16_9_Calibri</Template>
  <TotalTime>0</TotalTime>
  <Words>561</Words>
  <Application>Microsoft Office PowerPoint</Application>
  <PresentationFormat>Breitbild</PresentationFormat>
  <Paragraphs>143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0" baseType="lpstr">
      <vt:lpstr>Arial</vt:lpstr>
      <vt:lpstr>Calibri</vt:lpstr>
      <vt:lpstr>JLU FOLIENMASTER</vt:lpstr>
      <vt:lpstr>Sach- und Hilfskraftmittel</vt:lpstr>
      <vt:lpstr>Sach- und Hilfskraftmittel</vt:lpstr>
      <vt:lpstr>Mittelentwicklung – Entwicklung des IMV-Budgets </vt:lpstr>
      <vt:lpstr>Mittelkürzungen in den Jahren 2021/2022</vt:lpstr>
      <vt:lpstr>Prognosen für 2023</vt:lpstr>
      <vt:lpstr>Planungsparameter für 2023 (temporäre Maßnahmen)</vt:lpstr>
      <vt:lpstr>Wie geht es weiter bei den Sach- und Hilfskraftmitteln</vt:lpstr>
      <vt:lpstr>Sach- und Hilfskraftmittel</vt:lpstr>
      <vt:lpstr>Gründe für ein neues Sach- und Hilfskraftmittelmodell </vt:lpstr>
      <vt:lpstr>Sach- und Hilfskraftmittel</vt:lpstr>
      <vt:lpstr>Sach- und Hilfskraftmittel</vt:lpstr>
      <vt:lpstr>Sach- und Hilfskraftmittel</vt:lpstr>
      <vt:lpstr>Modelle für die Vergabe </vt:lpstr>
      <vt:lpstr>Sach- und Hilfskraftmittel</vt:lpstr>
      <vt:lpstr>Sach- und Hilfskraftmittel</vt:lpstr>
      <vt:lpstr>Sach- und Hilfskraftmittel</vt:lpstr>
      <vt:lpstr>Berufungsmittel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Sachstandsbericht: Campusentwicklung (Nutzeranforderung an das Seminargebäude I)</dc:title>
  <dc:creator>Novian, Michael</dc:creator>
  <cp:lastModifiedBy>Novian, Michael</cp:lastModifiedBy>
  <cp:revision>59</cp:revision>
  <dcterms:created xsi:type="dcterms:W3CDTF">2021-01-27T08:15:36Z</dcterms:created>
  <dcterms:modified xsi:type="dcterms:W3CDTF">2023-06-28T08:05:44Z</dcterms:modified>
</cp:coreProperties>
</file>