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18"/>
  </p:normalViewPr>
  <p:slideViewPr>
    <p:cSldViewPr snapToGrid="0" snapToObjects="1">
      <p:cViewPr>
        <p:scale>
          <a:sx n="115" d="100"/>
          <a:sy n="115" d="100"/>
        </p:scale>
        <p:origin x="14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1T12:03:08" idx="1">
    <p:pos x="10" y="10"/>
    <p:text>Könntest du hier etwas zum Ablauf und den Modultypen sagen und dabei bitte auch das P = Pflichtmodul; WP = Wahlpflichtmodul erläutern? 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57ADE-24F2-B243-8F35-58508D352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34FCF3-4BB4-0249-BB90-7F76BE5AC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DD6587-94E3-0447-9DA7-06D30733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47480F-C5EB-C94A-A37D-95668F22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1D6D1-D85E-FE4B-9A5E-27B28F94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70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1B0E7-289D-3A43-A208-C81BE6A2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E5A889-0B96-9843-890B-76C378345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272EC3-9A31-B94D-83AB-855CB116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41E2E5-B569-7543-AC56-94EBCA20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65243E-D910-174F-BE11-D4790AC7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81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C67D79D-2AEC-B14F-8B64-DCD234AB1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9F8C50-9CE4-1141-A0ED-A53A5BBC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E538C-B469-7942-BE07-4E8467D1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9DEE23-4B43-8241-8F5E-2E585FC9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1DC56-CC16-5C48-9580-797212EB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2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07F26-AC47-0D43-914B-704FD3B7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2BCA2D-FDEB-A749-A1DC-27C4090FD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A92540-90A5-E941-B42C-A36BB5FB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CA4661-DBF1-7B4A-9CE7-D4AB4599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948EBA-FA56-A94E-8A75-38DAD9145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89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EBF5F-39EF-4A44-AAAA-40C5A239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094097-C873-BA48-B867-595890B1A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77812C-36FF-AE4D-BA8E-38748E8D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B1DBD4-DE69-C94F-B813-F22F92C8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212003-32AB-164A-9129-6AFFC470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56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1868E-206B-1F4F-9B46-3A337214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29E017-4352-B94E-9D22-816C67F33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25C522-7E8C-D243-A9E5-9E0DB26F9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659041-9BBE-6B4C-A643-106FAD12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4D0CCFD-494C-CE41-BC3B-812A223E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7E24F6-0E45-7A49-B6DE-B35853AF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26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9CF14-AD7C-B542-AAA7-3E396D3F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C7CBA2-B0FA-E744-928F-D3500243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63B291-C926-BC4F-8CE5-377D1A1C9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055585-153B-E547-B5F4-EBF3876DC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8E31740-BB1B-F740-8377-9B9806A8B4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7CCA5A-78B6-E34C-8043-AF2EA3E0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D8A2200-B5E4-B74D-82C9-B3CBF903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78582B-2DDA-5848-A74F-DB6AA165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74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50BD5-9C43-D743-A776-4B28DE2B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FBB8FF-4367-AE4B-B356-42BAEC79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7374AB-DBD9-9244-B3B9-975F22EE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1822FC-2E8B-8548-BB7B-9C493A61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18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1AEBF8-74D2-B644-8E33-0C06D9715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A0CC40-93A3-0A41-9944-38AC9900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56F5B8-87FA-9B4E-B4D8-88794B1C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2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22439-D59B-4B4E-B354-8B12A237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2D201A-5B62-184E-B140-CF201AC6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BC79E5-4E63-E24F-A14D-58550B85B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B91BF9-2311-1446-A157-4628ACA4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DD026F-4851-0A4A-BD02-9DAC7F45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4BA052-648F-E74F-AF8F-BB8BEF6F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35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8C41A-7D44-994A-98CF-0429F385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2E8FED7-E07C-DC4C-8A15-5C7F5DE64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3954A8-2F81-3549-A66F-5A8F04766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67F466-628F-0642-AC05-979F6748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1B6394-5248-2445-9A0E-BBDD324E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737A56-209B-B242-B6A2-592241BB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64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4D5D783-DB70-8745-852D-0BD10D32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FDFB87-A96D-9B43-8ED3-F9A784DA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5E6B68-E3B1-7741-AE69-6830C3D52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7E49-6722-064C-AC59-3376AE5542DA}" type="datetimeFigureOut">
              <a:rPr lang="de-DE" smtClean="0"/>
              <a:t>05.07.21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E2AE7F-CBD5-5342-B73A-BA854F216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6BF42B-C1EC-C94A-8EED-F28D31798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98FF-1B65-6543-87E5-28681683E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2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giessen.de/cms/fbz/fb04/institute/geschichte/didaktik/Informatione" TargetMode="External"/><Relationship Id="rId2" Type="http://schemas.openxmlformats.org/officeDocument/2006/relationships/hyperlink" Target="http://www.uni-giessen.de/fbz/fb04/institute/geschichte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8247"/>
            <a:ext cx="8497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		      		 WS 2021/22</a:t>
            </a:r>
            <a:endParaRPr lang="de-DE" sz="20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92313" y="1412876"/>
            <a:ext cx="50403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3000" b="1"/>
              <a:t>Historisches Institut</a:t>
            </a:r>
            <a:endParaRPr/>
          </a:p>
        </p:txBody>
      </p:sp>
      <p:pic>
        <p:nvPicPr>
          <p:cNvPr id="7" name="Picture 8" descr="jlu logo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83564" y="1298574"/>
            <a:ext cx="2143125" cy="762000"/>
          </a:xfrm>
          <a:prstGeom prst="rect">
            <a:avLst/>
          </a:prstGeom>
          <a:noFill/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07568" y="3651703"/>
            <a:ext cx="79208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DE" sz="5000" b="1" dirty="0"/>
              <a:t>Herzlich willkommen!</a:t>
            </a:r>
            <a:endParaRPr/>
          </a:p>
          <a:p>
            <a:pPr>
              <a:defRPr/>
            </a:pPr>
            <a:endParaRPr lang="de-DE" sz="5000" b="1"/>
          </a:p>
          <a:p>
            <a:pPr algn="r">
              <a:defRPr/>
            </a:pPr>
            <a:endParaRPr lang="de-DE" sz="5000" b="1" dirty="0"/>
          </a:p>
          <a:p>
            <a:pPr algn="r">
              <a:defRPr/>
            </a:pPr>
            <a:r>
              <a:rPr lang="de-DE" b="1" dirty="0"/>
              <a:t> </a:t>
            </a:r>
            <a:endParaRPr dirty="0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919288" y="1989138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" name="Audio Recording 05.07.2021, 18:14:28" descr="Audio Recording 05.07.2021, 18:14:28">
            <a:hlinkClick r:id="" action="ppaction://media"/>
            <a:extLst>
              <a:ext uri="{FF2B5EF4-FFF2-40B4-BE49-F238E27FC236}">
                <a16:creationId xmlns:a16="http://schemas.microsoft.com/office/drawing/2014/main" id="{50BB8792-ED39-0A45-AD91-DA9632607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5035" y="5297449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2000"/>
              <a:t>   Geschichte L2/L5					Studienverlaufsplan</a:t>
            </a:r>
            <a:endParaRPr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1" y="-40704"/>
            <a:ext cx="958917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>
                <a:latin typeface="Garamond"/>
                <a:ea typeface="Garamond"/>
                <a:cs typeface="Times New Roman"/>
              </a:rPr>
              <a:t>L2 Geschichte</a:t>
            </a:r>
            <a:endParaRPr lang="de-DE" sz="60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Arial"/>
              <a:cs typeface="Arial"/>
            </a:endParaRPr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24000" y="2050894"/>
            <a:ext cx="2479017" cy="2171206"/>
          </a:xfrm>
          <a:prstGeom prst="rect">
            <a:avLst/>
          </a:prstGeom>
        </p:spPr>
      </p:pic>
      <p:sp>
        <p:nvSpPr>
          <p:cNvPr id="8" name="Textfeld 3"/>
          <p:cNvSpPr>
            <a:spLocks/>
          </p:cNvSpPr>
          <p:nvPr/>
        </p:nvSpPr>
        <p:spPr bwMode="auto">
          <a:xfrm>
            <a:off x="1524000" y="5022166"/>
            <a:ext cx="2435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Der Studienverlaufsplan</a:t>
            </a:r>
            <a:endParaRPr/>
          </a:p>
          <a:p>
            <a:pPr>
              <a:defRPr/>
            </a:pPr>
            <a:r>
              <a:rPr lang="de-DE"/>
              <a:t>dient der Orientierung! 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9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10725859" y="5077431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0" name="Grafik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92039" y="967769"/>
            <a:ext cx="5833819" cy="69627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>
            <a:spLocks/>
          </p:cNvSpPr>
          <p:nvPr/>
        </p:nvSpPr>
        <p:spPr bwMode="auto">
          <a:xfrm>
            <a:off x="1881158" y="1214422"/>
            <a:ext cx="578647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Historische Grundlagen:  Alte und Mittelalterliche Geschichte</a:t>
            </a:r>
            <a:endParaRPr/>
          </a:p>
        </p:txBody>
      </p:sp>
      <p:sp>
        <p:nvSpPr>
          <p:cNvPr id="6" name="Textfeld 5"/>
          <p:cNvSpPr>
            <a:spLocks/>
          </p:cNvSpPr>
          <p:nvPr/>
        </p:nvSpPr>
        <p:spPr bwMode="auto">
          <a:xfrm>
            <a:off x="1881158" y="2507083"/>
            <a:ext cx="721523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Vorlesung (wahlweise aus der Alten oder Mittelalterlichen Geschichte)</a:t>
            </a:r>
            <a:endParaRPr/>
          </a:p>
          <a:p>
            <a:pPr>
              <a:defRPr/>
            </a:pPr>
            <a:r>
              <a:rPr lang="de-DE"/>
              <a:t>	Prüfung: Klausur oder mündliche Prüfung</a:t>
            </a:r>
            <a:endParaRPr/>
          </a:p>
        </p:txBody>
      </p:sp>
      <p:sp>
        <p:nvSpPr>
          <p:cNvPr id="7" name="Textfeld 6"/>
          <p:cNvSpPr>
            <a:spLocks/>
          </p:cNvSpPr>
          <p:nvPr/>
        </p:nvSpPr>
        <p:spPr bwMode="auto">
          <a:xfrm>
            <a:off x="1872556" y="3429000"/>
            <a:ext cx="721523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Proseminar zur Alten Geschichte</a:t>
            </a:r>
            <a:endParaRPr/>
          </a:p>
          <a:p>
            <a:pPr>
              <a:defRPr/>
            </a:pPr>
            <a:r>
              <a:rPr lang="de-DE"/>
              <a:t>	Prüfung: Klausur oder Quellenkommentar</a:t>
            </a:r>
            <a:endParaRPr/>
          </a:p>
        </p:txBody>
      </p:sp>
      <p:sp>
        <p:nvSpPr>
          <p:cNvPr id="8" name="Textfeld 7"/>
          <p:cNvSpPr>
            <a:spLocks/>
          </p:cNvSpPr>
          <p:nvPr/>
        </p:nvSpPr>
        <p:spPr bwMode="auto">
          <a:xfrm>
            <a:off x="1881158" y="4350917"/>
            <a:ext cx="721523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Proseminar zur Mittelalterlichen Geschichte</a:t>
            </a:r>
            <a:endParaRPr/>
          </a:p>
          <a:p>
            <a:pPr>
              <a:defRPr/>
            </a:pPr>
            <a:r>
              <a:rPr lang="de-DE"/>
              <a:t>	Prüfung: Hausarbeit </a:t>
            </a:r>
            <a:endParaRPr/>
          </a:p>
        </p:txBody>
      </p:sp>
      <p:sp>
        <p:nvSpPr>
          <p:cNvPr id="9" name="Titel 1"/>
          <p:cNvSpPr>
            <a:spLocks/>
          </p:cNvSpPr>
          <p:nvPr/>
        </p:nvSpPr>
        <p:spPr bwMode="auto">
          <a:xfrm>
            <a:off x="1524000" y="0"/>
            <a:ext cx="9144000" cy="57148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de-DE" sz="2000"/>
              <a:t> Geschichte L2/5</a:t>
            </a:r>
            <a:endParaRPr lang="de-DE" sz="2000">
              <a:latin typeface="+mj-lt"/>
              <a:ea typeface="+mj-ea"/>
              <a:cs typeface="+mj-cs"/>
            </a:endParaRPr>
          </a:p>
        </p:txBody>
      </p:sp>
      <p:pic>
        <p:nvPicPr>
          <p:cNvPr id="10" name="StEW L2 GM Antike &amp; 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058400" y="5271782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2"/>
          <p:cNvSpPr>
            <a:spLocks/>
          </p:cNvSpPr>
          <p:nvPr/>
        </p:nvSpPr>
        <p:spPr bwMode="auto">
          <a:xfrm>
            <a:off x="1952596" y="1214422"/>
            <a:ext cx="57864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Historische Grundlagen: Neuere Geschichte</a:t>
            </a:r>
            <a:endParaRPr/>
          </a:p>
        </p:txBody>
      </p:sp>
      <p:sp>
        <p:nvSpPr>
          <p:cNvPr id="6" name="Textfeld 3"/>
          <p:cNvSpPr>
            <a:spLocks/>
          </p:cNvSpPr>
          <p:nvPr/>
        </p:nvSpPr>
        <p:spPr bwMode="auto">
          <a:xfrm>
            <a:off x="1952596" y="1928803"/>
            <a:ext cx="74295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Vorlesung </a:t>
            </a:r>
            <a:endParaRPr/>
          </a:p>
          <a:p>
            <a:pPr>
              <a:defRPr/>
            </a:pPr>
            <a:r>
              <a:rPr lang="de-DE"/>
              <a:t>	Prüfung: Klausur oder mündliche Prüfung</a:t>
            </a:r>
            <a:endParaRPr/>
          </a:p>
        </p:txBody>
      </p:sp>
      <p:sp>
        <p:nvSpPr>
          <p:cNvPr id="7" name="Textfeld 4"/>
          <p:cNvSpPr>
            <a:spLocks/>
          </p:cNvSpPr>
          <p:nvPr/>
        </p:nvSpPr>
        <p:spPr bwMode="auto">
          <a:xfrm>
            <a:off x="1952596" y="2786059"/>
            <a:ext cx="74295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Proseminar:</a:t>
            </a:r>
            <a:endParaRPr/>
          </a:p>
          <a:p>
            <a:pPr>
              <a:defRPr/>
            </a:pPr>
            <a:r>
              <a:rPr lang="de-DE"/>
              <a:t>	Prüfung: Hausarbeit</a:t>
            </a:r>
            <a:endParaRPr/>
          </a:p>
        </p:txBody>
      </p:sp>
      <p:sp>
        <p:nvSpPr>
          <p:cNvPr id="8" name="Textfeld 5"/>
          <p:cNvSpPr>
            <a:spLocks/>
          </p:cNvSpPr>
          <p:nvPr/>
        </p:nvSpPr>
        <p:spPr bwMode="auto">
          <a:xfrm>
            <a:off x="1952596" y="3748775"/>
            <a:ext cx="721523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Übung: Quellenkunde</a:t>
            </a:r>
            <a:endParaRPr/>
          </a:p>
          <a:p>
            <a:pPr>
              <a:defRPr/>
            </a:pPr>
            <a:r>
              <a:rPr lang="de-DE"/>
              <a:t>	Prüfung: Hausarbeit</a:t>
            </a:r>
            <a:endParaRPr/>
          </a:p>
        </p:txBody>
      </p:sp>
      <p:sp>
        <p:nvSpPr>
          <p:cNvPr id="9" name="Titel 1"/>
          <p:cNvSpPr>
            <a:spLocks/>
          </p:cNvSpPr>
          <p:nvPr/>
        </p:nvSpPr>
        <p:spPr bwMode="auto">
          <a:xfrm>
            <a:off x="1524000" y="0"/>
            <a:ext cx="9144000" cy="57148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de-DE" sz="2000">
                <a:latin typeface="+mj-lt"/>
                <a:ea typeface="+mj-ea"/>
                <a:cs typeface="+mj-cs"/>
              </a:rPr>
              <a:t>   </a:t>
            </a:r>
            <a:r>
              <a:rPr lang="de-DE" sz="2000"/>
              <a:t> Geschichte L2/5</a:t>
            </a:r>
            <a:endParaRPr lang="de-DE" sz="2000">
              <a:latin typeface="+mj-lt"/>
              <a:ea typeface="+mj-ea"/>
              <a:cs typeface="+mj-cs"/>
            </a:endParaRPr>
          </a:p>
        </p:txBody>
      </p:sp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363200" y="5228968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6"/>
          <p:cNvSpPr>
            <a:spLocks/>
          </p:cNvSpPr>
          <p:nvPr/>
        </p:nvSpPr>
        <p:spPr bwMode="auto">
          <a:xfrm>
            <a:off x="1952596" y="1214422"/>
            <a:ext cx="578647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Modul: Theorie und Methode</a:t>
            </a:r>
            <a:endParaRPr/>
          </a:p>
        </p:txBody>
      </p:sp>
      <p:sp>
        <p:nvSpPr>
          <p:cNvPr id="6" name="Textfeld 7"/>
          <p:cNvSpPr>
            <a:spLocks/>
          </p:cNvSpPr>
          <p:nvPr/>
        </p:nvSpPr>
        <p:spPr bwMode="auto">
          <a:xfrm>
            <a:off x="1952596" y="2205802"/>
            <a:ext cx="74295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Übung:</a:t>
            </a:r>
            <a:endParaRPr/>
          </a:p>
          <a:p>
            <a:pPr>
              <a:defRPr/>
            </a:pPr>
            <a:r>
              <a:rPr lang="de-DE"/>
              <a:t>	Prüfung: Essay, Rezension oder Referat mit Ausarbeitung</a:t>
            </a:r>
            <a:endParaRPr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2000"/>
              <a:t>    Geschichte L2/5</a:t>
            </a:r>
            <a:endParaRPr/>
          </a:p>
        </p:txBody>
      </p:sp>
      <p:sp>
        <p:nvSpPr>
          <p:cNvPr id="8" name="Textfeld 2"/>
          <p:cNvSpPr>
            <a:spLocks/>
          </p:cNvSpPr>
          <p:nvPr/>
        </p:nvSpPr>
        <p:spPr bwMode="auto">
          <a:xfrm>
            <a:off x="2999218" y="4005867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TIPP:</a:t>
            </a:r>
            <a:endParaRPr/>
          </a:p>
          <a:p>
            <a:pPr>
              <a:defRPr/>
            </a:pPr>
            <a:r>
              <a:rPr lang="de-DE"/>
              <a:t>Nicht im ersten Semester belegen! </a:t>
            </a:r>
            <a:endParaRPr/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363200" y="5558481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6"/>
          <p:cNvSpPr>
            <a:spLocks/>
          </p:cNvSpPr>
          <p:nvPr/>
        </p:nvSpPr>
        <p:spPr bwMode="auto">
          <a:xfrm>
            <a:off x="1952596" y="1214422"/>
            <a:ext cx="5786478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ysClr val="windowText" lastClr="000000"/>
                </a:solidFill>
              </a:rPr>
              <a:t>Theorie 1: Didaktik</a:t>
            </a:r>
            <a:endParaRPr/>
          </a:p>
        </p:txBody>
      </p:sp>
      <p:sp>
        <p:nvSpPr>
          <p:cNvPr id="6" name="Textfeld 7"/>
          <p:cNvSpPr>
            <a:spLocks/>
          </p:cNvSpPr>
          <p:nvPr/>
        </p:nvSpPr>
        <p:spPr bwMode="auto">
          <a:xfrm>
            <a:off x="1952596" y="1997361"/>
            <a:ext cx="74295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Vorlesung: Grundlagen der Geschichtsdidaktik</a:t>
            </a:r>
            <a:endParaRPr/>
          </a:p>
          <a:p>
            <a:pPr>
              <a:defRPr/>
            </a:pPr>
            <a:r>
              <a:rPr lang="de-DE"/>
              <a:t>	Prüfung: Anwesenheit/Erledigung von mehreren Hausaufgaben</a:t>
            </a:r>
            <a:endParaRPr/>
          </a:p>
        </p:txBody>
      </p:sp>
      <p:sp>
        <p:nvSpPr>
          <p:cNvPr id="7" name="Textfeld 11"/>
          <p:cNvSpPr>
            <a:spLocks/>
          </p:cNvSpPr>
          <p:nvPr/>
        </p:nvSpPr>
        <p:spPr bwMode="auto">
          <a:xfrm>
            <a:off x="1952596" y="2938197"/>
            <a:ext cx="74295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Proseminar: Einführung in die Geschichtsdidaktik</a:t>
            </a:r>
            <a:endParaRPr/>
          </a:p>
          <a:p>
            <a:pPr>
              <a:defRPr/>
            </a:pPr>
            <a:r>
              <a:rPr lang="de-DE"/>
              <a:t>	Prüfung: Klausur</a:t>
            </a:r>
            <a:endParaRPr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2000"/>
              <a:t>    Geschichte L2/5</a:t>
            </a:r>
            <a:endParaRPr/>
          </a:p>
        </p:txBody>
      </p:sp>
      <p:sp>
        <p:nvSpPr>
          <p:cNvPr id="9" name="Textfeld 1"/>
          <p:cNvSpPr>
            <a:spLocks/>
          </p:cNvSpPr>
          <p:nvPr/>
        </p:nvSpPr>
        <p:spPr bwMode="auto">
          <a:xfrm>
            <a:off x="3215680" y="4221088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Hinweise: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Vorlesung und Proseminar ergänzen sich, müssen aber nicht notwendig im gleichen Semester studiert werden.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Der Besuch der Einführung ist Voraussetzung für das Modul Pragmatik I  </a:t>
            </a:r>
            <a:endParaRPr/>
          </a:p>
        </p:txBody>
      </p:sp>
      <p:pic>
        <p:nvPicPr>
          <p:cNvPr id="10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668000" y="4823265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6"/>
          <p:cNvSpPr>
            <a:spLocks/>
          </p:cNvSpPr>
          <p:nvPr/>
        </p:nvSpPr>
        <p:spPr bwMode="auto">
          <a:xfrm>
            <a:off x="1952596" y="1214422"/>
            <a:ext cx="578647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ysClr val="windowText" lastClr="000000"/>
                </a:solidFill>
              </a:rPr>
              <a:t>Pragmatik I: Didaktik und Fachwissenschaft</a:t>
            </a:r>
            <a:endParaRPr/>
          </a:p>
        </p:txBody>
      </p:sp>
      <p:sp>
        <p:nvSpPr>
          <p:cNvPr id="6" name="Textfeld 7"/>
          <p:cNvSpPr>
            <a:spLocks/>
          </p:cNvSpPr>
          <p:nvPr/>
        </p:nvSpPr>
        <p:spPr bwMode="auto">
          <a:xfrm>
            <a:off x="1952596" y="1845223"/>
            <a:ext cx="74295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Proseminar: Historische Exkursion</a:t>
            </a:r>
            <a:endParaRPr/>
          </a:p>
          <a:p>
            <a:pPr>
              <a:defRPr/>
            </a:pPr>
            <a:r>
              <a:rPr lang="de-DE"/>
              <a:t>	Prüfung: Referat und Ausarbeitung</a:t>
            </a:r>
            <a:endParaRPr/>
          </a:p>
        </p:txBody>
      </p:sp>
      <p:sp>
        <p:nvSpPr>
          <p:cNvPr id="7" name="Textfeld 11"/>
          <p:cNvSpPr>
            <a:spLocks/>
          </p:cNvSpPr>
          <p:nvPr/>
        </p:nvSpPr>
        <p:spPr bwMode="auto">
          <a:xfrm>
            <a:off x="1952596" y="2786058"/>
            <a:ext cx="7429552" cy="923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Proseminar: Projektunterricht oder fächerverbindendes Lernen</a:t>
            </a:r>
            <a:endParaRPr/>
          </a:p>
          <a:p>
            <a:pPr>
              <a:defRPr/>
            </a:pPr>
            <a:r>
              <a:rPr lang="de-DE"/>
              <a:t>	Prüfung: Ausarbeitung und Reflexion eines Lehr-Lernszenarios 	oder Projektpräsentation im Portfolio mit Reflexion</a:t>
            </a:r>
            <a:endParaRPr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2000"/>
              <a:t>    Geschichte L2/5</a:t>
            </a:r>
            <a:endParaRPr/>
          </a:p>
        </p:txBody>
      </p:sp>
      <p:pic>
        <p:nvPicPr>
          <p:cNvPr id="9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444480" y="4795130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9864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 		      		 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36554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95552" y="1734245"/>
            <a:ext cx="684080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defRPr/>
            </a:pPr>
            <a:endParaRPr lang="de-DE" b="1"/>
          </a:p>
          <a:p>
            <a:pPr marL="342900" indent="-342900">
              <a:buFontTx/>
              <a:buChar char="•"/>
              <a:defRPr/>
            </a:pPr>
            <a:r>
              <a:rPr lang="de-DE" b="1"/>
              <a:t>Der Studienverlaufsplan gibt lediglich eine Orientierung! </a:t>
            </a:r>
            <a:endParaRPr/>
          </a:p>
          <a:p>
            <a:pPr marL="800100" lvl="1" indent="-342900">
              <a:buFont typeface="Wingdings"/>
              <a:buChar char="Ø"/>
              <a:defRPr/>
            </a:pPr>
            <a:r>
              <a:rPr lang="de-DE" b="1"/>
              <a:t>Gestalten Sie Ihren Studienverlauf mit Rücksicht auf Ihre individuellen Bedürfnisse und nach Ihren Interessen! Lassen Sie sich dabei nicht durch die Zeitfenster leiten, sondern nach ihren Interessen!</a:t>
            </a:r>
            <a:endParaRPr/>
          </a:p>
          <a:p>
            <a:pPr marL="800100" lvl="1" indent="-342900">
              <a:buFont typeface="Wingdings"/>
              <a:buChar char="Ø"/>
              <a:defRPr/>
            </a:pPr>
            <a:r>
              <a:rPr lang="de-DE" b="1"/>
              <a:t>Die Modulordnung gibt vor, welche Voraussetzungen ggf. für das Studieren eines Moduls gefordert sind. </a:t>
            </a:r>
            <a:endParaRPr/>
          </a:p>
          <a:p>
            <a:pPr marL="342900" indent="-342900">
              <a:buFontTx/>
              <a:buChar char="•"/>
              <a:defRPr/>
            </a:pPr>
            <a:endParaRPr lang="de-DE" b="1" u="sng"/>
          </a:p>
          <a:p>
            <a:pPr marL="342900" indent="-342900">
              <a:buFontTx/>
              <a:buChar char="•"/>
              <a:defRPr/>
            </a:pPr>
            <a:r>
              <a:rPr lang="de-DE" b="1"/>
              <a:t>Achten Sie bei der Planung Ihres Stundenplans auch auf die Prüfungsformen, die in den Modulen vorgesehen sind!</a:t>
            </a:r>
            <a:endParaRPr/>
          </a:p>
          <a:p>
            <a:pPr>
              <a:defRPr/>
            </a:pPr>
            <a:endParaRPr lang="de-DE" b="1"/>
          </a:p>
          <a:p>
            <a:pPr marL="342900" indent="-342900">
              <a:buFontTx/>
              <a:buChar char="•"/>
              <a:defRPr/>
            </a:pPr>
            <a:r>
              <a:rPr lang="de-DE" b="1"/>
              <a:t>Nehmen Sie nicht den gegenwärtigen Lehrplan für die Schule als einziges Auswahlkriterium für Veranstaltungen! Lehrpläne ändern sich und im Studium lernen Sie, sich historische Themen selbstständig zu erschließen.  </a:t>
            </a:r>
            <a:endParaRPr lang="de-DE" b="1" u="sng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5188" y="1266796"/>
            <a:ext cx="8389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/>
              <a:t>Wie wähle ich meine Veranstaltungen aus? </a:t>
            </a:r>
            <a:endParaRPr/>
          </a:p>
        </p:txBody>
      </p:sp>
      <p:pic>
        <p:nvPicPr>
          <p:cNvPr id="9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603235" y="5301208"/>
            <a:ext cx="812800" cy="81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9864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 	L2/L5 	      		 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36554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57389" y="959764"/>
            <a:ext cx="7451726" cy="50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800100" lvl="1" indent="-342900">
              <a:defRPr/>
            </a:pPr>
            <a:endParaRPr lang="de-DE" b="1"/>
          </a:p>
          <a:p>
            <a:pPr marL="800100" lvl="1" indent="-342900">
              <a:defRPr/>
            </a:pPr>
            <a:endParaRPr lang="de-DE" b="1"/>
          </a:p>
          <a:p>
            <a:pPr marL="800100" lvl="1" indent="-342900">
              <a:defRPr/>
            </a:pPr>
            <a:endParaRPr lang="de-DE" b="1"/>
          </a:p>
          <a:p>
            <a:pPr marL="800100" lvl="1" indent="-342900">
              <a:defRPr/>
            </a:pPr>
            <a:r>
              <a:rPr lang="de-DE" b="1"/>
              <a:t>Grundsätzlich sind alle formalen Sprachanforderungen durch das Abitur abgedeckt</a:t>
            </a:r>
            <a:endParaRPr/>
          </a:p>
          <a:p>
            <a:pPr marL="800100" lvl="1" indent="-342900">
              <a:defRPr/>
            </a:pPr>
            <a:endParaRPr lang="de-DE"/>
          </a:p>
          <a:p>
            <a:pPr marL="800100" lvl="1" indent="-342900">
              <a:defRPr/>
            </a:pPr>
            <a:endParaRPr lang="de-DE"/>
          </a:p>
          <a:p>
            <a:pPr marL="800100" lvl="1" indent="-342900">
              <a:defRPr/>
            </a:pPr>
            <a:endParaRPr lang="de-DE"/>
          </a:p>
          <a:p>
            <a:pPr marL="1257300" lvl="2" indent="-342900">
              <a:buFontTx/>
              <a:buChar char="•"/>
              <a:defRPr/>
            </a:pPr>
            <a:r>
              <a:rPr lang="de-DE"/>
              <a:t>In allen Seminaren können englischsprachige Texte vorkommen, je nach Thema auch französischsprachige</a:t>
            </a:r>
            <a:endParaRPr/>
          </a:p>
          <a:p>
            <a:pPr marL="1257300" lvl="2" indent="-342900">
              <a:buFontTx/>
              <a:buChar char="•"/>
              <a:defRPr/>
            </a:pPr>
            <a:r>
              <a:rPr lang="de-DE"/>
              <a:t>In den Seminaren zur Osteuropäischen Geschichte sind Kenntnisse in den slawischen Sprachen gern gesehen, aber keine Teilnahmevoraussetzung </a:t>
            </a:r>
            <a:endParaRPr/>
          </a:p>
          <a:p>
            <a:pPr marL="1257300" lvl="2" indent="-342900">
              <a:buFontTx/>
              <a:buChar char="•"/>
              <a:defRPr/>
            </a:pPr>
            <a:endParaRPr lang="de-DE"/>
          </a:p>
          <a:p>
            <a:pPr marL="1257300" lvl="2" indent="-342900">
              <a:buFontTx/>
              <a:buChar char="•"/>
              <a:defRPr/>
            </a:pPr>
            <a:endParaRPr lang="de-DE"/>
          </a:p>
          <a:p>
            <a:pPr lvl="2">
              <a:defRPr/>
            </a:pPr>
            <a:endParaRPr lang="de-DE"/>
          </a:p>
          <a:p>
            <a:pPr lvl="1">
              <a:defRPr/>
            </a:pPr>
            <a:r>
              <a:rPr lang="de-DE"/>
              <a:t>Sollten Sie ohne Abitur den Hochschulzugang bekommen haben, wenden Sie sich bitte an einen der Studien-Fachberater </a:t>
            </a:r>
            <a:endParaRPr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5188" y="1266796"/>
            <a:ext cx="8389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/>
              <a:t>Welche Sprachanforderungen gibt es für Geschichte L2/L5? </a:t>
            </a:r>
            <a:endParaRPr/>
          </a:p>
        </p:txBody>
      </p:sp>
      <p:pic>
        <p:nvPicPr>
          <p:cNvPr id="2" name="Sound aufgezeichnet" descr="Sound aufgezeichnet">
            <a:hlinkClick r:id="" action="ppaction://media"/>
            <a:extLst>
              <a:ext uri="{FF2B5EF4-FFF2-40B4-BE49-F238E27FC236}">
                <a16:creationId xmlns:a16="http://schemas.microsoft.com/office/drawing/2014/main" id="{EBFBFCBE-3EE8-9A4C-B02A-71A0BABBE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3590" y="4941168"/>
            <a:ext cx="812800" cy="81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Untertitel 4"/>
          <p:cNvSpPr>
            <a:spLocks noGrp="1"/>
          </p:cNvSpPr>
          <p:nvPr>
            <p:ph type="subTitle" idx="1"/>
          </p:nvPr>
        </p:nvSpPr>
        <p:spPr bwMode="auto">
          <a:xfrm>
            <a:off x="1900238" y="1772816"/>
            <a:ext cx="8767762" cy="4185072"/>
          </a:xfrm>
        </p:spPr>
        <p:txBody>
          <a:bodyPr>
            <a:normAutofit/>
          </a:bodyPr>
          <a:lstStyle/>
          <a:p>
            <a:pPr lvl="1" algn="l">
              <a:lnSpc>
                <a:spcPct val="95000"/>
              </a:lnSpc>
              <a:defRPr/>
            </a:pPr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 algn="l">
              <a:lnSpc>
                <a:spcPct val="95000"/>
              </a:lnSpc>
              <a:defRPr/>
            </a:pPr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 algn="l">
              <a:lnSpc>
                <a:spcPct val="95000"/>
              </a:lnSpc>
              <a:defRPr/>
            </a:pP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Fachwissenschaft: Prof. Dr. Hans-Jürgen </a:t>
            </a:r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Bömelburg</a:t>
            </a:r>
            <a:endParaRPr sz="1600" dirty="0"/>
          </a:p>
          <a:p>
            <a:pPr lvl="2" algn="l">
              <a:lnSpc>
                <a:spcPct val="70000"/>
              </a:lnSpc>
              <a:defRPr/>
            </a:pPr>
            <a:r>
              <a:rPr lang="de-DE" sz="1400" dirty="0"/>
              <a:t>Beratungstermine nach Vereinbarung</a:t>
            </a:r>
            <a:endParaRPr sz="1400" dirty="0"/>
          </a:p>
          <a:p>
            <a:pPr lvl="2" algn="l">
              <a:lnSpc>
                <a:spcPct val="70000"/>
              </a:lnSpc>
              <a:defRPr/>
            </a:pPr>
            <a:r>
              <a:rPr lang="de-DE" sz="1400" dirty="0"/>
              <a:t>Tel.: 0641/ 99-28020</a:t>
            </a:r>
            <a:endParaRPr sz="1400" dirty="0"/>
          </a:p>
          <a:p>
            <a:pPr lvl="2" algn="l">
              <a:lnSpc>
                <a:spcPct val="70000"/>
              </a:lnSpc>
              <a:defRPr/>
            </a:pPr>
            <a:r>
              <a:rPr lang="de-DE" sz="1400" dirty="0"/>
              <a:t>Email: </a:t>
            </a:r>
            <a:r>
              <a:rPr lang="de-DE" sz="1400" dirty="0" err="1"/>
              <a:t>Hans-Juergen.Boemelburg@geschichte.uni-giessen.de</a:t>
            </a:r>
            <a:r>
              <a:rPr lang="de-DE" sz="1400" dirty="0"/>
              <a:t> </a:t>
            </a:r>
            <a:endParaRPr sz="1400" dirty="0"/>
          </a:p>
          <a:p>
            <a:pPr lvl="1" algn="l">
              <a:lnSpc>
                <a:spcPct val="70000"/>
              </a:lnSpc>
              <a:defRPr/>
            </a:pPr>
            <a:endParaRPr lang="de-DE" sz="1600" dirty="0"/>
          </a:p>
          <a:p>
            <a:pPr lvl="1" algn="l">
              <a:lnSpc>
                <a:spcPct val="70000"/>
              </a:lnSpc>
              <a:defRPr/>
            </a:pPr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 algn="l">
              <a:lnSpc>
                <a:spcPct val="70000"/>
              </a:lnSpc>
              <a:defRPr/>
            </a:pPr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 algn="l">
              <a:lnSpc>
                <a:spcPct val="70000"/>
              </a:lnSpc>
              <a:defRPr/>
            </a:pPr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 algn="l">
              <a:lnSpc>
                <a:spcPct val="70000"/>
              </a:lnSpc>
              <a:defRPr/>
            </a:pP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Fachdidaktik: Dr. Monika </a:t>
            </a:r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Rox</a:t>
            </a: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-Helmer</a:t>
            </a:r>
            <a:endParaRPr sz="1600" dirty="0"/>
          </a:p>
          <a:p>
            <a:pPr lvl="2" algn="l">
              <a:lnSpc>
                <a:spcPct val="70000"/>
              </a:lnSpc>
              <a:defRPr/>
            </a:pPr>
            <a:r>
              <a:rPr lang="de-DE" sz="1400" dirty="0"/>
              <a:t>Sprechstunde regelmäßig: Mittwoch 13-15.00h (Tel.: 0641/99-28315); Anmeldung über </a:t>
            </a:r>
            <a:r>
              <a:rPr lang="de-DE" sz="1400" dirty="0" err="1"/>
              <a:t>Stud.IP</a:t>
            </a:r>
            <a:r>
              <a:rPr lang="de-DE" sz="1400" dirty="0"/>
              <a:t> </a:t>
            </a:r>
          </a:p>
          <a:p>
            <a:pPr lvl="2" algn="l">
              <a:lnSpc>
                <a:spcPct val="70000"/>
              </a:lnSpc>
              <a:defRPr/>
            </a:pPr>
            <a:r>
              <a:rPr lang="de-DE" sz="1400" dirty="0"/>
              <a:t>Weitere Beratungstermine nach Vereinbarung </a:t>
            </a:r>
          </a:p>
          <a:p>
            <a:pPr lvl="2" algn="l">
              <a:lnSpc>
                <a:spcPct val="70000"/>
              </a:lnSpc>
              <a:defRPr/>
            </a:pPr>
            <a:r>
              <a:rPr lang="de-DE" sz="1400" dirty="0"/>
              <a:t>Email: </a:t>
            </a:r>
            <a:r>
              <a:rPr lang="de-DE" sz="1400" dirty="0" err="1"/>
              <a:t>Monika.C.Rox-Helmer@geschichte.uni-giessen.de</a:t>
            </a:r>
            <a:endParaRPr lang="de-DE" sz="1400" dirty="0"/>
          </a:p>
          <a:p>
            <a:pPr lvl="2" algn="l">
              <a:lnSpc>
                <a:spcPct val="70000"/>
              </a:lnSpc>
              <a:defRPr/>
            </a:pPr>
            <a:endParaRPr lang="de-DE" sz="1400" dirty="0"/>
          </a:p>
          <a:p>
            <a:pPr lvl="2" algn="l">
              <a:lnSpc>
                <a:spcPct val="70000"/>
              </a:lnSpc>
              <a:defRPr/>
            </a:pPr>
            <a:endParaRPr lang="de-DE" sz="1400" dirty="0"/>
          </a:p>
          <a:p>
            <a:pPr lvl="1" algn="l">
              <a:lnSpc>
                <a:spcPct val="70000"/>
              </a:lnSpc>
              <a:defRPr/>
            </a:pPr>
            <a:r>
              <a:rPr lang="de-DE" sz="1600" dirty="0"/>
              <a:t>		</a:t>
            </a:r>
            <a:endParaRPr sz="1600" dirty="0"/>
          </a:p>
          <a:p>
            <a:pPr algn="l">
              <a:lnSpc>
                <a:spcPct val="70000"/>
              </a:lnSpc>
              <a:defRPr/>
            </a:pPr>
            <a:endParaRPr lang="de-DE" sz="19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9864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 	L2/L5 	      		 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36554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Titel 3"/>
          <p:cNvSpPr>
            <a:spLocks noGrp="1"/>
          </p:cNvSpPr>
          <p:nvPr>
            <p:ph type="ctrTitle"/>
          </p:nvPr>
        </p:nvSpPr>
        <p:spPr bwMode="auto">
          <a:xfrm>
            <a:off x="1900238" y="1122363"/>
            <a:ext cx="8767762" cy="466188"/>
          </a:xfrm>
        </p:spPr>
        <p:txBody>
          <a:bodyPr/>
          <a:lstStyle/>
          <a:p>
            <a:pPr algn="l">
              <a:defRPr/>
            </a:pPr>
            <a:r>
              <a:rPr lang="de-DE" sz="2000" b="1">
                <a:latin typeface="+mn-lt"/>
              </a:rPr>
              <a:t>Studienfachberatung</a:t>
            </a:r>
            <a:r>
              <a:rPr lang="de-DE" sz="2000" b="1"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9864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 	L2/L5 	      		 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36554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Titel 3"/>
          <p:cNvSpPr>
            <a:spLocks noGrp="1"/>
          </p:cNvSpPr>
          <p:nvPr>
            <p:ph type="ctrTitle"/>
          </p:nvPr>
        </p:nvSpPr>
        <p:spPr bwMode="auto">
          <a:xfrm>
            <a:off x="1900238" y="1122363"/>
            <a:ext cx="8767762" cy="452120"/>
          </a:xfrm>
        </p:spPr>
        <p:txBody>
          <a:bodyPr/>
          <a:lstStyle/>
          <a:p>
            <a:pPr algn="l">
              <a:defRPr/>
            </a:pPr>
            <a:r>
              <a:rPr lang="de-DE" sz="2000" b="1">
                <a:latin typeface="+mn-lt"/>
              </a:rPr>
              <a:t>Weitere Informationsmöglichkeiten </a:t>
            </a:r>
            <a:endParaRPr/>
          </a:p>
        </p:txBody>
      </p:sp>
      <p:sp>
        <p:nvSpPr>
          <p:cNvPr id="8" name="Untertitel 4"/>
          <p:cNvSpPr>
            <a:spLocks noGrp="1"/>
          </p:cNvSpPr>
          <p:nvPr>
            <p:ph type="subTitle" idx="1"/>
          </p:nvPr>
        </p:nvSpPr>
        <p:spPr bwMode="auto">
          <a:xfrm>
            <a:off x="1900238" y="1842868"/>
            <a:ext cx="8767762" cy="4115020"/>
          </a:xfrm>
        </p:spPr>
        <p:txBody>
          <a:bodyPr/>
          <a:lstStyle/>
          <a:p>
            <a:pPr algn="l">
              <a:lnSpc>
                <a:spcPct val="95000"/>
              </a:lnSpc>
              <a:defRPr/>
            </a:pPr>
            <a:r>
              <a:rPr lang="de-DE" sz="2000"/>
              <a:t>Die Homepage des Historischen Instituts:</a:t>
            </a:r>
            <a:endParaRPr sz="1300"/>
          </a:p>
          <a:p>
            <a:pPr algn="l">
              <a:lnSpc>
                <a:spcPct val="70000"/>
              </a:lnSpc>
              <a:defRPr/>
            </a:pPr>
            <a:r>
              <a:rPr lang="de-DE" sz="1300" i="1" u="sng">
                <a:hlinkClick r:id="rId2"/>
              </a:rPr>
              <a:t>http://www.uni-giessen.de/fbz/fb04/institute/geschichte/</a:t>
            </a:r>
            <a:endParaRPr lang="de-DE" sz="1300" i="1"/>
          </a:p>
          <a:p>
            <a:pPr algn="l">
              <a:lnSpc>
                <a:spcPct val="70000"/>
              </a:lnSpc>
              <a:defRPr/>
            </a:pPr>
            <a:endParaRPr lang="de-DE" sz="1800" i="1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r>
              <a:rPr lang="de-DE" sz="1800"/>
              <a:t>Informationen zum Studium: Studiengänge, Fachberatung, Bafög</a:t>
            </a:r>
            <a:endParaRPr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r>
              <a:rPr lang="de-DE" sz="1800"/>
              <a:t>Lehrende und ihre Kontaktdaten </a:t>
            </a:r>
            <a:endParaRPr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r>
              <a:rPr lang="de-DE" sz="1800"/>
              <a:t>Aktuelle Termine, Neuigkeiten.... </a:t>
            </a:r>
            <a:endParaRPr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endParaRPr lang="de-DE"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endParaRPr lang="de-DE" sz="1000"/>
          </a:p>
          <a:p>
            <a:pPr algn="l">
              <a:lnSpc>
                <a:spcPct val="70000"/>
              </a:lnSpc>
              <a:defRPr/>
            </a:pPr>
            <a:r>
              <a:rPr lang="de-DE" sz="2000"/>
              <a:t>Die Homepage der Fachdidaktik Geschichte </a:t>
            </a:r>
            <a:endParaRPr sz="1300"/>
          </a:p>
          <a:p>
            <a:pPr algn="l">
              <a:lnSpc>
                <a:spcPct val="70000"/>
              </a:lnSpc>
              <a:defRPr/>
            </a:pPr>
            <a:r>
              <a:rPr lang="de-DE" sz="1200" b="1" i="1" u="sng">
                <a:hlinkClick r:id="rId3"/>
              </a:rPr>
              <a:t>http://www.uni-giessen.de/cms/fbz/fb04/institute/geschichte/didaktik/Informatione</a:t>
            </a:r>
            <a:endParaRPr lang="de-DE" sz="1200" b="1" i="1"/>
          </a:p>
          <a:p>
            <a:pPr marL="800100" lvl="2" algn="l">
              <a:lnSpc>
                <a:spcPct val="70000"/>
              </a:lnSpc>
              <a:defRPr/>
            </a:pPr>
            <a:endParaRPr lang="de-DE"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r>
              <a:rPr lang="de-DE" sz="1800"/>
              <a:t>Studienführer: Lehramt Geschichte studieren in Gießen: Tipps und Tricks von Lehrenden und Studierenden der Didaktik</a:t>
            </a:r>
            <a:endParaRPr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r>
              <a:rPr lang="de-DE" sz="1800"/>
              <a:t>Informationen zu einzelnen Modulen und Hinweise auf Grundlagenliteratur</a:t>
            </a:r>
            <a:endParaRPr sz="1000"/>
          </a:p>
          <a:p>
            <a:pPr lvl="2" indent="-342900" algn="l">
              <a:lnSpc>
                <a:spcPct val="70000"/>
              </a:lnSpc>
              <a:buFont typeface="Symbol"/>
              <a:buChar char=""/>
              <a:defRPr/>
            </a:pPr>
            <a:r>
              <a:rPr lang="de-DE" sz="1800"/>
              <a:t>Projekte, Forschungsarbeiten, Unterrichtsmaterialien....</a:t>
            </a:r>
            <a:endParaRPr sz="1000"/>
          </a:p>
          <a:p>
            <a:pPr algn="l">
              <a:lnSpc>
                <a:spcPct val="70000"/>
              </a:lnSpc>
              <a:defRPr/>
            </a:pPr>
            <a:endParaRPr lang="de-DE" sz="13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8247"/>
            <a:ext cx="8497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		      		 WS 2021/22</a:t>
            </a:r>
            <a:endParaRPr lang="de-DE" sz="20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92313" y="1412876"/>
            <a:ext cx="50403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3000" b="1"/>
              <a:t>Historisches Institut</a:t>
            </a:r>
            <a:endParaRPr/>
          </a:p>
        </p:txBody>
      </p:sp>
      <p:pic>
        <p:nvPicPr>
          <p:cNvPr id="7" name="Picture 8" descr="jlu logo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183564" y="1298574"/>
            <a:ext cx="2143125" cy="762000"/>
          </a:xfrm>
          <a:prstGeom prst="rect">
            <a:avLst/>
          </a:prstGeom>
          <a:noFill/>
        </p:spPr>
      </p:pic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919288" y="1989138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0" name="Grafik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75243" y="3206625"/>
            <a:ext cx="2943789" cy="1961299"/>
          </a:xfrm>
          <a:prstGeom prst="rect">
            <a:avLst/>
          </a:prstGeom>
        </p:spPr>
      </p:pic>
      <p:sp>
        <p:nvSpPr>
          <p:cNvPr id="11" name="Textfeld 3"/>
          <p:cNvSpPr>
            <a:spLocks/>
          </p:cNvSpPr>
          <p:nvPr/>
        </p:nvSpPr>
        <p:spPr bwMode="auto">
          <a:xfrm>
            <a:off x="1992313" y="2666998"/>
            <a:ext cx="64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Wir freuen uns, Sie am Historischen Institut begrüßen zu dürfen! </a:t>
            </a:r>
            <a:endParaRPr/>
          </a:p>
        </p:txBody>
      </p:sp>
      <p:pic>
        <p:nvPicPr>
          <p:cNvPr id="12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10478195" y="4761524"/>
            <a:ext cx="812800" cy="812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13" name="Grafik 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005498" y="3129490"/>
            <a:ext cx="2987607" cy="2134005"/>
          </a:xfrm>
          <a:prstGeom prst="rect">
            <a:avLst/>
          </a:prstGeom>
        </p:spPr>
      </p:pic>
      <p:pic>
        <p:nvPicPr>
          <p:cNvPr id="14" name="1 Sound aufgezeichn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/>
        </p:blipFill>
        <p:spPr bwMode="auto">
          <a:xfrm>
            <a:off x="5486400" y="46538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9864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	L2/L5 		       	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Textfeld 8"/>
          <p:cNvSpPr>
            <a:spLocks/>
          </p:cNvSpPr>
          <p:nvPr/>
        </p:nvSpPr>
        <p:spPr bwMode="auto">
          <a:xfrm>
            <a:off x="3238481" y="2357430"/>
            <a:ext cx="58579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/>
              <a:t>Wir danken Ihnen für Ihre Aufmerksamkeit </a:t>
            </a:r>
            <a:endParaRPr/>
          </a:p>
          <a:p>
            <a:pPr algn="ctr">
              <a:defRPr/>
            </a:pPr>
            <a:r>
              <a:rPr lang="de-DE" sz="3200"/>
              <a:t> und wünschen Ihnen</a:t>
            </a:r>
            <a:endParaRPr/>
          </a:p>
          <a:p>
            <a:pPr algn="ctr">
              <a:defRPr/>
            </a:pPr>
            <a:r>
              <a:rPr lang="de-DE" sz="3200"/>
              <a:t>einen </a:t>
            </a:r>
            <a:endParaRPr/>
          </a:p>
          <a:p>
            <a:pPr algn="ctr">
              <a:defRPr/>
            </a:pPr>
            <a:r>
              <a:rPr lang="de-DE" sz="3200" b="1"/>
              <a:t>guten Start in Ihr Geschichtsstudium!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8247"/>
            <a:ext cx="8497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		      		 WS 2021/22</a:t>
            </a:r>
            <a:endParaRPr lang="de-DE" sz="20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92313" y="1412876"/>
            <a:ext cx="50403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3000" b="1"/>
              <a:t>Historisches Institut</a:t>
            </a:r>
            <a:endParaRPr/>
          </a:p>
        </p:txBody>
      </p:sp>
      <p:pic>
        <p:nvPicPr>
          <p:cNvPr id="7" name="Picture 8" descr="jlu logo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83564" y="1298574"/>
            <a:ext cx="2143125" cy="762000"/>
          </a:xfrm>
          <a:prstGeom prst="rect">
            <a:avLst/>
          </a:prstGeom>
          <a:noFill/>
        </p:spPr>
      </p:pic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919288" y="1989138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Textfeld 5"/>
          <p:cNvSpPr>
            <a:spLocks/>
          </p:cNvSpPr>
          <p:nvPr/>
        </p:nvSpPr>
        <p:spPr bwMode="auto">
          <a:xfrm>
            <a:off x="2207568" y="2850078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Weiterer Beteiligte: </a:t>
            </a:r>
            <a:endParaRPr/>
          </a:p>
        </p:txBody>
      </p:sp>
      <p:pic>
        <p:nvPicPr>
          <p:cNvPr id="10" name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07568" y="3275487"/>
            <a:ext cx="2637721" cy="1757382"/>
          </a:xfrm>
          <a:prstGeom prst="rect">
            <a:avLst/>
          </a:prstGeom>
        </p:spPr>
      </p:pic>
      <p:pic>
        <p:nvPicPr>
          <p:cNvPr id="11" name="StEW Selbstvorstell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6883699" y="3843335"/>
            <a:ext cx="609600" cy="609600"/>
          </a:xfrm>
          <a:prstGeom prst="rect">
            <a:avLst/>
          </a:prstGeom>
        </p:spPr>
      </p:pic>
      <p:sp>
        <p:nvSpPr>
          <p:cNvPr id="12" name="Textfeld 2"/>
          <p:cNvSpPr>
            <a:spLocks/>
          </p:cNvSpPr>
          <p:nvPr/>
        </p:nvSpPr>
        <p:spPr bwMode="auto">
          <a:xfrm>
            <a:off x="2207568" y="5445124"/>
            <a:ext cx="467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Prof. Dr. Stefan Tebruck</a:t>
            </a:r>
          </a:p>
          <a:p>
            <a:pPr>
              <a:defRPr/>
            </a:pPr>
            <a:r>
              <a:rPr lang="de-DE"/>
              <a:t>Professor für Mittelalterliche Geschichte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8247"/>
            <a:ext cx="8497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 		       		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36554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5188" y="1482142"/>
            <a:ext cx="691356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Char char="•"/>
              <a:defRPr/>
            </a:pPr>
            <a:endParaRPr lang="de-DE" b="1"/>
          </a:p>
          <a:p>
            <a:pPr marL="358775" indent="-358775">
              <a:buFontTx/>
              <a:buChar char="•"/>
              <a:defRPr/>
            </a:pPr>
            <a:endParaRPr lang="de-DE" b="1"/>
          </a:p>
          <a:p>
            <a:pPr marL="358775" indent="-358775">
              <a:buFontTx/>
              <a:buChar char="•"/>
              <a:defRPr/>
            </a:pPr>
            <a:r>
              <a:rPr lang="de-DE" b="1"/>
              <a:t>Die zwei Standbeine der Geschichtslehrkraft: Fachwissenschaft und Fachdidaktik (Überblick über den Studienverlauf im Lehramtsstudium)</a:t>
            </a:r>
            <a:endParaRPr/>
          </a:p>
          <a:p>
            <a:pPr marL="358775" indent="-358775">
              <a:buFontTx/>
              <a:buChar char="•"/>
              <a:defRPr/>
            </a:pPr>
            <a:endParaRPr lang="de-DE" b="1"/>
          </a:p>
          <a:p>
            <a:pPr marL="358775" indent="-358775">
              <a:buFontTx/>
              <a:buChar char="•"/>
              <a:defRPr/>
            </a:pPr>
            <a:r>
              <a:rPr lang="de-DE" b="1"/>
              <a:t> Das erste Studienjahr</a:t>
            </a:r>
            <a:endParaRPr/>
          </a:p>
          <a:p>
            <a:pPr marL="358775" indent="-358775">
              <a:buFontTx/>
              <a:buChar char="•"/>
              <a:defRPr/>
            </a:pPr>
            <a:endParaRPr lang="de-DE" b="1"/>
          </a:p>
          <a:p>
            <a:pPr marL="358775" indent="-358775">
              <a:buFontTx/>
              <a:buChar char="•"/>
              <a:defRPr/>
            </a:pPr>
            <a:r>
              <a:rPr lang="de-DE" b="1"/>
              <a:t> Die Planung des ersten Studienjahres</a:t>
            </a:r>
            <a:endParaRPr/>
          </a:p>
          <a:p>
            <a:pPr marL="358775" indent="-358775">
              <a:buFontTx/>
              <a:buChar char="•"/>
              <a:defRPr/>
            </a:pPr>
            <a:endParaRPr lang="de-DE" b="1"/>
          </a:p>
          <a:p>
            <a:pPr marL="358775" indent="-358775">
              <a:buFontTx/>
              <a:buChar char="•"/>
              <a:defRPr/>
            </a:pPr>
            <a:r>
              <a:rPr lang="de-DE" b="1"/>
              <a:t>Sprachanforderungen</a:t>
            </a:r>
            <a:endParaRPr/>
          </a:p>
          <a:p>
            <a:pPr marL="358775" indent="-358775">
              <a:buFontTx/>
              <a:buChar char="•"/>
              <a:defRPr/>
            </a:pPr>
            <a:endParaRPr lang="de-DE" b="1"/>
          </a:p>
          <a:p>
            <a:pPr marL="358775" indent="-358775">
              <a:buFontTx/>
              <a:buChar char="•"/>
              <a:defRPr/>
            </a:pPr>
            <a:r>
              <a:rPr lang="de-DE" b="1"/>
              <a:t>Weitere Informationen zum Historischen Institut und Beratungsmöglichkeiten</a:t>
            </a:r>
            <a:endParaRPr/>
          </a:p>
          <a:p>
            <a:pPr marL="358775" indent="-358775">
              <a:defRPr/>
            </a:pPr>
            <a:endParaRPr lang="de-DE" b="1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5188" y="1266796"/>
            <a:ext cx="6697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000" b="1"/>
              <a:t>Ablauf und Inhalte der Präsentation </a:t>
            </a:r>
            <a:endParaRPr/>
          </a:p>
        </p:txBody>
      </p:sp>
      <p:pic>
        <p:nvPicPr>
          <p:cNvPr id="9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056812" y="4916659"/>
            <a:ext cx="812800" cy="812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4825" y="169864"/>
            <a:ext cx="8497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de-DE" sz="2000" b="1" dirty="0">
                <a:cs typeface="Times New Roman"/>
              </a:rPr>
              <a:t>Geschichte studieren in Gießen			     	  WS 2021/22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620714"/>
            <a:ext cx="9144000" cy="7143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Titel 8"/>
          <p:cNvSpPr>
            <a:spLocks noGrp="1"/>
          </p:cNvSpPr>
          <p:nvPr>
            <p:ph type="ctrTitle"/>
          </p:nvPr>
        </p:nvSpPr>
        <p:spPr bwMode="auto">
          <a:xfrm>
            <a:off x="2209800" y="1700809"/>
            <a:ext cx="7772400" cy="1056459"/>
          </a:xfrm>
        </p:spPr>
        <p:txBody>
          <a:bodyPr/>
          <a:lstStyle/>
          <a:p>
            <a:pPr>
              <a:defRPr/>
            </a:pPr>
            <a:r>
              <a:rPr lang="de-DE" sz="3200" b="1">
                <a:latin typeface="+mn-lt"/>
              </a:rPr>
              <a:t>Die zwei Standbeine der Geschichtslehrkraft</a:t>
            </a:r>
            <a:endParaRPr/>
          </a:p>
        </p:txBody>
      </p:sp>
      <p:sp>
        <p:nvSpPr>
          <p:cNvPr id="7" name="Untertitel 9"/>
          <p:cNvSpPr>
            <a:spLocks noGrp="1"/>
          </p:cNvSpPr>
          <p:nvPr>
            <p:ph type="subTitle" idx="1"/>
          </p:nvPr>
        </p:nvSpPr>
        <p:spPr bwMode="auto">
          <a:xfrm>
            <a:off x="1524000" y="3954118"/>
            <a:ext cx="9144000" cy="1303681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Fachwissenschaft und Fachdidaktik</a:t>
            </a:r>
            <a:endParaRPr/>
          </a:p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als Bestandteile des Lehramtsstudiums</a:t>
            </a:r>
            <a:endParaRPr/>
          </a:p>
        </p:txBody>
      </p:sp>
      <p:pic>
        <p:nvPicPr>
          <p:cNvPr id="8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557021" y="4851399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w="http://schemas.openxmlformats.org/wordprocessingml/2006/main" xmlns:m="http://schemas.openxmlformats.org/officeDocument/2006/math"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2000"/>
              <a:t>   Geschichte L2/5						</a:t>
            </a:r>
            <a:r>
              <a:rPr lang="de-DE" sz="2000" b="1"/>
              <a:t>Alle Module</a:t>
            </a:r>
            <a:endParaRPr/>
          </a:p>
        </p:txBody>
      </p:sp>
      <p:sp>
        <p:nvSpPr>
          <p:cNvPr id="5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7"/>
          <p:cNvSpPr>
            <a:spLocks/>
          </p:cNvSpPr>
          <p:nvPr/>
        </p:nvSpPr>
        <p:spPr bwMode="auto">
          <a:xfrm>
            <a:off x="2063553" y="836712"/>
            <a:ext cx="372710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Historische Grundlagen: Alte Geschichte  und mittelalterliche Geschichte (P)</a:t>
            </a:r>
            <a:endParaRPr/>
          </a:p>
        </p:txBody>
      </p:sp>
      <p:sp>
        <p:nvSpPr>
          <p:cNvPr id="7" name="Textfeld 9"/>
          <p:cNvSpPr>
            <a:spLocks/>
          </p:cNvSpPr>
          <p:nvPr/>
        </p:nvSpPr>
        <p:spPr bwMode="auto">
          <a:xfrm>
            <a:off x="2063552" y="1988841"/>
            <a:ext cx="3746696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Historische Grundlagen: Neuere Geschichte (P)</a:t>
            </a:r>
            <a:endParaRPr/>
          </a:p>
        </p:txBody>
      </p:sp>
      <p:sp>
        <p:nvSpPr>
          <p:cNvPr id="8" name="Textfeld 12"/>
          <p:cNvSpPr>
            <a:spLocks/>
          </p:cNvSpPr>
          <p:nvPr/>
        </p:nvSpPr>
        <p:spPr bwMode="auto">
          <a:xfrm>
            <a:off x="2063552" y="3714752"/>
            <a:ext cx="3746698" cy="36933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Vertiefungsmodule (WP)</a:t>
            </a:r>
            <a:endParaRPr/>
          </a:p>
        </p:txBody>
      </p:sp>
      <p:sp>
        <p:nvSpPr>
          <p:cNvPr id="9" name="Textfeld 13"/>
          <p:cNvSpPr>
            <a:spLocks/>
          </p:cNvSpPr>
          <p:nvPr/>
        </p:nvSpPr>
        <p:spPr bwMode="auto">
          <a:xfrm>
            <a:off x="2063552" y="4077072"/>
            <a:ext cx="3746698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Alte Geschichte</a:t>
            </a:r>
            <a:endParaRPr/>
          </a:p>
        </p:txBody>
      </p:sp>
      <p:sp>
        <p:nvSpPr>
          <p:cNvPr id="10" name="Textfeld 14"/>
          <p:cNvSpPr>
            <a:spLocks/>
          </p:cNvSpPr>
          <p:nvPr/>
        </p:nvSpPr>
        <p:spPr bwMode="auto">
          <a:xfrm>
            <a:off x="2063552" y="4437112"/>
            <a:ext cx="3744416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Mittelalterliche Geschichte</a:t>
            </a:r>
            <a:endParaRPr/>
          </a:p>
        </p:txBody>
      </p:sp>
      <p:sp>
        <p:nvSpPr>
          <p:cNvPr id="11" name="Textfeld 15"/>
          <p:cNvSpPr>
            <a:spLocks/>
          </p:cNvSpPr>
          <p:nvPr/>
        </p:nvSpPr>
        <p:spPr bwMode="auto">
          <a:xfrm>
            <a:off x="2063552" y="4797153"/>
            <a:ext cx="3744416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Vertiefungsmodul Neuere Geschichte </a:t>
            </a:r>
            <a:endParaRPr/>
          </a:p>
        </p:txBody>
      </p:sp>
      <p:sp>
        <p:nvSpPr>
          <p:cNvPr id="12" name="Textfeld 16"/>
          <p:cNvSpPr>
            <a:spLocks/>
          </p:cNvSpPr>
          <p:nvPr/>
        </p:nvSpPr>
        <p:spPr bwMode="auto">
          <a:xfrm>
            <a:off x="6456040" y="836713"/>
            <a:ext cx="3640488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Theorie I: Didaktik (P)</a:t>
            </a:r>
            <a:endParaRPr/>
          </a:p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3" name="Textfeld 18"/>
          <p:cNvSpPr>
            <a:spLocks/>
          </p:cNvSpPr>
          <p:nvPr/>
        </p:nvSpPr>
        <p:spPr bwMode="auto">
          <a:xfrm>
            <a:off x="6456040" y="1844825"/>
            <a:ext cx="364048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Pragmatik I (P)</a:t>
            </a:r>
            <a:endParaRPr/>
          </a:p>
          <a:p>
            <a:pPr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Textfeld 20"/>
          <p:cNvSpPr>
            <a:spLocks/>
          </p:cNvSpPr>
          <p:nvPr/>
        </p:nvSpPr>
        <p:spPr bwMode="auto">
          <a:xfrm>
            <a:off x="6453190" y="4068553"/>
            <a:ext cx="364333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Theorie II: Vertiefungsmodul (WP)</a:t>
            </a:r>
            <a:endParaRPr/>
          </a:p>
        </p:txBody>
      </p:sp>
      <p:sp>
        <p:nvSpPr>
          <p:cNvPr id="15" name="Textfeld 23"/>
          <p:cNvSpPr>
            <a:spLocks/>
          </p:cNvSpPr>
          <p:nvPr/>
        </p:nvSpPr>
        <p:spPr bwMode="auto">
          <a:xfrm>
            <a:off x="6453190" y="4429133"/>
            <a:ext cx="36433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Theorie des historischen Lehrens</a:t>
            </a:r>
            <a:endParaRPr/>
          </a:p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und Lernens</a:t>
            </a:r>
            <a:endParaRPr/>
          </a:p>
        </p:txBody>
      </p:sp>
      <p:sp>
        <p:nvSpPr>
          <p:cNvPr id="16" name="Textfeld 24"/>
          <p:cNvSpPr>
            <a:spLocks/>
          </p:cNvSpPr>
          <p:nvPr/>
        </p:nvSpPr>
        <p:spPr bwMode="auto">
          <a:xfrm>
            <a:off x="6453190" y="5072075"/>
            <a:ext cx="36433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Manifestationen der Geschichts-</a:t>
            </a:r>
            <a:endParaRPr/>
          </a:p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kultur</a:t>
            </a:r>
            <a:endParaRPr/>
          </a:p>
        </p:txBody>
      </p:sp>
      <p:sp>
        <p:nvSpPr>
          <p:cNvPr id="17" name="Textfeld 25"/>
          <p:cNvSpPr>
            <a:spLocks/>
          </p:cNvSpPr>
          <p:nvPr/>
        </p:nvSpPr>
        <p:spPr bwMode="auto">
          <a:xfrm>
            <a:off x="6453190" y="3214687"/>
            <a:ext cx="364333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Pragmatik II: Schulpraktische Studien (P in einem der Unterrichtsfächer) </a:t>
            </a:r>
            <a:endParaRPr/>
          </a:p>
        </p:txBody>
      </p:sp>
      <p:sp>
        <p:nvSpPr>
          <p:cNvPr id="18" name="Textfeld 22"/>
          <p:cNvSpPr>
            <a:spLocks/>
          </p:cNvSpPr>
          <p:nvPr/>
        </p:nvSpPr>
        <p:spPr bwMode="auto">
          <a:xfrm>
            <a:off x="2063552" y="2924944"/>
            <a:ext cx="37466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Theorie und Methode (P)</a:t>
            </a:r>
            <a:endParaRPr/>
          </a:p>
        </p:txBody>
      </p:sp>
      <p:pic>
        <p:nvPicPr>
          <p:cNvPr id="19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908713" y="4905606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2000"/>
              <a:t>   Geschichte L2/5					</a:t>
            </a:r>
            <a:r>
              <a:rPr lang="de-DE" sz="2000" b="1"/>
              <a:t>Alle Module Fachwissenschaft </a:t>
            </a:r>
            <a:endParaRPr/>
          </a:p>
        </p:txBody>
      </p:sp>
      <p:sp>
        <p:nvSpPr>
          <p:cNvPr id="5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7"/>
          <p:cNvSpPr>
            <a:spLocks/>
          </p:cNvSpPr>
          <p:nvPr/>
        </p:nvSpPr>
        <p:spPr bwMode="auto">
          <a:xfrm>
            <a:off x="2063553" y="836712"/>
            <a:ext cx="372710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Historische Grundlagen: Alte Geschichte  und mittelalterliche Geschichte (P)</a:t>
            </a:r>
            <a:endParaRPr/>
          </a:p>
        </p:txBody>
      </p:sp>
      <p:sp>
        <p:nvSpPr>
          <p:cNvPr id="7" name="Textfeld 9"/>
          <p:cNvSpPr>
            <a:spLocks/>
          </p:cNvSpPr>
          <p:nvPr/>
        </p:nvSpPr>
        <p:spPr bwMode="auto">
          <a:xfrm>
            <a:off x="2063552" y="1988841"/>
            <a:ext cx="3746696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Historische Grundlagen: Neuere Geschichte (P)</a:t>
            </a:r>
            <a:endParaRPr/>
          </a:p>
        </p:txBody>
      </p:sp>
      <p:sp>
        <p:nvSpPr>
          <p:cNvPr id="8" name="Textfeld 12"/>
          <p:cNvSpPr>
            <a:spLocks/>
          </p:cNvSpPr>
          <p:nvPr/>
        </p:nvSpPr>
        <p:spPr bwMode="auto">
          <a:xfrm>
            <a:off x="2063552" y="3714752"/>
            <a:ext cx="3746698" cy="36933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Vertiefungsmodule (WP)</a:t>
            </a:r>
            <a:endParaRPr/>
          </a:p>
        </p:txBody>
      </p:sp>
      <p:sp>
        <p:nvSpPr>
          <p:cNvPr id="9" name="Textfeld 13"/>
          <p:cNvSpPr>
            <a:spLocks/>
          </p:cNvSpPr>
          <p:nvPr/>
        </p:nvSpPr>
        <p:spPr bwMode="auto">
          <a:xfrm>
            <a:off x="2063552" y="4077072"/>
            <a:ext cx="3746698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Alte Geschichte</a:t>
            </a:r>
            <a:endParaRPr/>
          </a:p>
        </p:txBody>
      </p:sp>
      <p:sp>
        <p:nvSpPr>
          <p:cNvPr id="10" name="Textfeld 14"/>
          <p:cNvSpPr>
            <a:spLocks/>
          </p:cNvSpPr>
          <p:nvPr/>
        </p:nvSpPr>
        <p:spPr bwMode="auto">
          <a:xfrm>
            <a:off x="2063552" y="4437112"/>
            <a:ext cx="3744416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Mittelalterliche Geschichte</a:t>
            </a:r>
            <a:endParaRPr/>
          </a:p>
        </p:txBody>
      </p:sp>
      <p:sp>
        <p:nvSpPr>
          <p:cNvPr id="11" name="Textfeld 15"/>
          <p:cNvSpPr>
            <a:spLocks/>
          </p:cNvSpPr>
          <p:nvPr/>
        </p:nvSpPr>
        <p:spPr bwMode="auto">
          <a:xfrm>
            <a:off x="2063552" y="4797153"/>
            <a:ext cx="3744416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Vertiefungsmodul Neuere Geschichte </a:t>
            </a:r>
            <a:endParaRPr/>
          </a:p>
        </p:txBody>
      </p:sp>
      <p:sp>
        <p:nvSpPr>
          <p:cNvPr id="12" name="Textfeld 22"/>
          <p:cNvSpPr>
            <a:spLocks/>
          </p:cNvSpPr>
          <p:nvPr/>
        </p:nvSpPr>
        <p:spPr bwMode="auto">
          <a:xfrm>
            <a:off x="2063552" y="2924944"/>
            <a:ext cx="37466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Theorie und Methode (P)</a:t>
            </a:r>
            <a:endParaRPr/>
          </a:p>
        </p:txBody>
      </p:sp>
      <p:pic>
        <p:nvPicPr>
          <p:cNvPr id="1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9483969" y="5120317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de-DE" sz="2000"/>
              <a:t>   Geschichte L2/5						</a:t>
            </a:r>
            <a:r>
              <a:rPr lang="de-DE" sz="2000" b="1"/>
              <a:t>Alle Module Fachdidaktik</a:t>
            </a:r>
            <a:endParaRPr/>
          </a:p>
        </p:txBody>
      </p:sp>
      <p:sp>
        <p:nvSpPr>
          <p:cNvPr id="5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16"/>
          <p:cNvSpPr>
            <a:spLocks/>
          </p:cNvSpPr>
          <p:nvPr/>
        </p:nvSpPr>
        <p:spPr bwMode="auto">
          <a:xfrm>
            <a:off x="6453190" y="1071522"/>
            <a:ext cx="3643338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Theorie I: Didaktik (P)</a:t>
            </a:r>
            <a:endParaRPr/>
          </a:p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extfeld 18"/>
          <p:cNvSpPr>
            <a:spLocks/>
          </p:cNvSpPr>
          <p:nvPr/>
        </p:nvSpPr>
        <p:spPr bwMode="auto">
          <a:xfrm>
            <a:off x="6456040" y="1844825"/>
            <a:ext cx="364048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Pragmatik I (P)</a:t>
            </a:r>
            <a:endParaRPr/>
          </a:p>
          <a:p>
            <a:pPr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Textfeld 20"/>
          <p:cNvSpPr>
            <a:spLocks/>
          </p:cNvSpPr>
          <p:nvPr/>
        </p:nvSpPr>
        <p:spPr bwMode="auto">
          <a:xfrm>
            <a:off x="6453190" y="4068553"/>
            <a:ext cx="364333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white"/>
                </a:solidFill>
              </a:rPr>
              <a:t>Theorie II: Vertiefungsmodul (WP)</a:t>
            </a:r>
            <a:endParaRPr/>
          </a:p>
        </p:txBody>
      </p:sp>
      <p:sp>
        <p:nvSpPr>
          <p:cNvPr id="9" name="Textfeld 23"/>
          <p:cNvSpPr>
            <a:spLocks/>
          </p:cNvSpPr>
          <p:nvPr/>
        </p:nvSpPr>
        <p:spPr bwMode="auto">
          <a:xfrm>
            <a:off x="6453190" y="4429133"/>
            <a:ext cx="36433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Theorie des historischen Lehrens</a:t>
            </a:r>
            <a:endParaRPr/>
          </a:p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und Lernens</a:t>
            </a:r>
            <a:endParaRPr/>
          </a:p>
        </p:txBody>
      </p:sp>
      <p:sp>
        <p:nvSpPr>
          <p:cNvPr id="10" name="Textfeld 24"/>
          <p:cNvSpPr>
            <a:spLocks/>
          </p:cNvSpPr>
          <p:nvPr/>
        </p:nvSpPr>
        <p:spPr bwMode="auto">
          <a:xfrm>
            <a:off x="6453190" y="5072075"/>
            <a:ext cx="36433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Manifestationen der Geschichts-</a:t>
            </a:r>
            <a:endParaRPr/>
          </a:p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kultur</a:t>
            </a:r>
            <a:endParaRPr/>
          </a:p>
        </p:txBody>
      </p:sp>
      <p:sp>
        <p:nvSpPr>
          <p:cNvPr id="11" name="Textfeld 25"/>
          <p:cNvSpPr>
            <a:spLocks/>
          </p:cNvSpPr>
          <p:nvPr/>
        </p:nvSpPr>
        <p:spPr bwMode="auto">
          <a:xfrm>
            <a:off x="6453190" y="3214687"/>
            <a:ext cx="364333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Pragmatik II: Schulpraktische Studien (P in einem der Unterrichtsfächer) </a:t>
            </a:r>
            <a:endParaRPr/>
          </a:p>
        </p:txBody>
      </p:sp>
      <p:pic>
        <p:nvPicPr>
          <p:cNvPr id="12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668000" y="5072075"/>
            <a:ext cx="812800" cy="812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1524000" y="0"/>
            <a:ext cx="9144000" cy="571480"/>
          </a:xfrm>
        </p:spPr>
        <p:txBody>
          <a:bodyPr/>
          <a:lstStyle/>
          <a:p>
            <a:pPr algn="l">
              <a:defRPr/>
            </a:pPr>
            <a:r>
              <a:rPr lang="de-DE" sz="1800"/>
              <a:t>    Geschichte L2/L5					</a:t>
            </a:r>
            <a:r>
              <a:rPr lang="de-DE" sz="1800" b="1"/>
              <a:t>Die ersten drei bis vier Semester</a:t>
            </a:r>
            <a:endParaRPr sz="5400"/>
          </a:p>
        </p:txBody>
      </p:sp>
      <p:sp>
        <p:nvSpPr>
          <p:cNvPr id="5" name="Rechteck 4"/>
          <p:cNvSpPr/>
          <p:nvPr/>
        </p:nvSpPr>
        <p:spPr bwMode="auto">
          <a:xfrm>
            <a:off x="1524000" y="500042"/>
            <a:ext cx="9144000" cy="1428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9"/>
          <p:cNvSpPr>
            <a:spLocks/>
          </p:cNvSpPr>
          <p:nvPr/>
        </p:nvSpPr>
        <p:spPr bwMode="auto">
          <a:xfrm>
            <a:off x="1743075" y="2403905"/>
            <a:ext cx="40485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Grundlagenmodul: Neuere Geschichte </a:t>
            </a:r>
            <a:endParaRPr/>
          </a:p>
        </p:txBody>
      </p:sp>
      <p:sp>
        <p:nvSpPr>
          <p:cNvPr id="7" name="Textfeld 16"/>
          <p:cNvSpPr>
            <a:spLocks/>
          </p:cNvSpPr>
          <p:nvPr/>
        </p:nvSpPr>
        <p:spPr bwMode="auto">
          <a:xfrm rot="10800000" flipV="1">
            <a:off x="6453190" y="1643050"/>
            <a:ext cx="3643338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Theorie I: Didaktik 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Textfeld 2"/>
          <p:cNvSpPr>
            <a:spLocks/>
          </p:cNvSpPr>
          <p:nvPr/>
        </p:nvSpPr>
        <p:spPr bwMode="auto">
          <a:xfrm>
            <a:off x="3503714" y="4797152"/>
            <a:ext cx="5112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Hinweis: Nicht alle Module im ersten Semester anfangen, sondern gezielt auswählen und auf vier Semester planen! Begonnene Module  sollten nach Möglichkeit im folgenden Semester beendet werden!</a:t>
            </a:r>
            <a:endParaRPr/>
          </a:p>
        </p:txBody>
      </p:sp>
      <p:sp>
        <p:nvSpPr>
          <p:cNvPr id="9" name="Textfeld 11"/>
          <p:cNvSpPr>
            <a:spLocks/>
          </p:cNvSpPr>
          <p:nvPr/>
        </p:nvSpPr>
        <p:spPr bwMode="auto">
          <a:xfrm rot="10800000" flipV="1">
            <a:off x="6456040" y="2403905"/>
            <a:ext cx="3672408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Pragmatik I: Didaktik und Fachwissenschaft 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10" name="Textfeld 12"/>
          <p:cNvSpPr>
            <a:spLocks/>
          </p:cNvSpPr>
          <p:nvPr/>
        </p:nvSpPr>
        <p:spPr bwMode="auto">
          <a:xfrm>
            <a:off x="1743075" y="3150688"/>
            <a:ext cx="402249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Modul: Theorie und Methode</a:t>
            </a:r>
            <a:endParaRPr/>
          </a:p>
        </p:txBody>
      </p:sp>
      <p:sp>
        <p:nvSpPr>
          <p:cNvPr id="11" name="Textfeld 10"/>
          <p:cNvSpPr>
            <a:spLocks/>
          </p:cNvSpPr>
          <p:nvPr/>
        </p:nvSpPr>
        <p:spPr bwMode="auto">
          <a:xfrm>
            <a:off x="1743075" y="1257300"/>
            <a:ext cx="4064893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Historische Grundlagen: Alte und Mittelalterliche Geschichte </a:t>
            </a:r>
            <a:endParaRPr/>
          </a:p>
        </p:txBody>
      </p:sp>
      <p:pic>
        <p:nvPicPr>
          <p:cNvPr id="12" name="Sound aufgezeichnet" descr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0261600" y="4771153"/>
            <a:ext cx="812800" cy="81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1060</Words>
  <Application>Microsoft Macintosh PowerPoint</Application>
  <PresentationFormat>Breitbild</PresentationFormat>
  <Paragraphs>177</Paragraphs>
  <Slides>20</Slides>
  <Notes>0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Symbol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Die zwei Standbeine der Geschichtslehrkraft</vt:lpstr>
      <vt:lpstr>   Geschichte L2/5      Alle Module</vt:lpstr>
      <vt:lpstr>   Geschichte L2/5     Alle Module Fachwissenschaft </vt:lpstr>
      <vt:lpstr>   Geschichte L2/5      Alle Module Fachdidaktik</vt:lpstr>
      <vt:lpstr>    Geschichte L2/L5     Die ersten drei bis vier Semester</vt:lpstr>
      <vt:lpstr>   Geschichte L2/L5     Studienverlaufsplan</vt:lpstr>
      <vt:lpstr>PowerPoint-Präsentation</vt:lpstr>
      <vt:lpstr>PowerPoint-Präsentation</vt:lpstr>
      <vt:lpstr>    Geschichte L2/5</vt:lpstr>
      <vt:lpstr>    Geschichte L2/5</vt:lpstr>
      <vt:lpstr>    Geschichte L2/5</vt:lpstr>
      <vt:lpstr>PowerPoint-Präsentation</vt:lpstr>
      <vt:lpstr>PowerPoint-Präsentation</vt:lpstr>
      <vt:lpstr>Studienfachberatung </vt:lpstr>
      <vt:lpstr>Weitere Informationsmöglichkeiten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Monika Rox-Helmer</dc:creator>
  <cp:lastModifiedBy>Monika Rox-Helmer</cp:lastModifiedBy>
  <cp:revision>3</cp:revision>
  <dcterms:created xsi:type="dcterms:W3CDTF">2021-07-05T15:58:50Z</dcterms:created>
  <dcterms:modified xsi:type="dcterms:W3CDTF">2021-07-05T16:14:50Z</dcterms:modified>
</cp:coreProperties>
</file>