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75" r:id="rId7"/>
    <p:sldId id="262" r:id="rId8"/>
    <p:sldId id="258" r:id="rId9"/>
    <p:sldId id="263" r:id="rId10"/>
    <p:sldId id="276" r:id="rId11"/>
    <p:sldId id="264" r:id="rId12"/>
    <p:sldId id="265" r:id="rId13"/>
    <p:sldId id="271" r:id="rId14"/>
    <p:sldId id="266" r:id="rId15"/>
    <p:sldId id="268" r:id="rId16"/>
    <p:sldId id="272" r:id="rId17"/>
    <p:sldId id="267" r:id="rId18"/>
    <p:sldId id="269" r:id="rId19"/>
    <p:sldId id="277" r:id="rId20"/>
    <p:sldId id="270" r:id="rId21"/>
    <p:sldId id="273" r:id="rId22"/>
    <p:sldId id="274"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2205BFD-00B1-4809-825F-6432F204AF10}" type="datetimeFigureOut">
              <a:rPr lang="de-DE" smtClean="0"/>
              <a:t>17.11.2015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9A3B6DF-14BF-4894-8E37-C6D37D80E1BF}" type="slidenum">
              <a:rPr lang="de-DE" smtClean="0"/>
              <a:t>‹Nr.›</a:t>
            </a:fld>
            <a:endParaRPr lang="de-DE"/>
          </a:p>
        </p:txBody>
      </p:sp>
    </p:spTree>
    <p:extLst>
      <p:ext uri="{BB962C8B-B14F-4D97-AF65-F5344CB8AC3E}">
        <p14:creationId xmlns:p14="http://schemas.microsoft.com/office/powerpoint/2010/main" val="36635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2205BFD-00B1-4809-825F-6432F204AF10}" type="datetimeFigureOut">
              <a:rPr lang="de-DE" smtClean="0"/>
              <a:t>17.11.2015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9A3B6DF-14BF-4894-8E37-C6D37D80E1BF}" type="slidenum">
              <a:rPr lang="de-DE" smtClean="0"/>
              <a:t>‹Nr.›</a:t>
            </a:fld>
            <a:endParaRPr lang="de-DE"/>
          </a:p>
        </p:txBody>
      </p:sp>
    </p:spTree>
    <p:extLst>
      <p:ext uri="{BB962C8B-B14F-4D97-AF65-F5344CB8AC3E}">
        <p14:creationId xmlns:p14="http://schemas.microsoft.com/office/powerpoint/2010/main" val="274380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2205BFD-00B1-4809-825F-6432F204AF10}" type="datetimeFigureOut">
              <a:rPr lang="de-DE" smtClean="0"/>
              <a:t>17.11.2015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9A3B6DF-14BF-4894-8E37-C6D37D80E1BF}" type="slidenum">
              <a:rPr lang="de-DE" smtClean="0"/>
              <a:t>‹Nr.›</a:t>
            </a:fld>
            <a:endParaRPr lang="de-DE"/>
          </a:p>
        </p:txBody>
      </p:sp>
    </p:spTree>
    <p:extLst>
      <p:ext uri="{BB962C8B-B14F-4D97-AF65-F5344CB8AC3E}">
        <p14:creationId xmlns:p14="http://schemas.microsoft.com/office/powerpoint/2010/main" val="355008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2205BFD-00B1-4809-825F-6432F204AF10}" type="datetimeFigureOut">
              <a:rPr lang="de-DE" smtClean="0"/>
              <a:t>17.11.2015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9A3B6DF-14BF-4894-8E37-C6D37D80E1BF}" type="slidenum">
              <a:rPr lang="de-DE" smtClean="0"/>
              <a:t>‹Nr.›</a:t>
            </a:fld>
            <a:endParaRPr lang="de-DE"/>
          </a:p>
        </p:txBody>
      </p:sp>
    </p:spTree>
    <p:extLst>
      <p:ext uri="{BB962C8B-B14F-4D97-AF65-F5344CB8AC3E}">
        <p14:creationId xmlns:p14="http://schemas.microsoft.com/office/powerpoint/2010/main" val="197154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2205BFD-00B1-4809-825F-6432F204AF10}" type="datetimeFigureOut">
              <a:rPr lang="de-DE" smtClean="0"/>
              <a:t>17.11.2015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9A3B6DF-14BF-4894-8E37-C6D37D80E1BF}" type="slidenum">
              <a:rPr lang="de-DE" smtClean="0"/>
              <a:t>‹Nr.›</a:t>
            </a:fld>
            <a:endParaRPr lang="de-DE"/>
          </a:p>
        </p:txBody>
      </p:sp>
    </p:spTree>
    <p:extLst>
      <p:ext uri="{BB962C8B-B14F-4D97-AF65-F5344CB8AC3E}">
        <p14:creationId xmlns:p14="http://schemas.microsoft.com/office/powerpoint/2010/main" val="187785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2205BFD-00B1-4809-825F-6432F204AF10}" type="datetimeFigureOut">
              <a:rPr lang="de-DE" smtClean="0"/>
              <a:t>17.11.2015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9A3B6DF-14BF-4894-8E37-C6D37D80E1BF}" type="slidenum">
              <a:rPr lang="de-DE" smtClean="0"/>
              <a:t>‹Nr.›</a:t>
            </a:fld>
            <a:endParaRPr lang="de-DE"/>
          </a:p>
        </p:txBody>
      </p:sp>
    </p:spTree>
    <p:extLst>
      <p:ext uri="{BB962C8B-B14F-4D97-AF65-F5344CB8AC3E}">
        <p14:creationId xmlns:p14="http://schemas.microsoft.com/office/powerpoint/2010/main" val="183103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2205BFD-00B1-4809-825F-6432F204AF10}" type="datetimeFigureOut">
              <a:rPr lang="de-DE" smtClean="0"/>
              <a:t>17.11.2015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9A3B6DF-14BF-4894-8E37-C6D37D80E1BF}" type="slidenum">
              <a:rPr lang="de-DE" smtClean="0"/>
              <a:t>‹Nr.›</a:t>
            </a:fld>
            <a:endParaRPr lang="de-DE"/>
          </a:p>
        </p:txBody>
      </p:sp>
    </p:spTree>
    <p:extLst>
      <p:ext uri="{BB962C8B-B14F-4D97-AF65-F5344CB8AC3E}">
        <p14:creationId xmlns:p14="http://schemas.microsoft.com/office/powerpoint/2010/main" val="299805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2205BFD-00B1-4809-825F-6432F204AF10}" type="datetimeFigureOut">
              <a:rPr lang="de-DE" smtClean="0"/>
              <a:t>17.11.2015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9A3B6DF-14BF-4894-8E37-C6D37D80E1BF}" type="slidenum">
              <a:rPr lang="de-DE" smtClean="0"/>
              <a:t>‹Nr.›</a:t>
            </a:fld>
            <a:endParaRPr lang="de-DE"/>
          </a:p>
        </p:txBody>
      </p:sp>
    </p:spTree>
    <p:extLst>
      <p:ext uri="{BB962C8B-B14F-4D97-AF65-F5344CB8AC3E}">
        <p14:creationId xmlns:p14="http://schemas.microsoft.com/office/powerpoint/2010/main" val="413225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2205BFD-00B1-4809-825F-6432F204AF10}" type="datetimeFigureOut">
              <a:rPr lang="de-DE" smtClean="0"/>
              <a:t>17.11.2015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9A3B6DF-14BF-4894-8E37-C6D37D80E1BF}" type="slidenum">
              <a:rPr lang="de-DE" smtClean="0"/>
              <a:t>‹Nr.›</a:t>
            </a:fld>
            <a:endParaRPr lang="de-DE"/>
          </a:p>
        </p:txBody>
      </p:sp>
    </p:spTree>
    <p:extLst>
      <p:ext uri="{BB962C8B-B14F-4D97-AF65-F5344CB8AC3E}">
        <p14:creationId xmlns:p14="http://schemas.microsoft.com/office/powerpoint/2010/main" val="252914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2205BFD-00B1-4809-825F-6432F204AF10}" type="datetimeFigureOut">
              <a:rPr lang="de-DE" smtClean="0"/>
              <a:t>17.11.2015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9A3B6DF-14BF-4894-8E37-C6D37D80E1BF}" type="slidenum">
              <a:rPr lang="de-DE" smtClean="0"/>
              <a:t>‹Nr.›</a:t>
            </a:fld>
            <a:endParaRPr lang="de-DE"/>
          </a:p>
        </p:txBody>
      </p:sp>
    </p:spTree>
    <p:extLst>
      <p:ext uri="{BB962C8B-B14F-4D97-AF65-F5344CB8AC3E}">
        <p14:creationId xmlns:p14="http://schemas.microsoft.com/office/powerpoint/2010/main" val="106482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2205BFD-00B1-4809-825F-6432F204AF10}" type="datetimeFigureOut">
              <a:rPr lang="de-DE" smtClean="0"/>
              <a:t>17.11.2015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9A3B6DF-14BF-4894-8E37-C6D37D80E1BF}" type="slidenum">
              <a:rPr lang="de-DE" smtClean="0"/>
              <a:t>‹Nr.›</a:t>
            </a:fld>
            <a:endParaRPr lang="de-DE"/>
          </a:p>
        </p:txBody>
      </p:sp>
    </p:spTree>
    <p:extLst>
      <p:ext uri="{BB962C8B-B14F-4D97-AF65-F5344CB8AC3E}">
        <p14:creationId xmlns:p14="http://schemas.microsoft.com/office/powerpoint/2010/main" val="168288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05BFD-00B1-4809-825F-6432F204AF10}" type="datetimeFigureOut">
              <a:rPr lang="de-DE" smtClean="0"/>
              <a:t>17.11.2015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3B6DF-14BF-4894-8E37-C6D37D80E1BF}" type="slidenum">
              <a:rPr lang="de-DE" smtClean="0"/>
              <a:t>‹Nr.›</a:t>
            </a:fld>
            <a:endParaRPr lang="de-DE"/>
          </a:p>
        </p:txBody>
      </p:sp>
    </p:spTree>
    <p:extLst>
      <p:ext uri="{BB962C8B-B14F-4D97-AF65-F5344CB8AC3E}">
        <p14:creationId xmlns:p14="http://schemas.microsoft.com/office/powerpoint/2010/main" val="2434809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ifaost.de/ostdok/" TargetMode="External"/><Relationship Id="rId2" Type="http://schemas.openxmlformats.org/officeDocument/2006/relationships/hyperlink" Target="http://www.herder-institut.de/no_cache/bestaende-digitale-angebote/e-publikationen/dokumente-und-materialien/themenmodul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uropa.clio-online.de/site/lang__de/ItemID__505/mid__11428/40208214/default.aspx" TargetMode="External"/><Relationship Id="rId2" Type="http://schemas.openxmlformats.org/officeDocument/2006/relationships/hyperlink" Target="http://www.europa.clio-online.de/site/lang__de/ItemID__506/mid__11373/40208215/default.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verfassungen.eu/pl/verf91-i.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verfassungen.eu/pl/verf91-i.htm" TargetMode="External"/><Relationship Id="rId2" Type="http://schemas.openxmlformats.org/officeDocument/2006/relationships/hyperlink" Target="http://www.europa.clio-online.de/site/lang__de/ItemID__506/mid__11373/40208215/default.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deutsch-polnische.schulbuchkommission.de/hom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8350696" cy="1470025"/>
          </a:xfrm>
        </p:spPr>
        <p:txBody>
          <a:bodyPr>
            <a:normAutofit fontScale="90000"/>
          </a:bodyPr>
          <a:lstStyle/>
          <a:p>
            <a:r>
              <a:rPr lang="de-DE" dirty="0" smtClean="0"/>
              <a:t>Die Geschichte Polens und der deutsch-polnischen Beziehungen vor 1914 -</a:t>
            </a:r>
            <a:br>
              <a:rPr lang="de-DE" dirty="0" smtClean="0"/>
            </a:br>
            <a:r>
              <a:rPr lang="de-DE" dirty="0" smtClean="0"/>
              <a:t>Projekte und Quellen</a:t>
            </a:r>
            <a:endParaRPr lang="de-DE" dirty="0"/>
          </a:p>
        </p:txBody>
      </p:sp>
      <p:sp>
        <p:nvSpPr>
          <p:cNvPr id="3" name="Untertitel 2"/>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277052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 im Netz</a:t>
            </a:r>
            <a:endParaRPr lang="de-DE" dirty="0"/>
          </a:p>
        </p:txBody>
      </p:sp>
      <p:sp>
        <p:nvSpPr>
          <p:cNvPr id="3" name="Inhaltsplatzhalter 2"/>
          <p:cNvSpPr>
            <a:spLocks noGrp="1"/>
          </p:cNvSpPr>
          <p:nvPr>
            <p:ph idx="1"/>
          </p:nvPr>
        </p:nvSpPr>
        <p:spPr/>
        <p:txBody>
          <a:bodyPr/>
          <a:lstStyle/>
          <a:p>
            <a:r>
              <a:rPr lang="de-DE" dirty="0">
                <a:hlinkClick r:id="rId2"/>
              </a:rPr>
              <a:t>http://</a:t>
            </a:r>
            <a:r>
              <a:rPr lang="de-DE" dirty="0" smtClean="0">
                <a:hlinkClick r:id="rId2"/>
              </a:rPr>
              <a:t>www.herder-institut.de/no_cache/bestaende-digitale-angebote/e-publikationen/dokumente-und-materialien/themenmodule.html</a:t>
            </a:r>
            <a:r>
              <a:rPr lang="de-DE" dirty="0" smtClean="0"/>
              <a:t> </a:t>
            </a:r>
          </a:p>
          <a:p>
            <a:r>
              <a:rPr lang="de-DE" dirty="0">
                <a:hlinkClick r:id="rId3"/>
              </a:rPr>
              <a:t>https://www.vifaost.de/ostdok</a:t>
            </a:r>
            <a:r>
              <a:rPr lang="de-DE" dirty="0" smtClean="0">
                <a:hlinkClick r:id="rId3"/>
              </a:rPr>
              <a:t>/</a:t>
            </a:r>
            <a:r>
              <a:rPr lang="de-DE" dirty="0" smtClean="0"/>
              <a:t> </a:t>
            </a:r>
            <a:endParaRPr lang="de-DE" dirty="0"/>
          </a:p>
        </p:txBody>
      </p:sp>
    </p:spTree>
    <p:extLst>
      <p:ext uri="{BB962C8B-B14F-4D97-AF65-F5344CB8AC3E}">
        <p14:creationId xmlns:p14="http://schemas.microsoft.com/office/powerpoint/2010/main" val="289244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Warschauer Konföderation 1573</a:t>
            </a:r>
            <a:endParaRPr lang="de-DE" dirty="0"/>
          </a:p>
        </p:txBody>
      </p:sp>
      <p:sp>
        <p:nvSpPr>
          <p:cNvPr id="3" name="Inhaltsplatzhalter 2"/>
          <p:cNvSpPr>
            <a:spLocks noGrp="1"/>
          </p:cNvSpPr>
          <p:nvPr>
            <p:ph idx="1"/>
          </p:nvPr>
        </p:nvSpPr>
        <p:spPr/>
        <p:txBody>
          <a:bodyPr>
            <a:normAutofit lnSpcReduction="10000"/>
          </a:bodyPr>
          <a:lstStyle/>
          <a:p>
            <a:r>
              <a:rPr lang="de-DE" dirty="0" smtClean="0"/>
              <a:t>Text in zeitgenössischer deutscher Übersetzung: </a:t>
            </a:r>
            <a:r>
              <a:rPr lang="de-DE" dirty="0" smtClean="0">
                <a:hlinkClick r:id="rId2"/>
              </a:rPr>
              <a:t>http://www.europa.clio-online.de/site/lang__de/ItemID__506/mid__11373/40208215/default.aspx</a:t>
            </a:r>
            <a:r>
              <a:rPr lang="de-DE" dirty="0" smtClean="0"/>
              <a:t>  </a:t>
            </a:r>
          </a:p>
          <a:p>
            <a:endParaRPr lang="de-DE" dirty="0" smtClean="0"/>
          </a:p>
          <a:p>
            <a:r>
              <a:rPr lang="de-DE" dirty="0" smtClean="0"/>
              <a:t>Kommentar/Einführung von Christian Preuße: </a:t>
            </a:r>
            <a:r>
              <a:rPr lang="de-DE" dirty="0" smtClean="0">
                <a:hlinkClick r:id="rId3"/>
              </a:rPr>
              <a:t>http://www.europa.clio-online.de/site/lang__de/ItemID__505/mid__11428/40208214/default.aspx</a:t>
            </a:r>
            <a:r>
              <a:rPr lang="de-DE" dirty="0" smtClean="0"/>
              <a:t> </a:t>
            </a:r>
            <a:endParaRPr lang="de-DE" dirty="0"/>
          </a:p>
        </p:txBody>
      </p:sp>
    </p:spTree>
    <p:extLst>
      <p:ext uri="{BB962C8B-B14F-4D97-AF65-F5344CB8AC3E}">
        <p14:creationId xmlns:p14="http://schemas.microsoft.com/office/powerpoint/2010/main" val="964909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Bedeutung </a:t>
            </a:r>
            <a:r>
              <a:rPr lang="de-DE" dirty="0"/>
              <a:t>T</a:t>
            </a:r>
            <a:r>
              <a:rPr lang="de-DE" dirty="0" smtClean="0"/>
              <a:t>ext</a:t>
            </a:r>
            <a:endParaRPr lang="de-DE" dirty="0"/>
          </a:p>
        </p:txBody>
      </p:sp>
      <p:sp>
        <p:nvSpPr>
          <p:cNvPr id="3" name="Inhaltsplatzhalter 2"/>
          <p:cNvSpPr>
            <a:spLocks noGrp="1"/>
          </p:cNvSpPr>
          <p:nvPr>
            <p:ph idx="1"/>
          </p:nvPr>
        </p:nvSpPr>
        <p:spPr>
          <a:xfrm>
            <a:off x="107504" y="1124744"/>
            <a:ext cx="9036496" cy="5688632"/>
          </a:xfrm>
        </p:spPr>
        <p:txBody>
          <a:bodyPr>
            <a:normAutofit fontScale="62500" lnSpcReduction="20000"/>
          </a:bodyPr>
          <a:lstStyle/>
          <a:p>
            <a:r>
              <a:rPr lang="de-DE" dirty="0" smtClean="0"/>
              <a:t>Interessant, denn Vorläufer </a:t>
            </a:r>
            <a:r>
              <a:rPr lang="de-DE" dirty="0" err="1" smtClean="0"/>
              <a:t>europ</a:t>
            </a:r>
            <a:r>
              <a:rPr lang="de-DE" dirty="0" smtClean="0"/>
              <a:t>. Toleranzdenkens, Art. V</a:t>
            </a:r>
          </a:p>
          <a:p>
            <a:pPr marL="0" indent="0">
              <a:buNone/>
            </a:pPr>
            <a:r>
              <a:rPr lang="de-DE" dirty="0" smtClean="0"/>
              <a:t>„Und weil in diesem Unserem </a:t>
            </a:r>
            <a:r>
              <a:rPr lang="de-DE" dirty="0" err="1" smtClean="0"/>
              <a:t>Koenig</a:t>
            </a:r>
            <a:r>
              <a:rPr lang="de-DE" dirty="0" smtClean="0"/>
              <a:t>=Reich nicht ein geringes sondern </a:t>
            </a:r>
            <a:r>
              <a:rPr lang="de-DE" dirty="0" err="1" smtClean="0"/>
              <a:t>grosses</a:t>
            </a:r>
            <a:r>
              <a:rPr lang="de-DE" dirty="0" smtClean="0"/>
              <a:t> </a:t>
            </a:r>
            <a:r>
              <a:rPr lang="de-DE" dirty="0" err="1" smtClean="0"/>
              <a:t>unverneh</a:t>
            </a:r>
            <a:r>
              <a:rPr lang="de-DE" dirty="0" smtClean="0"/>
              <a:t>=</a:t>
            </a:r>
            <a:r>
              <a:rPr lang="de-DE" dirty="0" err="1" smtClean="0"/>
              <a:t>men</a:t>
            </a:r>
            <a:r>
              <a:rPr lang="de-DE" dirty="0" smtClean="0"/>
              <a:t> wegen Christlicher Religion / in Glaubens=</a:t>
            </a:r>
            <a:r>
              <a:rPr lang="de-DE" dirty="0" err="1" smtClean="0"/>
              <a:t>sachen</a:t>
            </a:r>
            <a:r>
              <a:rPr lang="de-DE" dirty="0" smtClean="0"/>
              <a:t> entstanden / hieraus leicht zwischen </a:t>
            </a:r>
            <a:r>
              <a:rPr lang="de-DE" dirty="0" err="1" smtClean="0"/>
              <a:t>dißfals</a:t>
            </a:r>
            <a:r>
              <a:rPr lang="de-DE" dirty="0" smtClean="0"/>
              <a:t> strittigen teilen </a:t>
            </a:r>
            <a:r>
              <a:rPr lang="de-DE" dirty="0" err="1" smtClean="0"/>
              <a:t>schaedliche</a:t>
            </a:r>
            <a:r>
              <a:rPr lang="de-DE" dirty="0" smtClean="0"/>
              <a:t> </a:t>
            </a:r>
            <a:r>
              <a:rPr lang="de-DE" dirty="0" err="1" smtClean="0"/>
              <a:t>empoerungen</a:t>
            </a:r>
            <a:r>
              <a:rPr lang="de-DE" dirty="0" smtClean="0"/>
              <a:t> / </a:t>
            </a:r>
            <a:r>
              <a:rPr lang="de-DE" dirty="0" err="1" smtClean="0"/>
              <a:t>massen</a:t>
            </a:r>
            <a:r>
              <a:rPr lang="de-DE" dirty="0" smtClean="0"/>
              <a:t> </a:t>
            </a:r>
            <a:r>
              <a:rPr lang="de-DE" dirty="0" err="1" smtClean="0"/>
              <a:t>sol</a:t>
            </a:r>
            <a:r>
              <a:rPr lang="de-DE" dirty="0" smtClean="0"/>
              <a:t>=</a:t>
            </a:r>
            <a:r>
              <a:rPr lang="de-DE" dirty="0" err="1" smtClean="0"/>
              <a:t>che</a:t>
            </a:r>
            <a:r>
              <a:rPr lang="de-DE" dirty="0" smtClean="0"/>
              <a:t> an anderen </a:t>
            </a:r>
            <a:r>
              <a:rPr lang="de-DE" dirty="0" err="1" smtClean="0"/>
              <a:t>frembden</a:t>
            </a:r>
            <a:r>
              <a:rPr lang="de-DE" dirty="0" smtClean="0"/>
              <a:t> </a:t>
            </a:r>
            <a:r>
              <a:rPr lang="de-DE" dirty="0" err="1" smtClean="0"/>
              <a:t>Koenigreichen</a:t>
            </a:r>
            <a:r>
              <a:rPr lang="de-DE" dirty="0" smtClean="0"/>
              <a:t> vor au=gen schweben / sich anspinnen und erheben </a:t>
            </a:r>
            <a:r>
              <a:rPr lang="de-DE" dirty="0" err="1" smtClean="0"/>
              <a:t>koend</a:t>
            </a:r>
            <a:r>
              <a:rPr lang="de-DE" dirty="0" smtClean="0"/>
              <a:t>=en / haben Wir auch solchen in </a:t>
            </a:r>
            <a:r>
              <a:rPr lang="de-DE" dirty="0" err="1" smtClean="0"/>
              <a:t>zeiten</a:t>
            </a:r>
            <a:r>
              <a:rPr lang="de-DE" dirty="0" smtClean="0"/>
              <a:t> vorzubeugen der </a:t>
            </a:r>
            <a:r>
              <a:rPr lang="de-DE" dirty="0" err="1" smtClean="0"/>
              <a:t>unumbgaenglichen</a:t>
            </a:r>
            <a:r>
              <a:rPr lang="de-DE" dirty="0" smtClean="0"/>
              <a:t> </a:t>
            </a:r>
            <a:r>
              <a:rPr lang="de-DE" dirty="0" err="1" smtClean="0"/>
              <a:t>notturfft</a:t>
            </a:r>
            <a:r>
              <a:rPr lang="de-DE" dirty="0" smtClean="0"/>
              <a:t> zu sein erachtet.</a:t>
            </a:r>
          </a:p>
          <a:p>
            <a:pPr marL="0" indent="0">
              <a:buNone/>
            </a:pPr>
            <a:r>
              <a:rPr lang="de-DE" dirty="0" smtClean="0"/>
              <a:t>1. </a:t>
            </a:r>
            <a:r>
              <a:rPr lang="de-DE" dirty="0" err="1" smtClean="0"/>
              <a:t>Verheischen</a:t>
            </a:r>
            <a:r>
              <a:rPr lang="de-DE" dirty="0" smtClean="0"/>
              <a:t> und versprechen einander / vor Uns / und Unsere </a:t>
            </a:r>
            <a:r>
              <a:rPr lang="de-DE" dirty="0" err="1" smtClean="0"/>
              <a:t>nachkommene</a:t>
            </a:r>
            <a:r>
              <a:rPr lang="de-DE" dirty="0" smtClean="0"/>
              <a:t> / zu Ewigen </a:t>
            </a:r>
            <a:r>
              <a:rPr lang="de-DE" dirty="0" err="1" smtClean="0"/>
              <a:t>zeitten</a:t>
            </a:r>
            <a:r>
              <a:rPr lang="de-DE" dirty="0" smtClean="0"/>
              <a:t> / </a:t>
            </a:r>
            <a:r>
              <a:rPr lang="de-DE" dirty="0" err="1" smtClean="0"/>
              <a:t>krafft</a:t>
            </a:r>
            <a:r>
              <a:rPr lang="de-DE" dirty="0" smtClean="0"/>
              <a:t> </a:t>
            </a:r>
            <a:r>
              <a:rPr lang="de-DE" dirty="0" err="1" smtClean="0"/>
              <a:t>geleisten</a:t>
            </a:r>
            <a:r>
              <a:rPr lang="de-DE" dirty="0" smtClean="0"/>
              <a:t> </a:t>
            </a:r>
            <a:r>
              <a:rPr lang="de-DE" dirty="0" err="1" smtClean="0"/>
              <a:t>Eydschwur</a:t>
            </a:r>
            <a:r>
              <a:rPr lang="de-DE" dirty="0" smtClean="0"/>
              <a:t> / </a:t>
            </a:r>
            <a:r>
              <a:rPr lang="de-DE" dirty="0" err="1" smtClean="0"/>
              <a:t>bey</a:t>
            </a:r>
            <a:r>
              <a:rPr lang="de-DE" dirty="0" smtClean="0"/>
              <a:t> Unserem </a:t>
            </a:r>
            <a:r>
              <a:rPr lang="de-DE" dirty="0" err="1" smtClean="0"/>
              <a:t>gutten</a:t>
            </a:r>
            <a:r>
              <a:rPr lang="de-DE" dirty="0" smtClean="0"/>
              <a:t> Glauben Ehren / und Gewissen / das Wir Uns ob=schon ungleich in Geistlichen </a:t>
            </a:r>
            <a:r>
              <a:rPr lang="de-DE" dirty="0" err="1" smtClean="0"/>
              <a:t>gewissens</a:t>
            </a:r>
            <a:r>
              <a:rPr lang="de-DE" dirty="0" smtClean="0"/>
              <a:t> </a:t>
            </a:r>
            <a:r>
              <a:rPr lang="de-DE" dirty="0" err="1" smtClean="0"/>
              <a:t>sachen</a:t>
            </a:r>
            <a:r>
              <a:rPr lang="de-DE" dirty="0" smtClean="0"/>
              <a:t> </a:t>
            </a:r>
            <a:r>
              <a:rPr lang="de-DE" dirty="0" err="1" smtClean="0"/>
              <a:t>ge</a:t>
            </a:r>
            <a:r>
              <a:rPr lang="de-DE" dirty="0" smtClean="0"/>
              <a:t>=</a:t>
            </a:r>
            <a:r>
              <a:rPr lang="de-DE" dirty="0" err="1" smtClean="0"/>
              <a:t>sint</a:t>
            </a:r>
            <a:r>
              <a:rPr lang="de-DE" dirty="0" smtClean="0"/>
              <a:t> / des lieben Friedens untereinander </a:t>
            </a:r>
            <a:r>
              <a:rPr lang="de-DE" dirty="0" err="1" smtClean="0"/>
              <a:t>befleissen</a:t>
            </a:r>
            <a:r>
              <a:rPr lang="de-DE" dirty="0" smtClean="0"/>
              <a:t> / und wegen </a:t>
            </a:r>
            <a:r>
              <a:rPr lang="de-DE" dirty="0" err="1" smtClean="0"/>
              <a:t>ubung</a:t>
            </a:r>
            <a:r>
              <a:rPr lang="de-DE" dirty="0" smtClean="0"/>
              <a:t> dieser oder jener Religion / oder </a:t>
            </a:r>
            <a:r>
              <a:rPr lang="de-DE" dirty="0" err="1" smtClean="0"/>
              <a:t>enderung</a:t>
            </a:r>
            <a:r>
              <a:rPr lang="de-DE" dirty="0" smtClean="0"/>
              <a:t> des Gottesdiensts kein Menschen </a:t>
            </a:r>
            <a:r>
              <a:rPr lang="de-DE" dirty="0" err="1" smtClean="0"/>
              <a:t>Blutt</a:t>
            </a:r>
            <a:r>
              <a:rPr lang="de-DE" dirty="0" smtClean="0"/>
              <a:t> zu </a:t>
            </a:r>
            <a:r>
              <a:rPr lang="de-DE" dirty="0" err="1" smtClean="0"/>
              <a:t>jrgend</a:t>
            </a:r>
            <a:r>
              <a:rPr lang="de-DE" dirty="0" smtClean="0"/>
              <a:t> einer zeit </a:t>
            </a:r>
            <a:r>
              <a:rPr lang="de-DE" dirty="0" err="1" smtClean="0"/>
              <a:t>vergissen</a:t>
            </a:r>
            <a:r>
              <a:rPr lang="de-DE" dirty="0" smtClean="0"/>
              <a:t> wollen.</a:t>
            </a:r>
          </a:p>
          <a:p>
            <a:pPr marL="0" indent="0">
              <a:buNone/>
            </a:pPr>
            <a:r>
              <a:rPr lang="de-DE" dirty="0" smtClean="0"/>
              <a:t>2. Auch nicht einstimmen / und nachgeben das ei=</a:t>
            </a:r>
            <a:r>
              <a:rPr lang="de-DE" dirty="0" err="1" smtClean="0"/>
              <a:t>ner</a:t>
            </a:r>
            <a:r>
              <a:rPr lang="de-DE" dirty="0" smtClean="0"/>
              <a:t> den andern deswegen betrübe / mit </a:t>
            </a:r>
            <a:r>
              <a:rPr lang="de-DE" dirty="0" err="1" smtClean="0"/>
              <a:t>einziehung</a:t>
            </a:r>
            <a:r>
              <a:rPr lang="de-DE" dirty="0" smtClean="0"/>
              <a:t> der </a:t>
            </a:r>
            <a:r>
              <a:rPr lang="de-DE" dirty="0" err="1" smtClean="0"/>
              <a:t>Guetter</a:t>
            </a:r>
            <a:r>
              <a:rPr lang="de-DE" dirty="0" smtClean="0"/>
              <a:t> / mit </a:t>
            </a:r>
            <a:r>
              <a:rPr lang="de-DE" dirty="0" err="1" smtClean="0"/>
              <a:t>Gefengnueß</a:t>
            </a:r>
            <a:r>
              <a:rPr lang="de-DE" dirty="0" smtClean="0"/>
              <a:t> / und </a:t>
            </a:r>
            <a:r>
              <a:rPr lang="de-DE" dirty="0" err="1" smtClean="0"/>
              <a:t>verwaisung</a:t>
            </a:r>
            <a:r>
              <a:rPr lang="de-DE" dirty="0" smtClean="0"/>
              <a:t> </a:t>
            </a:r>
            <a:r>
              <a:rPr lang="de-DE" dirty="0" err="1" smtClean="0"/>
              <a:t>aengstige</a:t>
            </a:r>
            <a:r>
              <a:rPr lang="de-DE" dirty="0" smtClean="0"/>
              <a:t>.</a:t>
            </a:r>
          </a:p>
          <a:p>
            <a:pPr marL="0" indent="0">
              <a:buNone/>
            </a:pPr>
            <a:r>
              <a:rPr lang="de-DE" dirty="0" smtClean="0"/>
              <a:t>3. Wollen auch keiner </a:t>
            </a:r>
            <a:r>
              <a:rPr lang="de-DE" dirty="0" err="1" smtClean="0"/>
              <a:t>hoehern</a:t>
            </a:r>
            <a:r>
              <a:rPr lang="de-DE" dirty="0" smtClean="0"/>
              <a:t> Obrigkeit zu der=gleichen vorhaben / mit </a:t>
            </a:r>
            <a:r>
              <a:rPr lang="de-DE" dirty="0" err="1" smtClean="0"/>
              <a:t>haelflicher</a:t>
            </a:r>
            <a:r>
              <a:rPr lang="de-DE" dirty="0" smtClean="0"/>
              <a:t> </a:t>
            </a:r>
            <a:r>
              <a:rPr lang="de-DE" dirty="0" err="1" smtClean="0"/>
              <a:t>hand</a:t>
            </a:r>
            <a:r>
              <a:rPr lang="de-DE" dirty="0" smtClean="0"/>
              <a:t> einziehen / </a:t>
            </a:r>
            <a:r>
              <a:rPr lang="de-DE" dirty="0" err="1" smtClean="0"/>
              <a:t>vorschub</a:t>
            </a:r>
            <a:r>
              <a:rPr lang="de-DE" dirty="0" smtClean="0"/>
              <a:t> </a:t>
            </a:r>
            <a:r>
              <a:rPr lang="de-DE" dirty="0" err="1" smtClean="0"/>
              <a:t>thun</a:t>
            </a:r>
            <a:r>
              <a:rPr lang="de-DE" dirty="0" smtClean="0"/>
              <a:t>.</a:t>
            </a:r>
          </a:p>
          <a:p>
            <a:pPr marL="0" indent="0">
              <a:buNone/>
            </a:pPr>
            <a:r>
              <a:rPr lang="de-DE" dirty="0" smtClean="0"/>
              <a:t>4. Ja </a:t>
            </a:r>
            <a:r>
              <a:rPr lang="de-DE" dirty="0" err="1" smtClean="0"/>
              <a:t>dafern</a:t>
            </a:r>
            <a:r>
              <a:rPr lang="de-DE" dirty="0" smtClean="0"/>
              <a:t> jemand sich solches gewissen </a:t>
            </a:r>
            <a:r>
              <a:rPr lang="de-DE" dirty="0" err="1" smtClean="0"/>
              <a:t>zwangs</a:t>
            </a:r>
            <a:r>
              <a:rPr lang="de-DE" dirty="0" smtClean="0"/>
              <a:t> unterfangen / und </a:t>
            </a:r>
            <a:r>
              <a:rPr lang="de-DE" dirty="0" err="1" smtClean="0"/>
              <a:t>derenthalben</a:t>
            </a:r>
            <a:r>
              <a:rPr lang="de-DE" dirty="0" smtClean="0"/>
              <a:t> Christen </a:t>
            </a:r>
            <a:r>
              <a:rPr lang="de-DE" dirty="0" err="1" smtClean="0"/>
              <a:t>Blutt</a:t>
            </a:r>
            <a:r>
              <a:rPr lang="de-DE" dirty="0" smtClean="0"/>
              <a:t> </a:t>
            </a:r>
            <a:r>
              <a:rPr lang="de-DE" dirty="0" err="1" smtClean="0"/>
              <a:t>ver</a:t>
            </a:r>
            <a:r>
              <a:rPr lang="de-DE" dirty="0" smtClean="0"/>
              <a:t>=</a:t>
            </a:r>
            <a:r>
              <a:rPr lang="de-DE" dirty="0" err="1" smtClean="0"/>
              <a:t>giessen</a:t>
            </a:r>
            <a:r>
              <a:rPr lang="de-DE" dirty="0" smtClean="0"/>
              <a:t> </a:t>
            </a:r>
            <a:r>
              <a:rPr lang="de-DE" dirty="0" err="1" smtClean="0"/>
              <a:t>wolte</a:t>
            </a:r>
            <a:r>
              <a:rPr lang="de-DE" dirty="0" smtClean="0"/>
              <a:t> / sollen Wir </a:t>
            </a:r>
            <a:r>
              <a:rPr lang="de-DE" dirty="0" err="1" smtClean="0"/>
              <a:t>demselbten</a:t>
            </a:r>
            <a:r>
              <a:rPr lang="de-DE" dirty="0" smtClean="0"/>
              <a:t> / wann er schon solches ohne alle </a:t>
            </a:r>
            <a:r>
              <a:rPr lang="de-DE" dirty="0" err="1" smtClean="0"/>
              <a:t>weitschweiffige</a:t>
            </a:r>
            <a:r>
              <a:rPr lang="de-DE" dirty="0" smtClean="0"/>
              <a:t> </a:t>
            </a:r>
            <a:r>
              <a:rPr lang="de-DE" dirty="0" err="1" smtClean="0"/>
              <a:t>verhoer</a:t>
            </a:r>
            <a:r>
              <a:rPr lang="de-DE" dirty="0" smtClean="0"/>
              <a:t> ins </a:t>
            </a:r>
            <a:r>
              <a:rPr lang="de-DE" dirty="0" err="1" smtClean="0"/>
              <a:t>werck</a:t>
            </a:r>
            <a:r>
              <a:rPr lang="de-DE" dirty="0" smtClean="0"/>
              <a:t> zurichten hohen </a:t>
            </a:r>
            <a:r>
              <a:rPr lang="de-DE" dirty="0" err="1" smtClean="0"/>
              <a:t>befehlich</a:t>
            </a:r>
            <a:r>
              <a:rPr lang="de-DE" dirty="0" smtClean="0"/>
              <a:t> vorzulegen </a:t>
            </a:r>
            <a:r>
              <a:rPr lang="de-DE" dirty="0" err="1" smtClean="0"/>
              <a:t>hette</a:t>
            </a:r>
            <a:r>
              <a:rPr lang="de-DE" dirty="0" smtClean="0"/>
              <a:t> / Uns al=</a:t>
            </a:r>
            <a:r>
              <a:rPr lang="de-DE" dirty="0" err="1" smtClean="0"/>
              <a:t>lesambt</a:t>
            </a:r>
            <a:r>
              <a:rPr lang="de-DE" dirty="0" smtClean="0"/>
              <a:t> </a:t>
            </a:r>
            <a:r>
              <a:rPr lang="de-DE" dirty="0" err="1" smtClean="0"/>
              <a:t>einmuettig</a:t>
            </a:r>
            <a:r>
              <a:rPr lang="de-DE" dirty="0" smtClean="0"/>
              <a:t> in allem ernst wiedersetzen.“</a:t>
            </a:r>
          </a:p>
          <a:p>
            <a:endParaRPr lang="de-DE" dirty="0"/>
          </a:p>
        </p:txBody>
      </p:sp>
    </p:spTree>
    <p:extLst>
      <p:ext uri="{BB962C8B-B14F-4D97-AF65-F5344CB8AC3E}">
        <p14:creationId xmlns:p14="http://schemas.microsoft.com/office/powerpoint/2010/main" val="191413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Original erhalten - Weltkulturerbe</a:t>
            </a:r>
            <a:endParaRPr lang="de-D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019" y="1877219"/>
            <a:ext cx="7681731" cy="4576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875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Kontextualisierung</a:t>
            </a:r>
            <a:endParaRPr lang="de-DE" dirty="0"/>
          </a:p>
        </p:txBody>
      </p:sp>
      <p:sp>
        <p:nvSpPr>
          <p:cNvPr id="4" name="Textplatzhalter 3"/>
          <p:cNvSpPr>
            <a:spLocks noGrp="1"/>
          </p:cNvSpPr>
          <p:nvPr>
            <p:ph type="body" idx="1"/>
          </p:nvPr>
        </p:nvSpPr>
        <p:spPr>
          <a:xfrm>
            <a:off x="0" y="1340767"/>
            <a:ext cx="4572000" cy="576065"/>
          </a:xfrm>
        </p:spPr>
        <p:txBody>
          <a:bodyPr>
            <a:normAutofit fontScale="55000" lnSpcReduction="20000"/>
          </a:bodyPr>
          <a:lstStyle/>
          <a:p>
            <a:r>
              <a:rPr lang="de-DE" dirty="0" err="1" smtClean="0"/>
              <a:t>Bartholomäusnacht</a:t>
            </a:r>
            <a:r>
              <a:rPr lang="de-DE" dirty="0" smtClean="0"/>
              <a:t> Frankreich (1572) Zeitgenössisches </a:t>
            </a:r>
            <a:r>
              <a:rPr lang="de-DE" dirty="0" err="1" smtClean="0"/>
              <a:t>Ge-mälde</a:t>
            </a:r>
            <a:r>
              <a:rPr lang="de-DE" dirty="0" smtClean="0"/>
              <a:t> von </a:t>
            </a:r>
            <a:r>
              <a:rPr lang="fr-FR" dirty="0" smtClean="0"/>
              <a:t>François Dubois, </a:t>
            </a:r>
            <a:r>
              <a:rPr lang="fr-FR" i="1" dirty="0" smtClean="0"/>
              <a:t>Le massacre de la Saint-Barthélemy</a:t>
            </a:r>
            <a:endParaRPr lang="de-DE" dirty="0"/>
          </a:p>
        </p:txBody>
      </p:sp>
      <p:sp>
        <p:nvSpPr>
          <p:cNvPr id="5" name="Textplatzhalter 4"/>
          <p:cNvSpPr>
            <a:spLocks noGrp="1"/>
          </p:cNvSpPr>
          <p:nvPr>
            <p:ph type="body" sz="quarter" idx="3"/>
          </p:nvPr>
        </p:nvSpPr>
        <p:spPr>
          <a:xfrm>
            <a:off x="4645025" y="1412777"/>
            <a:ext cx="4041775" cy="432048"/>
          </a:xfrm>
        </p:spPr>
        <p:txBody>
          <a:bodyPr>
            <a:normAutofit fontScale="55000" lnSpcReduction="20000"/>
          </a:bodyPr>
          <a:lstStyle/>
          <a:p>
            <a:r>
              <a:rPr lang="de-DE" dirty="0" smtClean="0"/>
              <a:t>Altkolorierter Kupferstich 18x26,5 cm</a:t>
            </a:r>
            <a:br>
              <a:rPr lang="de-DE" dirty="0" smtClean="0"/>
            </a:br>
            <a:r>
              <a:rPr lang="de-DE" dirty="0" smtClean="0"/>
              <a:t>aus dem Geschichtswerk von Franz </a:t>
            </a:r>
            <a:r>
              <a:rPr lang="de-DE" dirty="0" err="1" smtClean="0"/>
              <a:t>Hogenberg</a:t>
            </a:r>
            <a:endParaRPr lang="de-DE"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1241" y="2636912"/>
            <a:ext cx="4416491"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88023" y="2780928"/>
            <a:ext cx="4285567" cy="28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613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Integration Unterricht</a:t>
            </a:r>
            <a:endParaRPr lang="de-DE" dirty="0"/>
          </a:p>
        </p:txBody>
      </p:sp>
      <p:sp>
        <p:nvSpPr>
          <p:cNvPr id="8" name="Inhaltsplatzhalter 7"/>
          <p:cNvSpPr>
            <a:spLocks noGrp="1"/>
          </p:cNvSpPr>
          <p:nvPr>
            <p:ph idx="1"/>
          </p:nvPr>
        </p:nvSpPr>
        <p:spPr/>
        <p:txBody>
          <a:bodyPr/>
          <a:lstStyle/>
          <a:p>
            <a:r>
              <a:rPr lang="de-DE" dirty="0" smtClean="0"/>
              <a:t>Möglichkeit eines Vergleichs mit dem Augsburger Religionsfrieden (1555)</a:t>
            </a:r>
          </a:p>
          <a:p>
            <a:r>
              <a:rPr lang="de-DE" dirty="0" smtClean="0"/>
              <a:t>Unterrichtsreihe: Duldung, Toleranz und Intoleranz</a:t>
            </a:r>
            <a:endParaRPr lang="de-DE" dirty="0"/>
          </a:p>
        </p:txBody>
      </p:sp>
    </p:spTree>
    <p:extLst>
      <p:ext uri="{BB962C8B-B14F-4D97-AF65-F5344CB8AC3E}">
        <p14:creationId xmlns:p14="http://schemas.microsoft.com/office/powerpoint/2010/main" val="47315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Verfassung vom 3. Mai 1791</a:t>
            </a:r>
            <a:endParaRPr lang="de-DE" dirty="0"/>
          </a:p>
        </p:txBody>
      </p:sp>
      <p:sp>
        <p:nvSpPr>
          <p:cNvPr id="3" name="Inhaltsplatzhalter 2"/>
          <p:cNvSpPr>
            <a:spLocks noGrp="1"/>
          </p:cNvSpPr>
          <p:nvPr>
            <p:ph idx="1"/>
          </p:nvPr>
        </p:nvSpPr>
        <p:spPr/>
        <p:txBody>
          <a:bodyPr>
            <a:normAutofit lnSpcReduction="10000"/>
          </a:bodyPr>
          <a:lstStyle/>
          <a:p>
            <a:r>
              <a:rPr lang="de-DE" dirty="0" smtClean="0">
                <a:hlinkClick r:id="rId2"/>
              </a:rPr>
              <a:t>http://www.verfassungen.eu/pl/verf91-i.htm</a:t>
            </a:r>
            <a:r>
              <a:rPr lang="de-DE" dirty="0" smtClean="0"/>
              <a:t> (zeitgenössische Übersetzung ins Deutsche)</a:t>
            </a:r>
          </a:p>
          <a:p>
            <a:r>
              <a:rPr lang="de-DE" dirty="0" smtClean="0"/>
              <a:t>Analyse und Interpretation: Yvonne Kleinmann, Die Verfassung vom 3. Mai 1791 – Inhalt, Kontroversen, nationale und europäische Bedeutung, in: Polen in der europäischen Geschichte. Ein Handbuch. Bd. 2 Frühe Neuzeit. Stuttgart 2011-2015, S. 567-605.</a:t>
            </a:r>
          </a:p>
          <a:p>
            <a:endParaRPr lang="de-DE" dirty="0"/>
          </a:p>
        </p:txBody>
      </p:sp>
    </p:spTree>
    <p:extLst>
      <p:ext uri="{BB962C8B-B14F-4D97-AF65-F5344CB8AC3E}">
        <p14:creationId xmlns:p14="http://schemas.microsoft.com/office/powerpoint/2010/main" val="370282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Bedeutung </a:t>
            </a:r>
            <a:r>
              <a:rPr lang="de-DE" dirty="0"/>
              <a:t>T</a:t>
            </a:r>
            <a:r>
              <a:rPr lang="de-DE" dirty="0" smtClean="0"/>
              <a:t>ext</a:t>
            </a:r>
            <a:endParaRPr lang="de-DE" dirty="0"/>
          </a:p>
        </p:txBody>
      </p:sp>
      <p:sp>
        <p:nvSpPr>
          <p:cNvPr id="8" name="Inhaltsplatzhalter 7"/>
          <p:cNvSpPr>
            <a:spLocks noGrp="1"/>
          </p:cNvSpPr>
          <p:nvPr>
            <p:ph idx="1"/>
          </p:nvPr>
        </p:nvSpPr>
        <p:spPr>
          <a:xfrm>
            <a:off x="107504" y="1340768"/>
            <a:ext cx="8928992" cy="5472608"/>
          </a:xfrm>
        </p:spPr>
        <p:txBody>
          <a:bodyPr>
            <a:normAutofit fontScale="70000" lnSpcReduction="20000"/>
          </a:bodyPr>
          <a:lstStyle/>
          <a:p>
            <a:r>
              <a:rPr lang="de-DE" dirty="0" smtClean="0"/>
              <a:t>Erste schriftliche europäische Verfassung</a:t>
            </a:r>
          </a:p>
          <a:p>
            <a:r>
              <a:rPr lang="de-DE" b="1" dirty="0" smtClean="0"/>
              <a:t>Kompromissdokument</a:t>
            </a:r>
            <a:r>
              <a:rPr lang="de-DE" dirty="0" smtClean="0"/>
              <a:t>, vgl. Art. 1: „Die Herrschende Nationalreligion ist und bleibt der heilige römisch-katholische Glaube mit allen seinen Rechten. […] Da uns aber eben dieser heilige Glaube befiehlt, unsern Nächsten zu lieben; so sind wir deshalb schuldig, allen Leuten, von welchem Bekenntnisse sie immer auch </a:t>
            </a:r>
            <a:r>
              <a:rPr lang="de-DE" dirty="0" err="1" smtClean="0"/>
              <a:t>seyn</a:t>
            </a:r>
            <a:r>
              <a:rPr lang="de-DE" dirty="0" smtClean="0"/>
              <a:t> mögen, Ruhe in ihrem Glauben und den Schutz der Regierung angedeihen zu lassen. Deshalb sichern wir </a:t>
            </a:r>
            <a:r>
              <a:rPr lang="de-DE" dirty="0" err="1" smtClean="0"/>
              <a:t>hiemit</a:t>
            </a:r>
            <a:r>
              <a:rPr lang="de-DE" dirty="0" smtClean="0"/>
              <a:t>, unsern Landesbeschlüssen gemäß, die Freiheit aller religiösen Gebräuche und Bekenntnisse in den polnischen Landen.“</a:t>
            </a:r>
          </a:p>
          <a:p>
            <a:r>
              <a:rPr lang="de-DE" dirty="0" smtClean="0"/>
              <a:t>Art. 5: „</a:t>
            </a:r>
            <a:r>
              <a:rPr lang="de-DE" dirty="0"/>
              <a:t> Jede Gewalt in der menschlichen Gesellschaft entspringt aus dem Willen der Nation. Um nun die bürgerliche Freiheit, die Ordnung in der Gesellschaft, und die Verletzlichkeit der Staaten der Republik auf immer sicher zu stellen, soll die Regierungsform der polnischen Nation aus drei Gewalten, und zwar nach dem Willen des gegenwärtigen Gesetzes auf immer bestehen, nämlich: aus der gesetzgebenden Gewalt, bei den versammelten Ständen; aus der höchsten vollziehenden Gewalt, beim Könige und dem </a:t>
            </a:r>
            <a:r>
              <a:rPr lang="de-DE" dirty="0" err="1"/>
              <a:t>Staatsrathe</a:t>
            </a:r>
            <a:r>
              <a:rPr lang="de-DE" dirty="0"/>
              <a:t>, und aus der richterlichen Gewalt, bei den zu diesem Ende niedergesetzten, oder noch niederzusetzenden Gerichtsstellen</a:t>
            </a:r>
            <a:r>
              <a:rPr lang="de-DE" dirty="0" smtClean="0"/>
              <a:t>.“</a:t>
            </a:r>
            <a:endParaRPr lang="de-DE" dirty="0"/>
          </a:p>
          <a:p>
            <a:endParaRPr lang="de-DE" dirty="0"/>
          </a:p>
        </p:txBody>
      </p:sp>
    </p:spTree>
    <p:extLst>
      <p:ext uri="{BB962C8B-B14F-4D97-AF65-F5344CB8AC3E}">
        <p14:creationId xmlns:p14="http://schemas.microsoft.com/office/powerpoint/2010/main" val="23948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Kontextualisierung</a:t>
            </a:r>
            <a:endParaRPr lang="de-DE" dirty="0"/>
          </a:p>
        </p:txBody>
      </p:sp>
      <p:sp>
        <p:nvSpPr>
          <p:cNvPr id="3" name="Inhaltsplatzhalter 2"/>
          <p:cNvSpPr>
            <a:spLocks noGrp="1"/>
          </p:cNvSpPr>
          <p:nvPr>
            <p:ph idx="1"/>
          </p:nvPr>
        </p:nvSpPr>
        <p:spPr/>
        <p:txBody>
          <a:bodyPr/>
          <a:lstStyle/>
          <a:p>
            <a:r>
              <a:rPr lang="de-DE" dirty="0" smtClean="0"/>
              <a:t>Teilungen Polen-Litauens (1772) und weitere Bedrohung (Zweite Teilung 1793)</a:t>
            </a:r>
          </a:p>
          <a:p>
            <a:r>
              <a:rPr lang="de-DE" dirty="0" smtClean="0"/>
              <a:t>Aufklärung und europäische </a:t>
            </a:r>
            <a:r>
              <a:rPr lang="de-DE" dirty="0" smtClean="0"/>
              <a:t>Verfassungsentwicklungen</a:t>
            </a:r>
          </a:p>
          <a:p>
            <a:r>
              <a:rPr lang="de-DE" dirty="0" smtClean="0"/>
              <a:t>Verbreitung Verfassungsdenken in Europa</a:t>
            </a:r>
            <a:endParaRPr lang="de-DE" dirty="0"/>
          </a:p>
        </p:txBody>
      </p:sp>
    </p:spTree>
    <p:extLst>
      <p:ext uri="{BB962C8B-B14F-4D97-AF65-F5344CB8AC3E}">
        <p14:creationId xmlns:p14="http://schemas.microsoft.com/office/powerpoint/2010/main" val="2956953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Zeitgenössische Übersetzungen</a:t>
            </a:r>
            <a:endParaRPr lang="de-DE" dirty="0"/>
          </a:p>
        </p:txBody>
      </p:sp>
      <p:pic>
        <p:nvPicPr>
          <p:cNvPr id="7" name="Inhaltsplatzhalter 6"/>
          <p:cNvPicPr>
            <a:picLocks noGrp="1" noChangeAspect="1"/>
          </p:cNvPicPr>
          <p:nvPr>
            <p:ph sz="half" idx="1"/>
          </p:nvPr>
        </p:nvPicPr>
        <p:blipFill>
          <a:blip r:embed="rId2"/>
          <a:stretch>
            <a:fillRect/>
          </a:stretch>
        </p:blipFill>
        <p:spPr>
          <a:xfrm>
            <a:off x="971608" y="1600200"/>
            <a:ext cx="3009784" cy="4525963"/>
          </a:xfrm>
          <a:prstGeom prst="rect">
            <a:avLst/>
          </a:prstGeom>
        </p:spPr>
      </p:pic>
      <p:pic>
        <p:nvPicPr>
          <p:cNvPr id="8" name="Inhaltsplatzhalter 7"/>
          <p:cNvPicPr>
            <a:picLocks noGrp="1" noChangeAspect="1"/>
          </p:cNvPicPr>
          <p:nvPr>
            <p:ph sz="half" idx="2"/>
          </p:nvPr>
        </p:nvPicPr>
        <p:blipFill>
          <a:blip r:embed="rId3"/>
          <a:stretch>
            <a:fillRect/>
          </a:stretch>
        </p:blipFill>
        <p:spPr>
          <a:xfrm>
            <a:off x="5360363" y="1600200"/>
            <a:ext cx="2614274" cy="4525963"/>
          </a:xfrm>
          <a:prstGeom prst="rect">
            <a:avLst/>
          </a:prstGeom>
        </p:spPr>
      </p:pic>
    </p:spTree>
    <p:extLst>
      <p:ext uri="{BB962C8B-B14F-4D97-AF65-F5344CB8AC3E}">
        <p14:creationId xmlns:p14="http://schemas.microsoft.com/office/powerpoint/2010/main" val="1431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274638"/>
            <a:ext cx="8579296" cy="922114"/>
          </a:xfrm>
        </p:spPr>
        <p:txBody>
          <a:bodyPr>
            <a:normAutofit fontScale="90000"/>
          </a:bodyPr>
          <a:lstStyle/>
          <a:p>
            <a:r>
              <a:rPr lang="de-DE" dirty="0"/>
              <a:t>Deutsch-Polnisches Geschichtsschulbuch</a:t>
            </a:r>
          </a:p>
        </p:txBody>
      </p:sp>
      <p:sp>
        <p:nvSpPr>
          <p:cNvPr id="5" name="Textplatzhalter 4"/>
          <p:cNvSpPr>
            <a:spLocks noGrp="1"/>
          </p:cNvSpPr>
          <p:nvPr>
            <p:ph type="body" idx="1"/>
          </p:nvPr>
        </p:nvSpPr>
        <p:spPr/>
        <p:txBody>
          <a:bodyPr/>
          <a:lstStyle/>
          <a:p>
            <a:endParaRPr lang="de-DE"/>
          </a:p>
        </p:txBody>
      </p:sp>
      <p:sp>
        <p:nvSpPr>
          <p:cNvPr id="7" name="Textplatzhalter 6"/>
          <p:cNvSpPr>
            <a:spLocks noGrp="1"/>
          </p:cNvSpPr>
          <p:nvPr>
            <p:ph type="body" sz="quarter" idx="3"/>
          </p:nvPr>
        </p:nvSpPr>
        <p:spPr/>
        <p:txBody>
          <a:bodyPr/>
          <a:lstStyle/>
          <a:p>
            <a:endParaRPr lang="de-DE"/>
          </a:p>
        </p:txBody>
      </p:sp>
      <p:pic>
        <p:nvPicPr>
          <p:cNvPr id="2050"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484784"/>
            <a:ext cx="3804687" cy="524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23528" y="2636912"/>
            <a:ext cx="4304570" cy="302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586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Integration Unterricht</a:t>
            </a:r>
            <a:endParaRPr lang="de-DE" dirty="0"/>
          </a:p>
        </p:txBody>
      </p:sp>
      <p:sp>
        <p:nvSpPr>
          <p:cNvPr id="3" name="Inhaltsplatzhalter 2"/>
          <p:cNvSpPr>
            <a:spLocks noGrp="1"/>
          </p:cNvSpPr>
          <p:nvPr>
            <p:ph idx="1"/>
          </p:nvPr>
        </p:nvSpPr>
        <p:spPr/>
        <p:txBody>
          <a:bodyPr/>
          <a:lstStyle/>
          <a:p>
            <a:r>
              <a:rPr lang="de-DE" dirty="0" smtClean="0"/>
              <a:t>Europa und die Französische Revolution</a:t>
            </a:r>
          </a:p>
          <a:p>
            <a:r>
              <a:rPr lang="de-DE" dirty="0" smtClean="0"/>
              <a:t>Aufklärung Konstitutionalismus, Kompromiss</a:t>
            </a:r>
          </a:p>
          <a:p>
            <a:r>
              <a:rPr lang="de-DE" dirty="0" smtClean="0"/>
              <a:t>Frühe </a:t>
            </a:r>
            <a:r>
              <a:rPr lang="de-DE" dirty="0" smtClean="0"/>
              <a:t>Verfassungen im Vergleich: USA – Polen - Frankreich</a:t>
            </a:r>
          </a:p>
          <a:p>
            <a:endParaRPr lang="de-DE" dirty="0"/>
          </a:p>
        </p:txBody>
      </p:sp>
    </p:spTree>
    <p:extLst>
      <p:ext uri="{BB962C8B-B14F-4D97-AF65-F5344CB8AC3E}">
        <p14:creationId xmlns:p14="http://schemas.microsoft.com/office/powerpoint/2010/main" val="2451375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Grundsätzlich: Wie Quellen zur Geschichte Polens integrieren?</a:t>
            </a:r>
            <a:endParaRPr lang="de-DE" dirty="0"/>
          </a:p>
        </p:txBody>
      </p:sp>
      <p:sp>
        <p:nvSpPr>
          <p:cNvPr id="3" name="Inhaltsplatzhalter 2"/>
          <p:cNvSpPr>
            <a:spLocks noGrp="1"/>
          </p:cNvSpPr>
          <p:nvPr>
            <p:ph idx="1"/>
          </p:nvPr>
        </p:nvSpPr>
        <p:spPr/>
        <p:txBody>
          <a:bodyPr/>
          <a:lstStyle/>
          <a:p>
            <a:r>
              <a:rPr lang="de-DE" dirty="0" smtClean="0"/>
              <a:t>Projekt einer Quellenedition zur Geschichte Polens bis 1914 (Zentrum für Historische Forschung der Polnischen Akademie der Wissenschaften + JLU Gießen)</a:t>
            </a:r>
          </a:p>
          <a:p>
            <a:r>
              <a:rPr lang="de-DE" dirty="0" smtClean="0"/>
              <a:t>Universitäre </a:t>
            </a:r>
            <a:r>
              <a:rPr lang="de-DE" dirty="0" smtClean="0"/>
              <a:t>Lehre (vgl. </a:t>
            </a:r>
            <a:r>
              <a:rPr lang="de-DE" smtClean="0"/>
              <a:t>Repositorien)</a:t>
            </a:r>
            <a:endParaRPr lang="de-DE" dirty="0" smtClean="0"/>
          </a:p>
          <a:p>
            <a:r>
              <a:rPr lang="de-DE" dirty="0" smtClean="0"/>
              <a:t>Ressource auch für schulische Lehre</a:t>
            </a:r>
            <a:endParaRPr lang="de-DE" dirty="0"/>
          </a:p>
        </p:txBody>
      </p:sp>
    </p:spTree>
    <p:extLst>
      <p:ext uri="{BB962C8B-B14F-4D97-AF65-F5344CB8AC3E}">
        <p14:creationId xmlns:p14="http://schemas.microsoft.com/office/powerpoint/2010/main" val="2944650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94719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nummernplatzhalter 2"/>
          <p:cNvSpPr>
            <a:spLocks noGrp="1"/>
          </p:cNvSpPr>
          <p:nvPr>
            <p:ph type="sldNum" sz="quarter" idx="11"/>
          </p:nvPr>
        </p:nvSpPr>
        <p:spPr>
          <a:noFill/>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lnSpc>
                <a:spcPct val="130000"/>
              </a:lnSpc>
              <a:defRPr>
                <a:solidFill>
                  <a:schemeClr val="tx1"/>
                </a:solidFill>
                <a:latin typeface="Arial" charset="0"/>
                <a:ea typeface="ＭＳ Ｐゴシック" pitchFamily="34" charset="-128"/>
              </a:defRPr>
            </a:lvl2pPr>
            <a:lvl3pPr marL="1143000" indent="-228600" eaLnBrk="0" hangingPunct="0">
              <a:lnSpc>
                <a:spcPct val="130000"/>
              </a:lnSpc>
              <a:defRPr sz="1700">
                <a:solidFill>
                  <a:schemeClr val="tx1"/>
                </a:solidFill>
                <a:latin typeface="Arial" charset="0"/>
                <a:ea typeface="ＭＳ Ｐゴシック" pitchFamily="34" charset="-128"/>
              </a:defRPr>
            </a:lvl3pPr>
            <a:lvl4pPr marL="1600200" indent="-228600" eaLnBrk="0" hangingPunct="0">
              <a:lnSpc>
                <a:spcPct val="130000"/>
              </a:lnSpc>
              <a:defRPr sz="1600">
                <a:solidFill>
                  <a:schemeClr val="tx1"/>
                </a:solidFill>
                <a:latin typeface="Arial" charset="0"/>
                <a:ea typeface="ＭＳ Ｐゴシック" pitchFamily="34" charset="-128"/>
              </a:defRPr>
            </a:lvl4pPr>
            <a:lvl5pPr marL="2057400" indent="-228600" eaLnBrk="0" hangingPunct="0">
              <a:lnSpc>
                <a:spcPct val="130000"/>
              </a:lnSpc>
              <a:defRPr sz="1500">
                <a:solidFill>
                  <a:schemeClr val="tx1"/>
                </a:solidFill>
                <a:latin typeface="Arial" charset="0"/>
                <a:ea typeface="ＭＳ Ｐゴシック" pitchFamily="34" charset="-128"/>
              </a:defRPr>
            </a:lvl5pPr>
            <a:lvl6pPr marL="25146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6pPr>
            <a:lvl7pPr marL="29718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7pPr>
            <a:lvl8pPr marL="34290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8pPr>
            <a:lvl9pPr marL="38862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9pPr>
          </a:lstStyle>
          <a:p>
            <a:fld id="{3DBF6F52-A19E-433E-921D-21930E5AA905}" type="slidenum">
              <a:rPr lang="de-DE" altLang="de-DE" sz="1200" b="0" smtClean="0"/>
              <a:pPr/>
              <a:t>3</a:t>
            </a:fld>
            <a:endParaRPr lang="de-DE" altLang="de-DE" sz="1200" b="0" smtClean="0"/>
          </a:p>
        </p:txBody>
      </p:sp>
      <p:sp>
        <p:nvSpPr>
          <p:cNvPr id="15363" name="Foliennummernplatzhalter 4"/>
          <p:cNvSpPr txBox="1">
            <a:spLocks noGrp="1"/>
          </p:cNvSpPr>
          <p:nvPr/>
        </p:nvSpPr>
        <p:spPr bwMode="auto">
          <a:xfrm>
            <a:off x="6553200" y="6248400"/>
            <a:ext cx="129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lnSpc>
                <a:spcPct val="130000"/>
              </a:lnSpc>
              <a:defRPr>
                <a:solidFill>
                  <a:schemeClr val="tx1"/>
                </a:solidFill>
                <a:latin typeface="Arial" charset="0"/>
                <a:ea typeface="ＭＳ Ｐゴシック" pitchFamily="34" charset="-128"/>
              </a:defRPr>
            </a:lvl2pPr>
            <a:lvl3pPr marL="1143000" indent="-228600" eaLnBrk="0" hangingPunct="0">
              <a:lnSpc>
                <a:spcPct val="130000"/>
              </a:lnSpc>
              <a:defRPr sz="1700">
                <a:solidFill>
                  <a:schemeClr val="tx1"/>
                </a:solidFill>
                <a:latin typeface="Arial" charset="0"/>
                <a:ea typeface="ＭＳ Ｐゴシック" pitchFamily="34" charset="-128"/>
              </a:defRPr>
            </a:lvl3pPr>
            <a:lvl4pPr marL="1600200" indent="-228600" eaLnBrk="0" hangingPunct="0">
              <a:lnSpc>
                <a:spcPct val="130000"/>
              </a:lnSpc>
              <a:defRPr sz="1600">
                <a:solidFill>
                  <a:schemeClr val="tx1"/>
                </a:solidFill>
                <a:latin typeface="Arial" charset="0"/>
                <a:ea typeface="ＭＳ Ｐゴシック" pitchFamily="34" charset="-128"/>
              </a:defRPr>
            </a:lvl4pPr>
            <a:lvl5pPr marL="2057400" indent="-228600" eaLnBrk="0" hangingPunct="0">
              <a:lnSpc>
                <a:spcPct val="130000"/>
              </a:lnSpc>
              <a:defRPr sz="1500">
                <a:solidFill>
                  <a:schemeClr val="tx1"/>
                </a:solidFill>
                <a:latin typeface="Arial" charset="0"/>
                <a:ea typeface="ＭＳ Ｐゴシック" pitchFamily="34" charset="-128"/>
              </a:defRPr>
            </a:lvl5pPr>
            <a:lvl6pPr marL="25146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6pPr>
            <a:lvl7pPr marL="29718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7pPr>
            <a:lvl8pPr marL="34290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8pPr>
            <a:lvl9pPr marL="38862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9pPr>
          </a:lstStyle>
          <a:p>
            <a:pPr algn="r">
              <a:spcBef>
                <a:spcPct val="0"/>
              </a:spcBef>
            </a:pPr>
            <a:fld id="{35DE2C43-670F-4989-838A-895EEAEF6321}" type="slidenum">
              <a:rPr lang="de-DE" altLang="de-DE" sz="1200" b="0"/>
              <a:pPr algn="r">
                <a:spcBef>
                  <a:spcPct val="0"/>
                </a:spcBef>
              </a:pPr>
              <a:t>3</a:t>
            </a:fld>
            <a:endParaRPr lang="de-DE" altLang="de-DE" sz="1200" b="0"/>
          </a:p>
        </p:txBody>
      </p:sp>
      <p:sp>
        <p:nvSpPr>
          <p:cNvPr id="57346" name="Rectangle 2"/>
          <p:cNvSpPr>
            <a:spLocks noGrp="1" noChangeArrowheads="1"/>
          </p:cNvSpPr>
          <p:nvPr>
            <p:ph type="title" idx="4294967295"/>
          </p:nvPr>
        </p:nvSpPr>
        <p:spPr/>
        <p:txBody>
          <a:bodyPr/>
          <a:lstStyle/>
          <a:p>
            <a:pPr algn="ctr" eaLnBrk="1" hangingPunct="1"/>
            <a:r>
              <a:rPr lang="de-DE" altLang="de-DE" sz="3400" b="1" u="sng" smtClean="0"/>
              <a:t>Laufende Arbeiten/ Planungen</a:t>
            </a:r>
          </a:p>
        </p:txBody>
      </p:sp>
      <p:sp>
        <p:nvSpPr>
          <p:cNvPr id="57347" name="Rectangle 3"/>
          <p:cNvSpPr>
            <a:spLocks noGrp="1" noChangeArrowheads="1"/>
          </p:cNvSpPr>
          <p:nvPr>
            <p:ph type="body" idx="4294967295"/>
          </p:nvPr>
        </p:nvSpPr>
        <p:spPr>
          <a:xfrm>
            <a:off x="914400" y="1989138"/>
            <a:ext cx="8229600" cy="649287"/>
          </a:xfrm>
        </p:spPr>
        <p:txBody>
          <a:bodyPr>
            <a:normAutofit fontScale="92500" lnSpcReduction="20000"/>
          </a:bodyPr>
          <a:lstStyle/>
          <a:p>
            <a:pPr marL="342900" indent="-342900" eaLnBrk="1" hangingPunct="1">
              <a:buFontTx/>
              <a:buChar char="•"/>
            </a:pPr>
            <a:r>
              <a:rPr lang="de-DE" altLang="de-DE" sz="2400" b="1" dirty="0" smtClean="0">
                <a:latin typeface="Georgia" pitchFamily="18" charset="0"/>
              </a:rPr>
              <a:t>Verlage: </a:t>
            </a:r>
            <a:r>
              <a:rPr lang="de-DE" altLang="de-DE" sz="2400" b="1" dirty="0" err="1" smtClean="0">
                <a:latin typeface="Georgia" pitchFamily="18" charset="0"/>
              </a:rPr>
              <a:t>WSiP</a:t>
            </a:r>
            <a:r>
              <a:rPr lang="de-DE" altLang="de-DE" sz="2400" b="1" dirty="0" smtClean="0">
                <a:latin typeface="Georgia" pitchFamily="18" charset="0"/>
              </a:rPr>
              <a:t> (Warschau) und </a:t>
            </a:r>
            <a:r>
              <a:rPr lang="de-DE" altLang="de-DE" sz="2400" b="1" dirty="0" err="1" smtClean="0">
                <a:latin typeface="Georgia" pitchFamily="18" charset="0"/>
              </a:rPr>
              <a:t>Eduversum</a:t>
            </a:r>
            <a:r>
              <a:rPr lang="de-DE" altLang="de-DE" sz="2400" b="1" dirty="0" smtClean="0">
                <a:latin typeface="Georgia" pitchFamily="18" charset="0"/>
              </a:rPr>
              <a:t> (Wiesbaden)</a:t>
            </a:r>
          </a:p>
        </p:txBody>
      </p:sp>
      <p:sp>
        <p:nvSpPr>
          <p:cNvPr id="57348" name="Text Box 4"/>
          <p:cNvSpPr txBox="1">
            <a:spLocks noChangeArrowheads="1"/>
          </p:cNvSpPr>
          <p:nvPr/>
        </p:nvSpPr>
        <p:spPr bwMode="auto">
          <a:xfrm>
            <a:off x="827088" y="2997200"/>
            <a:ext cx="7345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lnSpc>
                <a:spcPct val="130000"/>
              </a:lnSpc>
              <a:defRPr>
                <a:solidFill>
                  <a:schemeClr val="tx1"/>
                </a:solidFill>
                <a:latin typeface="Arial" charset="0"/>
                <a:ea typeface="ＭＳ Ｐゴシック" pitchFamily="34" charset="-128"/>
              </a:defRPr>
            </a:lvl2pPr>
            <a:lvl3pPr marL="1143000" indent="-228600" eaLnBrk="0" hangingPunct="0">
              <a:lnSpc>
                <a:spcPct val="130000"/>
              </a:lnSpc>
              <a:defRPr sz="1700">
                <a:solidFill>
                  <a:schemeClr val="tx1"/>
                </a:solidFill>
                <a:latin typeface="Arial" charset="0"/>
                <a:ea typeface="ＭＳ Ｐゴシック" pitchFamily="34" charset="-128"/>
              </a:defRPr>
            </a:lvl3pPr>
            <a:lvl4pPr marL="1600200" indent="-228600" eaLnBrk="0" hangingPunct="0">
              <a:lnSpc>
                <a:spcPct val="130000"/>
              </a:lnSpc>
              <a:defRPr sz="1600">
                <a:solidFill>
                  <a:schemeClr val="tx1"/>
                </a:solidFill>
                <a:latin typeface="Arial" charset="0"/>
                <a:ea typeface="ＭＳ Ｐゴシック" pitchFamily="34" charset="-128"/>
              </a:defRPr>
            </a:lvl4pPr>
            <a:lvl5pPr marL="2057400" indent="-228600" eaLnBrk="0" hangingPunct="0">
              <a:lnSpc>
                <a:spcPct val="130000"/>
              </a:lnSpc>
              <a:defRPr sz="1500">
                <a:solidFill>
                  <a:schemeClr val="tx1"/>
                </a:solidFill>
                <a:latin typeface="Arial" charset="0"/>
                <a:ea typeface="ＭＳ Ｐゴシック" pitchFamily="34" charset="-128"/>
              </a:defRPr>
            </a:lvl5pPr>
            <a:lvl6pPr marL="25146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6pPr>
            <a:lvl7pPr marL="29718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7pPr>
            <a:lvl8pPr marL="34290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8pPr>
            <a:lvl9pPr marL="38862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9pPr>
          </a:lstStyle>
          <a:p>
            <a:pPr eaLnBrk="1" hangingPunct="1">
              <a:spcBef>
                <a:spcPct val="0"/>
              </a:spcBef>
              <a:buFontTx/>
              <a:buChar char="•"/>
            </a:pPr>
            <a:r>
              <a:rPr lang="de-DE" altLang="de-DE" dirty="0">
                <a:latin typeface="Georgia" pitchFamily="18" charset="0"/>
              </a:rPr>
              <a:t>   4 Bände: 1. Band Schuljahr 2015/16</a:t>
            </a:r>
          </a:p>
        </p:txBody>
      </p:sp>
      <p:sp>
        <p:nvSpPr>
          <p:cNvPr id="15367" name="Text Box 5"/>
          <p:cNvSpPr txBox="1">
            <a:spLocks noChangeArrowheads="1"/>
          </p:cNvSpPr>
          <p:nvPr/>
        </p:nvSpPr>
        <p:spPr bwMode="auto">
          <a:xfrm>
            <a:off x="950913" y="3376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lnSpc>
                <a:spcPct val="130000"/>
              </a:lnSpc>
              <a:defRPr>
                <a:solidFill>
                  <a:schemeClr val="tx1"/>
                </a:solidFill>
                <a:latin typeface="Arial" charset="0"/>
                <a:ea typeface="ＭＳ Ｐゴシック" pitchFamily="34" charset="-128"/>
              </a:defRPr>
            </a:lvl2pPr>
            <a:lvl3pPr marL="1143000" indent="-228600" eaLnBrk="0" hangingPunct="0">
              <a:lnSpc>
                <a:spcPct val="130000"/>
              </a:lnSpc>
              <a:defRPr sz="1700">
                <a:solidFill>
                  <a:schemeClr val="tx1"/>
                </a:solidFill>
                <a:latin typeface="Arial" charset="0"/>
                <a:ea typeface="ＭＳ Ｐゴシック" pitchFamily="34" charset="-128"/>
              </a:defRPr>
            </a:lvl3pPr>
            <a:lvl4pPr marL="1600200" indent="-228600" eaLnBrk="0" hangingPunct="0">
              <a:lnSpc>
                <a:spcPct val="130000"/>
              </a:lnSpc>
              <a:defRPr sz="1600">
                <a:solidFill>
                  <a:schemeClr val="tx1"/>
                </a:solidFill>
                <a:latin typeface="Arial" charset="0"/>
                <a:ea typeface="ＭＳ Ｐゴシック" pitchFamily="34" charset="-128"/>
              </a:defRPr>
            </a:lvl4pPr>
            <a:lvl5pPr marL="2057400" indent="-228600" eaLnBrk="0" hangingPunct="0">
              <a:lnSpc>
                <a:spcPct val="130000"/>
              </a:lnSpc>
              <a:defRPr sz="1500">
                <a:solidFill>
                  <a:schemeClr val="tx1"/>
                </a:solidFill>
                <a:latin typeface="Arial" charset="0"/>
                <a:ea typeface="ＭＳ Ｐゴシック" pitchFamily="34" charset="-128"/>
              </a:defRPr>
            </a:lvl5pPr>
            <a:lvl6pPr marL="25146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6pPr>
            <a:lvl7pPr marL="29718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7pPr>
            <a:lvl8pPr marL="34290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8pPr>
            <a:lvl9pPr marL="38862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9pPr>
          </a:lstStyle>
          <a:p>
            <a:pPr eaLnBrk="1" hangingPunct="1">
              <a:spcBef>
                <a:spcPct val="0"/>
              </a:spcBef>
            </a:pPr>
            <a:endParaRPr lang="de-DE" altLang="de-DE" sz="1800" b="0"/>
          </a:p>
        </p:txBody>
      </p:sp>
      <p:sp>
        <p:nvSpPr>
          <p:cNvPr id="57350" name="Rectangle 6"/>
          <p:cNvSpPr>
            <a:spLocks noChangeArrowheads="1"/>
          </p:cNvSpPr>
          <p:nvPr/>
        </p:nvSpPr>
        <p:spPr bwMode="auto">
          <a:xfrm>
            <a:off x="827088" y="4005263"/>
            <a:ext cx="820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lnSpc>
                <a:spcPct val="130000"/>
              </a:lnSpc>
              <a:defRPr>
                <a:solidFill>
                  <a:schemeClr val="tx1"/>
                </a:solidFill>
                <a:latin typeface="Arial" charset="0"/>
                <a:ea typeface="ＭＳ Ｐゴシック" pitchFamily="34" charset="-128"/>
              </a:defRPr>
            </a:lvl2pPr>
            <a:lvl3pPr marL="1143000" indent="-228600" eaLnBrk="0" hangingPunct="0">
              <a:lnSpc>
                <a:spcPct val="130000"/>
              </a:lnSpc>
              <a:defRPr sz="1700">
                <a:solidFill>
                  <a:schemeClr val="tx1"/>
                </a:solidFill>
                <a:latin typeface="Arial" charset="0"/>
                <a:ea typeface="ＭＳ Ｐゴシック" pitchFamily="34" charset="-128"/>
              </a:defRPr>
            </a:lvl3pPr>
            <a:lvl4pPr marL="1600200" indent="-228600" eaLnBrk="0" hangingPunct="0">
              <a:lnSpc>
                <a:spcPct val="130000"/>
              </a:lnSpc>
              <a:defRPr sz="1600">
                <a:solidFill>
                  <a:schemeClr val="tx1"/>
                </a:solidFill>
                <a:latin typeface="Arial" charset="0"/>
                <a:ea typeface="ＭＳ Ｐゴシック" pitchFamily="34" charset="-128"/>
              </a:defRPr>
            </a:lvl4pPr>
            <a:lvl5pPr marL="2057400" indent="-228600" eaLnBrk="0" hangingPunct="0">
              <a:lnSpc>
                <a:spcPct val="130000"/>
              </a:lnSpc>
              <a:defRPr sz="1500">
                <a:solidFill>
                  <a:schemeClr val="tx1"/>
                </a:solidFill>
                <a:latin typeface="Arial" charset="0"/>
                <a:ea typeface="ＭＳ Ｐゴシック" pitchFamily="34" charset="-128"/>
              </a:defRPr>
            </a:lvl5pPr>
            <a:lvl6pPr marL="25146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6pPr>
            <a:lvl7pPr marL="29718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7pPr>
            <a:lvl8pPr marL="34290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8pPr>
            <a:lvl9pPr marL="38862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9pPr>
          </a:lstStyle>
          <a:p>
            <a:pPr eaLnBrk="1" hangingPunct="1">
              <a:spcBef>
                <a:spcPct val="0"/>
              </a:spcBef>
              <a:buFontTx/>
              <a:buChar char="•"/>
            </a:pPr>
            <a:r>
              <a:rPr lang="de-DE" altLang="de-DE" dirty="0">
                <a:latin typeface="Georgia" pitchFamily="18" charset="0"/>
              </a:rPr>
              <a:t> </a:t>
            </a:r>
            <a:r>
              <a:rPr lang="de-DE" altLang="de-DE" dirty="0" smtClean="0">
                <a:latin typeface="Georgia" pitchFamily="18" charset="0"/>
              </a:rPr>
              <a:t>Workshops </a:t>
            </a:r>
            <a:r>
              <a:rPr lang="de-DE" altLang="de-DE" dirty="0">
                <a:latin typeface="Georgia" pitchFamily="18" charset="0"/>
              </a:rPr>
              <a:t>und Rückkopplung mit Lehrern</a:t>
            </a:r>
          </a:p>
        </p:txBody>
      </p:sp>
      <p:sp>
        <p:nvSpPr>
          <p:cNvPr id="15369" name="Text Box 8"/>
          <p:cNvSpPr txBox="1">
            <a:spLocks noChangeArrowheads="1"/>
          </p:cNvSpPr>
          <p:nvPr/>
        </p:nvSpPr>
        <p:spPr bwMode="auto">
          <a:xfrm>
            <a:off x="1116013" y="46529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lnSpc>
                <a:spcPct val="130000"/>
              </a:lnSpc>
              <a:defRPr>
                <a:solidFill>
                  <a:schemeClr val="tx1"/>
                </a:solidFill>
                <a:latin typeface="Arial" charset="0"/>
                <a:ea typeface="ＭＳ Ｐゴシック" pitchFamily="34" charset="-128"/>
              </a:defRPr>
            </a:lvl2pPr>
            <a:lvl3pPr marL="1143000" indent="-228600" eaLnBrk="0" hangingPunct="0">
              <a:lnSpc>
                <a:spcPct val="130000"/>
              </a:lnSpc>
              <a:defRPr sz="1700">
                <a:solidFill>
                  <a:schemeClr val="tx1"/>
                </a:solidFill>
                <a:latin typeface="Arial" charset="0"/>
                <a:ea typeface="ＭＳ Ｐゴシック" pitchFamily="34" charset="-128"/>
              </a:defRPr>
            </a:lvl3pPr>
            <a:lvl4pPr marL="1600200" indent="-228600" eaLnBrk="0" hangingPunct="0">
              <a:lnSpc>
                <a:spcPct val="130000"/>
              </a:lnSpc>
              <a:defRPr sz="1600">
                <a:solidFill>
                  <a:schemeClr val="tx1"/>
                </a:solidFill>
                <a:latin typeface="Arial" charset="0"/>
                <a:ea typeface="ＭＳ Ｐゴシック" pitchFamily="34" charset="-128"/>
              </a:defRPr>
            </a:lvl4pPr>
            <a:lvl5pPr marL="2057400" indent="-228600" eaLnBrk="0" hangingPunct="0">
              <a:lnSpc>
                <a:spcPct val="130000"/>
              </a:lnSpc>
              <a:defRPr sz="1500">
                <a:solidFill>
                  <a:schemeClr val="tx1"/>
                </a:solidFill>
                <a:latin typeface="Arial" charset="0"/>
                <a:ea typeface="ＭＳ Ｐゴシック" pitchFamily="34" charset="-128"/>
              </a:defRPr>
            </a:lvl5pPr>
            <a:lvl6pPr marL="25146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6pPr>
            <a:lvl7pPr marL="29718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7pPr>
            <a:lvl8pPr marL="34290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8pPr>
            <a:lvl9pPr marL="38862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9pPr>
          </a:lstStyle>
          <a:p>
            <a:pPr eaLnBrk="1" hangingPunct="1">
              <a:spcBef>
                <a:spcPct val="0"/>
              </a:spcBef>
            </a:pPr>
            <a:endParaRPr lang="de-DE" altLang="de-DE" sz="1800" b="0"/>
          </a:p>
        </p:txBody>
      </p:sp>
      <p:sp>
        <p:nvSpPr>
          <p:cNvPr id="15370" name="Text Box 11"/>
          <p:cNvSpPr txBox="1">
            <a:spLocks noChangeArrowheads="1"/>
          </p:cNvSpPr>
          <p:nvPr/>
        </p:nvSpPr>
        <p:spPr bwMode="auto">
          <a:xfrm>
            <a:off x="1116013" y="5876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lnSpc>
                <a:spcPct val="130000"/>
              </a:lnSpc>
              <a:defRPr>
                <a:solidFill>
                  <a:schemeClr val="tx1"/>
                </a:solidFill>
                <a:latin typeface="Arial" charset="0"/>
                <a:ea typeface="ＭＳ Ｐゴシック" pitchFamily="34" charset="-128"/>
              </a:defRPr>
            </a:lvl2pPr>
            <a:lvl3pPr marL="1143000" indent="-228600" eaLnBrk="0" hangingPunct="0">
              <a:lnSpc>
                <a:spcPct val="130000"/>
              </a:lnSpc>
              <a:defRPr sz="1700">
                <a:solidFill>
                  <a:schemeClr val="tx1"/>
                </a:solidFill>
                <a:latin typeface="Arial" charset="0"/>
                <a:ea typeface="ＭＳ Ｐゴシック" pitchFamily="34" charset="-128"/>
              </a:defRPr>
            </a:lvl3pPr>
            <a:lvl4pPr marL="1600200" indent="-228600" eaLnBrk="0" hangingPunct="0">
              <a:lnSpc>
                <a:spcPct val="130000"/>
              </a:lnSpc>
              <a:defRPr sz="1600">
                <a:solidFill>
                  <a:schemeClr val="tx1"/>
                </a:solidFill>
                <a:latin typeface="Arial" charset="0"/>
                <a:ea typeface="ＭＳ Ｐゴシック" pitchFamily="34" charset="-128"/>
              </a:defRPr>
            </a:lvl4pPr>
            <a:lvl5pPr marL="2057400" indent="-228600" eaLnBrk="0" hangingPunct="0">
              <a:lnSpc>
                <a:spcPct val="130000"/>
              </a:lnSpc>
              <a:defRPr sz="1500">
                <a:solidFill>
                  <a:schemeClr val="tx1"/>
                </a:solidFill>
                <a:latin typeface="Arial" charset="0"/>
                <a:ea typeface="ＭＳ Ｐゴシック" pitchFamily="34" charset="-128"/>
              </a:defRPr>
            </a:lvl5pPr>
            <a:lvl6pPr marL="25146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6pPr>
            <a:lvl7pPr marL="29718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7pPr>
            <a:lvl8pPr marL="34290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8pPr>
            <a:lvl9pPr marL="38862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9pPr>
          </a:lstStyle>
          <a:p>
            <a:pPr eaLnBrk="1" hangingPunct="1">
              <a:spcBef>
                <a:spcPct val="0"/>
              </a:spcBef>
            </a:pPr>
            <a:endParaRPr lang="de-DE" altLang="de-DE" sz="1800" b="0"/>
          </a:p>
        </p:txBody>
      </p:sp>
    </p:spTree>
    <p:extLst>
      <p:ext uri="{BB962C8B-B14F-4D97-AF65-F5344CB8AC3E}">
        <p14:creationId xmlns:p14="http://schemas.microsoft.com/office/powerpoint/2010/main" val="19851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linds(horizontal)">
                                      <p:cBhvr>
                                        <p:cTn id="7" dur="500"/>
                                        <p:tgtEl>
                                          <p:spTgt spid="573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347">
                                            <p:txEl>
                                              <p:pRg st="0" end="0"/>
                                            </p:txEl>
                                          </p:spTgt>
                                        </p:tgtEl>
                                        <p:attrNameLst>
                                          <p:attrName>style.visibility</p:attrName>
                                        </p:attrNameLst>
                                      </p:cBhvr>
                                      <p:to>
                                        <p:strVal val="visible"/>
                                      </p:to>
                                    </p:set>
                                    <p:animEffect transition="in" filter="blinds(horizontal)">
                                      <p:cBhvr>
                                        <p:cTn id="10" dur="500"/>
                                        <p:tgtEl>
                                          <p:spTgt spid="5734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7348"/>
                                        </p:tgtEl>
                                        <p:attrNameLst>
                                          <p:attrName>style.visibility</p:attrName>
                                        </p:attrNameLst>
                                      </p:cBhvr>
                                      <p:to>
                                        <p:strVal val="visible"/>
                                      </p:to>
                                    </p:set>
                                    <p:animEffect transition="in" filter="blinds(horizontal)">
                                      <p:cBhvr>
                                        <p:cTn id="15" dur="500"/>
                                        <p:tgtEl>
                                          <p:spTgt spid="573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7350"/>
                                        </p:tgtEl>
                                        <p:attrNameLst>
                                          <p:attrName>style.visibility</p:attrName>
                                        </p:attrNameLst>
                                      </p:cBhvr>
                                      <p:to>
                                        <p:strVal val="visible"/>
                                      </p:to>
                                    </p:set>
                                    <p:animEffect transition="in" filter="blinds(horizontal)">
                                      <p:cBhvr>
                                        <p:cTn id="20"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P spid="57348" grpId="0"/>
      <p:bldP spid="573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2"/>
          <p:cNvSpPr>
            <a:spLocks noGrp="1"/>
          </p:cNvSpPr>
          <p:nvPr>
            <p:ph type="sldNum" sz="quarter" idx="11"/>
          </p:nvPr>
        </p:nvSpPr>
        <p:spPr>
          <a:noFill/>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lnSpc>
                <a:spcPct val="130000"/>
              </a:lnSpc>
              <a:defRPr>
                <a:solidFill>
                  <a:schemeClr val="tx1"/>
                </a:solidFill>
                <a:latin typeface="Arial" charset="0"/>
                <a:ea typeface="ＭＳ Ｐゴシック" pitchFamily="34" charset="-128"/>
              </a:defRPr>
            </a:lvl2pPr>
            <a:lvl3pPr marL="1143000" indent="-228600" eaLnBrk="0" hangingPunct="0">
              <a:lnSpc>
                <a:spcPct val="130000"/>
              </a:lnSpc>
              <a:defRPr sz="1700">
                <a:solidFill>
                  <a:schemeClr val="tx1"/>
                </a:solidFill>
                <a:latin typeface="Arial" charset="0"/>
                <a:ea typeface="ＭＳ Ｐゴシック" pitchFamily="34" charset="-128"/>
              </a:defRPr>
            </a:lvl3pPr>
            <a:lvl4pPr marL="1600200" indent="-228600" eaLnBrk="0" hangingPunct="0">
              <a:lnSpc>
                <a:spcPct val="130000"/>
              </a:lnSpc>
              <a:defRPr sz="1600">
                <a:solidFill>
                  <a:schemeClr val="tx1"/>
                </a:solidFill>
                <a:latin typeface="Arial" charset="0"/>
                <a:ea typeface="ＭＳ Ｐゴシック" pitchFamily="34" charset="-128"/>
              </a:defRPr>
            </a:lvl4pPr>
            <a:lvl5pPr marL="2057400" indent="-228600" eaLnBrk="0" hangingPunct="0">
              <a:lnSpc>
                <a:spcPct val="130000"/>
              </a:lnSpc>
              <a:defRPr sz="1500">
                <a:solidFill>
                  <a:schemeClr val="tx1"/>
                </a:solidFill>
                <a:latin typeface="Arial" charset="0"/>
                <a:ea typeface="ＭＳ Ｐゴシック" pitchFamily="34" charset="-128"/>
              </a:defRPr>
            </a:lvl5pPr>
            <a:lvl6pPr marL="25146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6pPr>
            <a:lvl7pPr marL="29718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7pPr>
            <a:lvl8pPr marL="34290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8pPr>
            <a:lvl9pPr marL="38862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9pPr>
          </a:lstStyle>
          <a:p>
            <a:fld id="{BBE1EA7F-DFC1-4BAC-8438-876E78B17A24}" type="slidenum">
              <a:rPr lang="de-DE" altLang="de-DE" sz="1200" b="0" smtClean="0"/>
              <a:pPr/>
              <a:t>4</a:t>
            </a:fld>
            <a:endParaRPr lang="de-DE" altLang="de-DE" sz="1200" b="0" smtClean="0"/>
          </a:p>
        </p:txBody>
      </p:sp>
      <p:sp>
        <p:nvSpPr>
          <p:cNvPr id="16387" name="Foliennummernplatzhalter 4"/>
          <p:cNvSpPr txBox="1">
            <a:spLocks noGrp="1"/>
          </p:cNvSpPr>
          <p:nvPr/>
        </p:nvSpPr>
        <p:spPr bwMode="auto">
          <a:xfrm>
            <a:off x="6553200" y="6248400"/>
            <a:ext cx="129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lnSpc>
                <a:spcPct val="130000"/>
              </a:lnSpc>
              <a:defRPr>
                <a:solidFill>
                  <a:schemeClr val="tx1"/>
                </a:solidFill>
                <a:latin typeface="Arial" charset="0"/>
                <a:ea typeface="ＭＳ Ｐゴシック" pitchFamily="34" charset="-128"/>
              </a:defRPr>
            </a:lvl2pPr>
            <a:lvl3pPr marL="1143000" indent="-228600" eaLnBrk="0" hangingPunct="0">
              <a:lnSpc>
                <a:spcPct val="130000"/>
              </a:lnSpc>
              <a:defRPr sz="1700">
                <a:solidFill>
                  <a:schemeClr val="tx1"/>
                </a:solidFill>
                <a:latin typeface="Arial" charset="0"/>
                <a:ea typeface="ＭＳ Ｐゴシック" pitchFamily="34" charset="-128"/>
              </a:defRPr>
            </a:lvl3pPr>
            <a:lvl4pPr marL="1600200" indent="-228600" eaLnBrk="0" hangingPunct="0">
              <a:lnSpc>
                <a:spcPct val="130000"/>
              </a:lnSpc>
              <a:defRPr sz="1600">
                <a:solidFill>
                  <a:schemeClr val="tx1"/>
                </a:solidFill>
                <a:latin typeface="Arial" charset="0"/>
                <a:ea typeface="ＭＳ Ｐゴシック" pitchFamily="34" charset="-128"/>
              </a:defRPr>
            </a:lvl4pPr>
            <a:lvl5pPr marL="2057400" indent="-228600" eaLnBrk="0" hangingPunct="0">
              <a:lnSpc>
                <a:spcPct val="130000"/>
              </a:lnSpc>
              <a:defRPr sz="1500">
                <a:solidFill>
                  <a:schemeClr val="tx1"/>
                </a:solidFill>
                <a:latin typeface="Arial" charset="0"/>
                <a:ea typeface="ＭＳ Ｐゴシック" pitchFamily="34" charset="-128"/>
              </a:defRPr>
            </a:lvl5pPr>
            <a:lvl6pPr marL="25146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6pPr>
            <a:lvl7pPr marL="29718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7pPr>
            <a:lvl8pPr marL="34290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8pPr>
            <a:lvl9pPr marL="38862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9pPr>
          </a:lstStyle>
          <a:p>
            <a:pPr algn="r">
              <a:spcBef>
                <a:spcPct val="0"/>
              </a:spcBef>
            </a:pPr>
            <a:fld id="{FA0C9365-B025-4D9C-B39C-893C6818926A}" type="slidenum">
              <a:rPr lang="de-DE" altLang="de-DE" sz="1200" b="0"/>
              <a:pPr algn="r">
                <a:spcBef>
                  <a:spcPct val="0"/>
                </a:spcBef>
              </a:pPr>
              <a:t>4</a:t>
            </a:fld>
            <a:endParaRPr lang="de-DE" altLang="de-DE" sz="1200" b="0"/>
          </a:p>
        </p:txBody>
      </p:sp>
      <p:sp>
        <p:nvSpPr>
          <p:cNvPr id="57346" name="Rectangle 2"/>
          <p:cNvSpPr>
            <a:spLocks noGrp="1" noChangeArrowheads="1"/>
          </p:cNvSpPr>
          <p:nvPr>
            <p:ph type="title" idx="4294967295"/>
          </p:nvPr>
        </p:nvSpPr>
        <p:spPr/>
        <p:txBody>
          <a:bodyPr/>
          <a:lstStyle/>
          <a:p>
            <a:pPr algn="ctr" eaLnBrk="1" hangingPunct="1"/>
            <a:r>
              <a:rPr lang="de-DE" altLang="de-DE" sz="3400" b="1" u="sng" smtClean="0"/>
              <a:t>Herausforderungen</a:t>
            </a:r>
          </a:p>
        </p:txBody>
      </p:sp>
      <p:sp>
        <p:nvSpPr>
          <p:cNvPr id="57347" name="Rectangle 3"/>
          <p:cNvSpPr>
            <a:spLocks noGrp="1" noChangeArrowheads="1"/>
          </p:cNvSpPr>
          <p:nvPr>
            <p:ph type="body" idx="4294967295"/>
          </p:nvPr>
        </p:nvSpPr>
        <p:spPr>
          <a:xfrm>
            <a:off x="395536" y="1989138"/>
            <a:ext cx="8748464" cy="649287"/>
          </a:xfrm>
        </p:spPr>
        <p:txBody>
          <a:bodyPr>
            <a:noAutofit/>
          </a:bodyPr>
          <a:lstStyle/>
          <a:p>
            <a:pPr lvl="3" indent="-342900">
              <a:buFontTx/>
              <a:buChar char="•"/>
            </a:pPr>
            <a:r>
              <a:rPr lang="de-DE" altLang="de-DE" b="1" dirty="0" smtClean="0">
                <a:latin typeface="Georgia" pitchFamily="18" charset="0"/>
              </a:rPr>
              <a:t>Unterschiedliche Schulbuch – und Lehrkulturen</a:t>
            </a:r>
          </a:p>
        </p:txBody>
      </p:sp>
      <p:sp>
        <p:nvSpPr>
          <p:cNvPr id="57348" name="Text Box 4"/>
          <p:cNvSpPr txBox="1">
            <a:spLocks noChangeArrowheads="1"/>
          </p:cNvSpPr>
          <p:nvPr/>
        </p:nvSpPr>
        <p:spPr bwMode="auto">
          <a:xfrm>
            <a:off x="827088" y="2997200"/>
            <a:ext cx="7345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lnSpc>
                <a:spcPct val="130000"/>
              </a:lnSpc>
              <a:defRPr>
                <a:solidFill>
                  <a:schemeClr val="tx1"/>
                </a:solidFill>
                <a:latin typeface="Arial" charset="0"/>
                <a:ea typeface="ＭＳ Ｐゴシック" pitchFamily="34" charset="-128"/>
              </a:defRPr>
            </a:lvl2pPr>
            <a:lvl3pPr marL="1143000" indent="-228600" eaLnBrk="0" hangingPunct="0">
              <a:lnSpc>
                <a:spcPct val="130000"/>
              </a:lnSpc>
              <a:defRPr sz="1700">
                <a:solidFill>
                  <a:schemeClr val="tx1"/>
                </a:solidFill>
                <a:latin typeface="Arial" charset="0"/>
                <a:ea typeface="ＭＳ Ｐゴシック" pitchFamily="34" charset="-128"/>
              </a:defRPr>
            </a:lvl3pPr>
            <a:lvl4pPr marL="1600200" indent="-228600" eaLnBrk="0" hangingPunct="0">
              <a:lnSpc>
                <a:spcPct val="130000"/>
              </a:lnSpc>
              <a:defRPr sz="1600">
                <a:solidFill>
                  <a:schemeClr val="tx1"/>
                </a:solidFill>
                <a:latin typeface="Arial" charset="0"/>
                <a:ea typeface="ＭＳ Ｐゴシック" pitchFamily="34" charset="-128"/>
              </a:defRPr>
            </a:lvl4pPr>
            <a:lvl5pPr marL="2057400" indent="-228600" eaLnBrk="0" hangingPunct="0">
              <a:lnSpc>
                <a:spcPct val="130000"/>
              </a:lnSpc>
              <a:defRPr sz="1500">
                <a:solidFill>
                  <a:schemeClr val="tx1"/>
                </a:solidFill>
                <a:latin typeface="Arial" charset="0"/>
                <a:ea typeface="ＭＳ Ｐゴシック" pitchFamily="34" charset="-128"/>
              </a:defRPr>
            </a:lvl5pPr>
            <a:lvl6pPr marL="25146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6pPr>
            <a:lvl7pPr marL="29718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7pPr>
            <a:lvl8pPr marL="34290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8pPr>
            <a:lvl9pPr marL="38862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9pPr>
          </a:lstStyle>
          <a:p>
            <a:pPr eaLnBrk="1" hangingPunct="1">
              <a:spcBef>
                <a:spcPct val="0"/>
              </a:spcBef>
              <a:buFontTx/>
              <a:buChar char="•"/>
            </a:pPr>
            <a:r>
              <a:rPr lang="de-DE" altLang="de-DE" dirty="0">
                <a:latin typeface="Georgia" pitchFamily="18" charset="0"/>
              </a:rPr>
              <a:t>  </a:t>
            </a:r>
            <a:r>
              <a:rPr lang="de-DE" altLang="de-DE" dirty="0" smtClean="0">
                <a:latin typeface="Georgia" pitchFamily="18" charset="0"/>
              </a:rPr>
              <a:t>	 </a:t>
            </a:r>
            <a:r>
              <a:rPr lang="de-DE" altLang="de-DE" dirty="0">
                <a:latin typeface="Georgia" pitchFamily="18" charset="0"/>
              </a:rPr>
              <a:t>Sprache / Übersetzung</a:t>
            </a:r>
          </a:p>
        </p:txBody>
      </p:sp>
      <p:sp>
        <p:nvSpPr>
          <p:cNvPr id="16391" name="Text Box 5"/>
          <p:cNvSpPr txBox="1">
            <a:spLocks noChangeArrowheads="1"/>
          </p:cNvSpPr>
          <p:nvPr/>
        </p:nvSpPr>
        <p:spPr bwMode="auto">
          <a:xfrm>
            <a:off x="950913" y="3376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lnSpc>
                <a:spcPct val="130000"/>
              </a:lnSpc>
              <a:defRPr>
                <a:solidFill>
                  <a:schemeClr val="tx1"/>
                </a:solidFill>
                <a:latin typeface="Arial" charset="0"/>
                <a:ea typeface="ＭＳ Ｐゴシック" pitchFamily="34" charset="-128"/>
              </a:defRPr>
            </a:lvl2pPr>
            <a:lvl3pPr marL="1143000" indent="-228600" eaLnBrk="0" hangingPunct="0">
              <a:lnSpc>
                <a:spcPct val="130000"/>
              </a:lnSpc>
              <a:defRPr sz="1700">
                <a:solidFill>
                  <a:schemeClr val="tx1"/>
                </a:solidFill>
                <a:latin typeface="Arial" charset="0"/>
                <a:ea typeface="ＭＳ Ｐゴシック" pitchFamily="34" charset="-128"/>
              </a:defRPr>
            </a:lvl3pPr>
            <a:lvl4pPr marL="1600200" indent="-228600" eaLnBrk="0" hangingPunct="0">
              <a:lnSpc>
                <a:spcPct val="130000"/>
              </a:lnSpc>
              <a:defRPr sz="1600">
                <a:solidFill>
                  <a:schemeClr val="tx1"/>
                </a:solidFill>
                <a:latin typeface="Arial" charset="0"/>
                <a:ea typeface="ＭＳ Ｐゴシック" pitchFamily="34" charset="-128"/>
              </a:defRPr>
            </a:lvl4pPr>
            <a:lvl5pPr marL="2057400" indent="-228600" eaLnBrk="0" hangingPunct="0">
              <a:lnSpc>
                <a:spcPct val="130000"/>
              </a:lnSpc>
              <a:defRPr sz="1500">
                <a:solidFill>
                  <a:schemeClr val="tx1"/>
                </a:solidFill>
                <a:latin typeface="Arial" charset="0"/>
                <a:ea typeface="ＭＳ Ｐゴシック" pitchFamily="34" charset="-128"/>
              </a:defRPr>
            </a:lvl5pPr>
            <a:lvl6pPr marL="25146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6pPr>
            <a:lvl7pPr marL="29718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7pPr>
            <a:lvl8pPr marL="34290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8pPr>
            <a:lvl9pPr marL="38862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9pPr>
          </a:lstStyle>
          <a:p>
            <a:pPr eaLnBrk="1" hangingPunct="1">
              <a:spcBef>
                <a:spcPct val="0"/>
              </a:spcBef>
            </a:pPr>
            <a:endParaRPr lang="de-DE" altLang="de-DE" sz="1800" b="0"/>
          </a:p>
        </p:txBody>
      </p:sp>
      <p:sp>
        <p:nvSpPr>
          <p:cNvPr id="57350" name="Rectangle 6"/>
          <p:cNvSpPr>
            <a:spLocks noChangeArrowheads="1"/>
          </p:cNvSpPr>
          <p:nvPr/>
        </p:nvSpPr>
        <p:spPr bwMode="auto">
          <a:xfrm>
            <a:off x="827088" y="4005263"/>
            <a:ext cx="82089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lnSpc>
                <a:spcPct val="130000"/>
              </a:lnSpc>
              <a:defRPr>
                <a:solidFill>
                  <a:schemeClr val="tx1"/>
                </a:solidFill>
                <a:latin typeface="Arial" charset="0"/>
                <a:ea typeface="ＭＳ Ｐゴシック" pitchFamily="34" charset="-128"/>
              </a:defRPr>
            </a:lvl2pPr>
            <a:lvl3pPr marL="1143000" indent="-228600" eaLnBrk="0" hangingPunct="0">
              <a:lnSpc>
                <a:spcPct val="130000"/>
              </a:lnSpc>
              <a:defRPr sz="1700">
                <a:solidFill>
                  <a:schemeClr val="tx1"/>
                </a:solidFill>
                <a:latin typeface="Arial" charset="0"/>
                <a:ea typeface="ＭＳ Ｐゴシック" pitchFamily="34" charset="-128"/>
              </a:defRPr>
            </a:lvl3pPr>
            <a:lvl4pPr marL="1600200" indent="-228600" eaLnBrk="0" hangingPunct="0">
              <a:lnSpc>
                <a:spcPct val="130000"/>
              </a:lnSpc>
              <a:defRPr sz="1600">
                <a:solidFill>
                  <a:schemeClr val="tx1"/>
                </a:solidFill>
                <a:latin typeface="Arial" charset="0"/>
                <a:ea typeface="ＭＳ Ｐゴシック" pitchFamily="34" charset="-128"/>
              </a:defRPr>
            </a:lvl4pPr>
            <a:lvl5pPr marL="2057400" indent="-228600" eaLnBrk="0" hangingPunct="0">
              <a:lnSpc>
                <a:spcPct val="130000"/>
              </a:lnSpc>
              <a:defRPr sz="1500">
                <a:solidFill>
                  <a:schemeClr val="tx1"/>
                </a:solidFill>
                <a:latin typeface="Arial" charset="0"/>
                <a:ea typeface="ＭＳ Ｐゴシック" pitchFamily="34" charset="-128"/>
              </a:defRPr>
            </a:lvl5pPr>
            <a:lvl6pPr marL="25146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6pPr>
            <a:lvl7pPr marL="29718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7pPr>
            <a:lvl8pPr marL="34290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8pPr>
            <a:lvl9pPr marL="38862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9pPr>
          </a:lstStyle>
          <a:p>
            <a:pPr eaLnBrk="1" hangingPunct="1">
              <a:spcBef>
                <a:spcPct val="0"/>
              </a:spcBef>
              <a:buFontTx/>
              <a:buChar char="•"/>
            </a:pPr>
            <a:r>
              <a:rPr lang="de-DE" altLang="de-DE" dirty="0">
                <a:latin typeface="Georgia" pitchFamily="18" charset="0"/>
              </a:rPr>
              <a:t>   </a:t>
            </a:r>
            <a:r>
              <a:rPr lang="de-DE" altLang="de-DE" dirty="0" smtClean="0">
                <a:latin typeface="Georgia" pitchFamily="18" charset="0"/>
              </a:rPr>
              <a:t>	Akzeptanz </a:t>
            </a:r>
            <a:r>
              <a:rPr lang="de-DE" altLang="de-DE" dirty="0">
                <a:latin typeface="Georgia" pitchFamily="18" charset="0"/>
              </a:rPr>
              <a:t>und Implementation in die </a:t>
            </a:r>
            <a:r>
              <a:rPr lang="de-DE" altLang="de-DE" dirty="0" smtClean="0">
                <a:latin typeface="Georgia" pitchFamily="18" charset="0"/>
              </a:rPr>
              <a:t>	Schulpraxis</a:t>
            </a:r>
            <a:endParaRPr lang="de-DE" altLang="de-DE" dirty="0">
              <a:latin typeface="Georgia" pitchFamily="18" charset="0"/>
            </a:endParaRPr>
          </a:p>
          <a:p>
            <a:pPr eaLnBrk="1" hangingPunct="1">
              <a:spcBef>
                <a:spcPct val="0"/>
              </a:spcBef>
            </a:pPr>
            <a:endParaRPr lang="de-DE" altLang="de-DE" dirty="0">
              <a:latin typeface="Georgia" pitchFamily="18" charset="0"/>
            </a:endParaRPr>
          </a:p>
          <a:p>
            <a:pPr eaLnBrk="1" hangingPunct="1">
              <a:spcBef>
                <a:spcPct val="0"/>
              </a:spcBef>
              <a:buFontTx/>
              <a:buChar char="•"/>
            </a:pPr>
            <a:r>
              <a:rPr lang="de-DE" altLang="de-DE" dirty="0">
                <a:latin typeface="Georgia" pitchFamily="18" charset="0"/>
              </a:rPr>
              <a:t>  </a:t>
            </a:r>
            <a:r>
              <a:rPr lang="de-DE" altLang="de-DE" dirty="0" smtClean="0">
                <a:latin typeface="Georgia" pitchFamily="18" charset="0"/>
              </a:rPr>
              <a:t>	Lehrpläne </a:t>
            </a:r>
            <a:endParaRPr lang="de-DE" altLang="de-DE" dirty="0">
              <a:latin typeface="Georgia" pitchFamily="18" charset="0"/>
            </a:endParaRPr>
          </a:p>
        </p:txBody>
      </p:sp>
      <p:sp>
        <p:nvSpPr>
          <p:cNvPr id="16393" name="Text Box 8"/>
          <p:cNvSpPr txBox="1">
            <a:spLocks noChangeArrowheads="1"/>
          </p:cNvSpPr>
          <p:nvPr/>
        </p:nvSpPr>
        <p:spPr bwMode="auto">
          <a:xfrm>
            <a:off x="1116013" y="46529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lnSpc>
                <a:spcPct val="130000"/>
              </a:lnSpc>
              <a:defRPr>
                <a:solidFill>
                  <a:schemeClr val="tx1"/>
                </a:solidFill>
                <a:latin typeface="Arial" charset="0"/>
                <a:ea typeface="ＭＳ Ｐゴシック" pitchFamily="34" charset="-128"/>
              </a:defRPr>
            </a:lvl2pPr>
            <a:lvl3pPr marL="1143000" indent="-228600" eaLnBrk="0" hangingPunct="0">
              <a:lnSpc>
                <a:spcPct val="130000"/>
              </a:lnSpc>
              <a:defRPr sz="1700">
                <a:solidFill>
                  <a:schemeClr val="tx1"/>
                </a:solidFill>
                <a:latin typeface="Arial" charset="0"/>
                <a:ea typeface="ＭＳ Ｐゴシック" pitchFamily="34" charset="-128"/>
              </a:defRPr>
            </a:lvl3pPr>
            <a:lvl4pPr marL="1600200" indent="-228600" eaLnBrk="0" hangingPunct="0">
              <a:lnSpc>
                <a:spcPct val="130000"/>
              </a:lnSpc>
              <a:defRPr sz="1600">
                <a:solidFill>
                  <a:schemeClr val="tx1"/>
                </a:solidFill>
                <a:latin typeface="Arial" charset="0"/>
                <a:ea typeface="ＭＳ Ｐゴシック" pitchFamily="34" charset="-128"/>
              </a:defRPr>
            </a:lvl4pPr>
            <a:lvl5pPr marL="2057400" indent="-228600" eaLnBrk="0" hangingPunct="0">
              <a:lnSpc>
                <a:spcPct val="130000"/>
              </a:lnSpc>
              <a:defRPr sz="1500">
                <a:solidFill>
                  <a:schemeClr val="tx1"/>
                </a:solidFill>
                <a:latin typeface="Arial" charset="0"/>
                <a:ea typeface="ＭＳ Ｐゴシック" pitchFamily="34" charset="-128"/>
              </a:defRPr>
            </a:lvl5pPr>
            <a:lvl6pPr marL="25146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6pPr>
            <a:lvl7pPr marL="29718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7pPr>
            <a:lvl8pPr marL="34290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8pPr>
            <a:lvl9pPr marL="38862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9pPr>
          </a:lstStyle>
          <a:p>
            <a:pPr eaLnBrk="1" hangingPunct="1">
              <a:spcBef>
                <a:spcPct val="0"/>
              </a:spcBef>
            </a:pPr>
            <a:endParaRPr lang="de-DE" altLang="de-DE" sz="1800" b="0"/>
          </a:p>
        </p:txBody>
      </p:sp>
      <p:sp>
        <p:nvSpPr>
          <p:cNvPr id="16394" name="Text Box 11"/>
          <p:cNvSpPr txBox="1">
            <a:spLocks noChangeArrowheads="1"/>
          </p:cNvSpPr>
          <p:nvPr/>
        </p:nvSpPr>
        <p:spPr bwMode="auto">
          <a:xfrm>
            <a:off x="1116013" y="5876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lnSpc>
                <a:spcPct val="130000"/>
              </a:lnSpc>
              <a:defRPr>
                <a:solidFill>
                  <a:schemeClr val="tx1"/>
                </a:solidFill>
                <a:latin typeface="Arial" charset="0"/>
                <a:ea typeface="ＭＳ Ｐゴシック" pitchFamily="34" charset="-128"/>
              </a:defRPr>
            </a:lvl2pPr>
            <a:lvl3pPr marL="1143000" indent="-228600" eaLnBrk="0" hangingPunct="0">
              <a:lnSpc>
                <a:spcPct val="130000"/>
              </a:lnSpc>
              <a:defRPr sz="1700">
                <a:solidFill>
                  <a:schemeClr val="tx1"/>
                </a:solidFill>
                <a:latin typeface="Arial" charset="0"/>
                <a:ea typeface="ＭＳ Ｐゴシック" pitchFamily="34" charset="-128"/>
              </a:defRPr>
            </a:lvl3pPr>
            <a:lvl4pPr marL="1600200" indent="-228600" eaLnBrk="0" hangingPunct="0">
              <a:lnSpc>
                <a:spcPct val="130000"/>
              </a:lnSpc>
              <a:defRPr sz="1600">
                <a:solidFill>
                  <a:schemeClr val="tx1"/>
                </a:solidFill>
                <a:latin typeface="Arial" charset="0"/>
                <a:ea typeface="ＭＳ Ｐゴシック" pitchFamily="34" charset="-128"/>
              </a:defRPr>
            </a:lvl4pPr>
            <a:lvl5pPr marL="2057400" indent="-228600" eaLnBrk="0" hangingPunct="0">
              <a:lnSpc>
                <a:spcPct val="130000"/>
              </a:lnSpc>
              <a:defRPr sz="1500">
                <a:solidFill>
                  <a:schemeClr val="tx1"/>
                </a:solidFill>
                <a:latin typeface="Arial" charset="0"/>
                <a:ea typeface="ＭＳ Ｐゴシック" pitchFamily="34" charset="-128"/>
              </a:defRPr>
            </a:lvl5pPr>
            <a:lvl6pPr marL="25146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6pPr>
            <a:lvl7pPr marL="29718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7pPr>
            <a:lvl8pPr marL="34290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8pPr>
            <a:lvl9pPr marL="3886200" indent="-228600" eaLnBrk="0" fontAlgn="base" hangingPunct="0">
              <a:lnSpc>
                <a:spcPct val="130000"/>
              </a:lnSpc>
              <a:spcBef>
                <a:spcPct val="20000"/>
              </a:spcBef>
              <a:spcAft>
                <a:spcPct val="0"/>
              </a:spcAft>
              <a:defRPr sz="1500">
                <a:solidFill>
                  <a:schemeClr val="tx1"/>
                </a:solidFill>
                <a:latin typeface="Arial" charset="0"/>
                <a:ea typeface="ＭＳ Ｐゴシック" pitchFamily="34" charset="-128"/>
              </a:defRPr>
            </a:lvl9pPr>
          </a:lstStyle>
          <a:p>
            <a:pPr eaLnBrk="1" hangingPunct="1">
              <a:spcBef>
                <a:spcPct val="0"/>
              </a:spcBef>
            </a:pPr>
            <a:endParaRPr lang="de-DE" altLang="de-DE" sz="1800" b="0"/>
          </a:p>
        </p:txBody>
      </p:sp>
    </p:spTree>
    <p:extLst>
      <p:ext uri="{BB962C8B-B14F-4D97-AF65-F5344CB8AC3E}">
        <p14:creationId xmlns:p14="http://schemas.microsoft.com/office/powerpoint/2010/main" val="3635178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linds(horizontal)">
                                      <p:cBhvr>
                                        <p:cTn id="7" dur="500"/>
                                        <p:tgtEl>
                                          <p:spTgt spid="573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347">
                                            <p:txEl>
                                              <p:pRg st="0" end="0"/>
                                            </p:txEl>
                                          </p:spTgt>
                                        </p:tgtEl>
                                        <p:attrNameLst>
                                          <p:attrName>style.visibility</p:attrName>
                                        </p:attrNameLst>
                                      </p:cBhvr>
                                      <p:to>
                                        <p:strVal val="visible"/>
                                      </p:to>
                                    </p:set>
                                    <p:animEffect transition="in" filter="blinds(horizontal)">
                                      <p:cBhvr>
                                        <p:cTn id="10" dur="500"/>
                                        <p:tgtEl>
                                          <p:spTgt spid="5734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7348"/>
                                        </p:tgtEl>
                                        <p:attrNameLst>
                                          <p:attrName>style.visibility</p:attrName>
                                        </p:attrNameLst>
                                      </p:cBhvr>
                                      <p:to>
                                        <p:strVal val="visible"/>
                                      </p:to>
                                    </p:set>
                                    <p:animEffect transition="in" filter="blinds(horizontal)">
                                      <p:cBhvr>
                                        <p:cTn id="15" dur="500"/>
                                        <p:tgtEl>
                                          <p:spTgt spid="573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7350"/>
                                        </p:tgtEl>
                                        <p:attrNameLst>
                                          <p:attrName>style.visibility</p:attrName>
                                        </p:attrNameLst>
                                      </p:cBhvr>
                                      <p:to>
                                        <p:strVal val="visible"/>
                                      </p:to>
                                    </p:set>
                                    <p:animEffect transition="in" filter="blinds(horizontal)">
                                      <p:cBhvr>
                                        <p:cTn id="20"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P spid="57348" grpId="0"/>
      <p:bldP spid="573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Quellen zur Geschichte Polens und der deutsch-polnischen Beziehungen</a:t>
            </a:r>
            <a:endParaRPr lang="de-DE" dirty="0"/>
          </a:p>
        </p:txBody>
      </p:sp>
      <p:sp>
        <p:nvSpPr>
          <p:cNvPr id="3" name="Inhaltsplatzhalter 2"/>
          <p:cNvSpPr>
            <a:spLocks noGrp="1"/>
          </p:cNvSpPr>
          <p:nvPr>
            <p:ph idx="1"/>
          </p:nvPr>
        </p:nvSpPr>
        <p:spPr>
          <a:xfrm>
            <a:off x="457200" y="1600200"/>
            <a:ext cx="8579296" cy="4525963"/>
          </a:xfrm>
        </p:spPr>
        <p:txBody>
          <a:bodyPr/>
          <a:lstStyle/>
          <a:p>
            <a:r>
              <a:rPr lang="de-DE" dirty="0" smtClean="0"/>
              <a:t>Für das 20. Jh. Edition: Deutschland und Polen im zwanzigsten Jahrhundert. Analysen – Quellen – didaktische Hinweise, </a:t>
            </a:r>
            <a:r>
              <a:rPr lang="de-DE" dirty="0" err="1" smtClean="0"/>
              <a:t>hg</a:t>
            </a:r>
            <a:r>
              <a:rPr lang="de-DE" dirty="0" smtClean="0"/>
              <a:t>. v. Ursula A.J. Becher. Hannover 2001</a:t>
            </a:r>
          </a:p>
          <a:p>
            <a:r>
              <a:rPr lang="de-DE" dirty="0" smtClean="0"/>
              <a:t>Ältere Epochen: Für Geschichte Polens minimal (Adelsrepublik 1569-1795)</a:t>
            </a:r>
          </a:p>
          <a:p>
            <a:r>
              <a:rPr lang="de-DE" dirty="0" smtClean="0"/>
              <a:t>Deutsch-Polnische Beziehungen: Ostsiedlung, Deutscher Orden</a:t>
            </a:r>
            <a:endParaRPr lang="de-DE" dirty="0"/>
          </a:p>
        </p:txBody>
      </p:sp>
    </p:spTree>
    <p:extLst>
      <p:ext uri="{BB962C8B-B14F-4D97-AF65-F5344CB8AC3E}">
        <p14:creationId xmlns:p14="http://schemas.microsoft.com/office/powerpoint/2010/main" val="505374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Weiterentwicklungen – Was wird gebraucht?</a:t>
            </a:r>
          </a:p>
        </p:txBody>
      </p:sp>
      <p:sp>
        <p:nvSpPr>
          <p:cNvPr id="3" name="Inhaltsplatzhalter 2"/>
          <p:cNvSpPr>
            <a:spLocks noGrp="1"/>
          </p:cNvSpPr>
          <p:nvPr>
            <p:ph idx="1"/>
          </p:nvPr>
        </p:nvSpPr>
        <p:spPr/>
        <p:txBody>
          <a:bodyPr/>
          <a:lstStyle/>
          <a:p>
            <a:r>
              <a:rPr lang="de-DE" dirty="0" smtClean="0"/>
              <a:t>Wie können wir Quellen zur älteren Geschichte Polens und Ostmitteleuropas in den Schulunterricht einbauen?</a:t>
            </a:r>
          </a:p>
          <a:p>
            <a:r>
              <a:rPr lang="de-DE" dirty="0" smtClean="0"/>
              <a:t>Anknüpfungspunkte und Grenzen?</a:t>
            </a:r>
            <a:endParaRPr lang="de-DE" dirty="0"/>
          </a:p>
        </p:txBody>
      </p:sp>
    </p:spTree>
    <p:extLst>
      <p:ext uri="{BB962C8B-B14F-4D97-AF65-F5344CB8AC3E}">
        <p14:creationId xmlns:p14="http://schemas.microsoft.com/office/powerpoint/2010/main" val="283882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Beispiele</a:t>
            </a:r>
            <a:endParaRPr lang="de-DE" dirty="0"/>
          </a:p>
        </p:txBody>
      </p:sp>
      <p:sp>
        <p:nvSpPr>
          <p:cNvPr id="3" name="Inhaltsplatzhalter 2"/>
          <p:cNvSpPr>
            <a:spLocks noGrp="1"/>
          </p:cNvSpPr>
          <p:nvPr>
            <p:ph idx="1"/>
          </p:nvPr>
        </p:nvSpPr>
        <p:spPr/>
        <p:txBody>
          <a:bodyPr/>
          <a:lstStyle/>
          <a:p>
            <a:r>
              <a:rPr lang="de-DE" dirty="0" smtClean="0"/>
              <a:t>Schlussdokument der Warschauer Konföderation 1573, </a:t>
            </a:r>
            <a:r>
              <a:rPr lang="de-DE" dirty="0" smtClean="0">
                <a:hlinkClick r:id="rId2"/>
              </a:rPr>
              <a:t>http://www.europa.clio-online.de/site/lang__de/ItemID__506/mid__11373/40208215/default.aspx</a:t>
            </a:r>
            <a:r>
              <a:rPr lang="de-DE" dirty="0" smtClean="0"/>
              <a:t> </a:t>
            </a:r>
          </a:p>
          <a:p>
            <a:r>
              <a:rPr lang="de-DE" dirty="0" smtClean="0"/>
              <a:t>Verfassung vom 3. Mai 1791, </a:t>
            </a:r>
            <a:r>
              <a:rPr lang="de-DE" dirty="0" smtClean="0">
                <a:hlinkClick r:id="rId3"/>
              </a:rPr>
              <a:t>http://www.verfassungen.eu/pl/verf91-i.htm</a:t>
            </a:r>
            <a:r>
              <a:rPr lang="de-DE" dirty="0" smtClean="0"/>
              <a:t> </a:t>
            </a:r>
          </a:p>
          <a:p>
            <a:endParaRPr lang="de-DE" dirty="0" smtClean="0"/>
          </a:p>
          <a:p>
            <a:r>
              <a:rPr lang="de-DE" dirty="0" smtClean="0"/>
              <a:t>Diskussion: Wie weiterentwickeln?</a:t>
            </a:r>
            <a:endParaRPr lang="de-DE" dirty="0"/>
          </a:p>
        </p:txBody>
      </p:sp>
    </p:spTree>
    <p:extLst>
      <p:ext uri="{BB962C8B-B14F-4D97-AF65-F5344CB8AC3E}">
        <p14:creationId xmlns:p14="http://schemas.microsoft.com/office/powerpoint/2010/main" val="3564066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Zur weiteren Information</a:t>
            </a:r>
            <a:endParaRPr lang="de-DE" dirty="0"/>
          </a:p>
        </p:txBody>
      </p:sp>
      <p:sp>
        <p:nvSpPr>
          <p:cNvPr id="3" name="Inhaltsplatzhalter 2"/>
          <p:cNvSpPr>
            <a:spLocks noGrp="1"/>
          </p:cNvSpPr>
          <p:nvPr>
            <p:ph idx="1"/>
          </p:nvPr>
        </p:nvSpPr>
        <p:spPr>
          <a:xfrm>
            <a:off x="457200" y="1600200"/>
            <a:ext cx="8229600" cy="4997152"/>
          </a:xfrm>
        </p:spPr>
        <p:txBody>
          <a:bodyPr>
            <a:normAutofit/>
          </a:bodyPr>
          <a:lstStyle/>
          <a:p>
            <a:r>
              <a:rPr lang="de-DE" sz="3000" dirty="0" smtClean="0"/>
              <a:t>Thomas Strobel, Transnationale Wissenschafts- und Verhandlungskultur. Die Gemeinsame Deutsch-Polnische Schulbuchkommission 1972-1990. </a:t>
            </a:r>
            <a:r>
              <a:rPr lang="de-DE" sz="3000" dirty="0" err="1" smtClean="0"/>
              <a:t>Diss</a:t>
            </a:r>
            <a:r>
              <a:rPr lang="de-DE" sz="3000" dirty="0" smtClean="0"/>
              <a:t>. Braunschweig 2013.</a:t>
            </a:r>
          </a:p>
          <a:p>
            <a:endParaRPr lang="de-DE" sz="3000" dirty="0" smtClean="0"/>
          </a:p>
          <a:p>
            <a:r>
              <a:rPr lang="de-DE" sz="3000" u="sng" dirty="0">
                <a:hlinkClick r:id="rId2"/>
              </a:rPr>
              <a:t>http://deutsch-polnische.schulbuchkommission.de/home.html</a:t>
            </a:r>
            <a:r>
              <a:rPr lang="de-DE" sz="3000" dirty="0"/>
              <a:t> </a:t>
            </a:r>
          </a:p>
          <a:p>
            <a:endParaRPr lang="de-DE" dirty="0" smtClean="0"/>
          </a:p>
          <a:p>
            <a:endParaRPr lang="de-DE" dirty="0"/>
          </a:p>
        </p:txBody>
      </p:sp>
    </p:spTree>
    <p:extLst>
      <p:ext uri="{BB962C8B-B14F-4D97-AF65-F5344CB8AC3E}">
        <p14:creationId xmlns:p14="http://schemas.microsoft.com/office/powerpoint/2010/main" val="1539192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57564056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768</Words>
  <Application>Microsoft Office PowerPoint</Application>
  <PresentationFormat>Bildschirmpräsentation (4:3)</PresentationFormat>
  <Paragraphs>73</Paragraphs>
  <Slides>22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ＭＳ Ｐゴシック</vt:lpstr>
      <vt:lpstr>Arial</vt:lpstr>
      <vt:lpstr>Calibri</vt:lpstr>
      <vt:lpstr>Georgia</vt:lpstr>
      <vt:lpstr>Larissa</vt:lpstr>
      <vt:lpstr>Die Geschichte Polens und der deutsch-polnischen Beziehungen vor 1914 - Projekte und Quellen</vt:lpstr>
      <vt:lpstr>Deutsch-Polnisches Geschichtsschulbuch</vt:lpstr>
      <vt:lpstr>Laufende Arbeiten/ Planungen</vt:lpstr>
      <vt:lpstr>Herausforderungen</vt:lpstr>
      <vt:lpstr>Quellen zur Geschichte Polens und der deutsch-polnischen Beziehungen</vt:lpstr>
      <vt:lpstr>Weiterentwicklungen – Was wird gebraucht?</vt:lpstr>
      <vt:lpstr>Beispiele</vt:lpstr>
      <vt:lpstr>Zur weiteren Information</vt:lpstr>
      <vt:lpstr>PowerPoint-Präsentation</vt:lpstr>
      <vt:lpstr>Quellen im Netz</vt:lpstr>
      <vt:lpstr>Warschauer Konföderation 1573</vt:lpstr>
      <vt:lpstr>Bedeutung Text</vt:lpstr>
      <vt:lpstr>Original erhalten - Weltkulturerbe</vt:lpstr>
      <vt:lpstr>Kontextualisierung</vt:lpstr>
      <vt:lpstr>Integration Unterricht</vt:lpstr>
      <vt:lpstr>Verfassung vom 3. Mai 1791</vt:lpstr>
      <vt:lpstr>Bedeutung Text</vt:lpstr>
      <vt:lpstr>Kontextualisierung</vt:lpstr>
      <vt:lpstr>Zeitgenössische Übersetzungen</vt:lpstr>
      <vt:lpstr>Integration Unterricht</vt:lpstr>
      <vt:lpstr>Grundsätzlich: Wie Quellen zur Geschichte Polens integrieren?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Geschichte Polens und der deutsch-polnischen Beziehungen vor 1914 - Probleme und Chancen</dc:title>
  <dc:creator>Hans-Jürgen Bömelburg</dc:creator>
  <cp:lastModifiedBy>Hans-Jürgen Bömelburg</cp:lastModifiedBy>
  <cp:revision>11</cp:revision>
  <dcterms:created xsi:type="dcterms:W3CDTF">2015-11-16T13:44:32Z</dcterms:created>
  <dcterms:modified xsi:type="dcterms:W3CDTF">2015-11-17T08:22:07Z</dcterms:modified>
</cp:coreProperties>
</file>