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5" autoAdjust="0"/>
    <p:restoredTop sz="94660"/>
  </p:normalViewPr>
  <p:slideViewPr>
    <p:cSldViewPr snapToGrid="0">
      <p:cViewPr varScale="1">
        <p:scale>
          <a:sx n="85" d="100"/>
          <a:sy n="85" d="100"/>
        </p:scale>
        <p:origin x="90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-Arbeitsblatt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../embeddings/oleObject1.bin"/><Relationship Id="rId1" Type="http://schemas.openxmlformats.org/officeDocument/2006/relationships/themeOverride" Target="../theme/themeOverride1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../embeddings/oleObject2.bin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999"/>
            </a:pPr>
            <a:r>
              <a:rPr lang="en-US" sz="1999" dirty="0" err="1" smtClean="0"/>
              <a:t>Gesamturteil</a:t>
            </a:r>
            <a:r>
              <a:rPr lang="en-US" sz="1999" dirty="0" smtClean="0"/>
              <a:t> n=125</a:t>
            </a:r>
            <a:endParaRPr lang="en-US" sz="2000" dirty="0"/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Tabelle1!$B$1</c:f>
              <c:strCache>
                <c:ptCount val="1"/>
                <c:pt idx="0">
                  <c:v>Gesamturteil</c:v>
                </c:pt>
              </c:strCache>
            </c:strRef>
          </c:tx>
          <c:dPt>
            <c:idx val="0"/>
            <c:bubble3D val="0"/>
            <c:spPr>
              <a:solidFill>
                <a:srgbClr val="00B050"/>
              </a:solidFill>
              <a:ln>
                <a:solidFill>
                  <a:srgbClr val="00B050"/>
                </a:solidFill>
              </a:ln>
            </c:spPr>
            <c:extLst>
              <c:ext xmlns:c16="http://schemas.microsoft.com/office/drawing/2014/chart" uri="{C3380CC4-5D6E-409C-BE32-E72D297353CC}">
                <c16:uniqueId val="{00000000-59D2-43C6-918A-3DA7D1786DB0}"/>
              </c:ext>
            </c:extLst>
          </c:dPt>
          <c:dPt>
            <c:idx val="1"/>
            <c:bubble3D val="0"/>
            <c:spPr>
              <a:solidFill>
                <a:srgbClr val="99FF33"/>
              </a:solidFill>
            </c:spPr>
            <c:extLst>
              <c:ext xmlns:c16="http://schemas.microsoft.com/office/drawing/2014/chart" uri="{C3380CC4-5D6E-409C-BE32-E72D297353CC}">
                <c16:uniqueId val="{00000001-59D2-43C6-918A-3DA7D1786DB0}"/>
              </c:ext>
            </c:extLst>
          </c:dPt>
          <c:dPt>
            <c:idx val="2"/>
            <c:bubble3D val="0"/>
            <c:spPr>
              <a:solidFill>
                <a:srgbClr val="FFFF00"/>
              </a:solidFill>
            </c:spPr>
            <c:extLst>
              <c:ext xmlns:c16="http://schemas.microsoft.com/office/drawing/2014/chart" uri="{C3380CC4-5D6E-409C-BE32-E72D297353CC}">
                <c16:uniqueId val="{00000002-59D2-43C6-918A-3DA7D1786DB0}"/>
              </c:ext>
            </c:extLst>
          </c:dPt>
          <c:dPt>
            <c:idx val="3"/>
            <c:bubble3D val="0"/>
            <c:extLst>
              <c:ext xmlns:c16="http://schemas.microsoft.com/office/drawing/2014/chart" uri="{C3380CC4-5D6E-409C-BE32-E72D297353CC}">
                <c16:uniqueId val="{00000003-59D2-43C6-918A-3DA7D1786DB0}"/>
              </c:ext>
            </c:extLst>
          </c:dPt>
          <c:dPt>
            <c:idx val="4"/>
            <c:bubble3D val="0"/>
            <c:extLst>
              <c:ext xmlns:c16="http://schemas.microsoft.com/office/drawing/2014/chart" uri="{C3380CC4-5D6E-409C-BE32-E72D297353CC}">
                <c16:uniqueId val="{00000004-59D2-43C6-918A-3DA7D1786DB0}"/>
              </c:ext>
            </c:extLst>
          </c:dPt>
          <c:cat>
            <c:strRef>
              <c:f>Tabelle1!$A$2:$A$6</c:f>
              <c:strCache>
                <c:ptCount val="5"/>
                <c:pt idx="0">
                  <c:v>sehr gut</c:v>
                </c:pt>
                <c:pt idx="1">
                  <c:v>gut</c:v>
                </c:pt>
                <c:pt idx="2">
                  <c:v>befriedigend</c:v>
                </c:pt>
                <c:pt idx="3">
                  <c:v>ausreichend</c:v>
                </c:pt>
                <c:pt idx="4">
                  <c:v>schlecht</c:v>
                </c:pt>
              </c:strCache>
            </c:strRef>
          </c:cat>
          <c:val>
            <c:numRef>
              <c:f>Tabelle1!$B$2:$B$6</c:f>
              <c:numCache>
                <c:formatCode>General</c:formatCode>
                <c:ptCount val="5"/>
                <c:pt idx="0">
                  <c:v>11</c:v>
                </c:pt>
                <c:pt idx="1">
                  <c:v>52</c:v>
                </c:pt>
                <c:pt idx="2">
                  <c:v>52</c:v>
                </c:pt>
                <c:pt idx="3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9D2-43C6-918A-3DA7D1786DB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25382">
          <a:noFill/>
        </a:ln>
      </c:spPr>
    </c:plotArea>
    <c:legend>
      <c:legendPos val="r"/>
      <c:layout/>
      <c:overlay val="0"/>
      <c:txPr>
        <a:bodyPr/>
        <a:lstStyle/>
        <a:p>
          <a:pPr>
            <a:defRPr sz="1399" b="1"/>
          </a:pPr>
          <a:endParaRPr lang="de-DE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layout/>
      <c:overlay val="0"/>
      <c:txPr>
        <a:bodyPr/>
        <a:lstStyle/>
        <a:p>
          <a:pPr>
            <a:defRPr sz="2000"/>
          </a:pPr>
          <a:endParaRPr lang="de-DE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'[Diagramm in Microsoft PowerPoint]Tabelle1'!$C$1</c:f>
              <c:strCache>
                <c:ptCount val="1"/>
                <c:pt idx="0">
                  <c:v>Didaktik</c:v>
                </c:pt>
              </c:strCache>
            </c:strRef>
          </c:tx>
          <c:dPt>
            <c:idx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1-7FB0-4B54-9F45-1D4B4D47F55D}"/>
              </c:ext>
            </c:extLst>
          </c:dPt>
          <c:dPt>
            <c:idx val="1"/>
            <c:bubble3D val="0"/>
            <c:spPr>
              <a:solidFill>
                <a:srgbClr val="99FF33"/>
              </a:solidFill>
            </c:spPr>
            <c:extLst>
              <c:ext xmlns:c16="http://schemas.microsoft.com/office/drawing/2014/chart" uri="{C3380CC4-5D6E-409C-BE32-E72D297353CC}">
                <c16:uniqueId val="{00000003-7FB0-4B54-9F45-1D4B4D47F55D}"/>
              </c:ext>
            </c:extLst>
          </c:dPt>
          <c:dPt>
            <c:idx val="2"/>
            <c:bubble3D val="0"/>
            <c:spPr>
              <a:solidFill>
                <a:srgbClr val="FFFF00"/>
              </a:solidFill>
            </c:spPr>
            <c:extLst>
              <c:ext xmlns:c16="http://schemas.microsoft.com/office/drawing/2014/chart" uri="{C3380CC4-5D6E-409C-BE32-E72D297353CC}">
                <c16:uniqueId val="{00000005-7FB0-4B54-9F45-1D4B4D47F55D}"/>
              </c:ext>
            </c:extLst>
          </c:dPt>
          <c:dPt>
            <c:idx val="3"/>
            <c:bubble3D val="0"/>
            <c:extLst>
              <c:ext xmlns:c16="http://schemas.microsoft.com/office/drawing/2014/chart" uri="{C3380CC4-5D6E-409C-BE32-E72D297353CC}">
                <c16:uniqueId val="{00000006-7FB0-4B54-9F45-1D4B4D47F55D}"/>
              </c:ext>
            </c:extLst>
          </c:dPt>
          <c:dPt>
            <c:idx val="4"/>
            <c:bubble3D val="0"/>
            <c:extLst>
              <c:ext xmlns:c16="http://schemas.microsoft.com/office/drawing/2014/chart" uri="{C3380CC4-5D6E-409C-BE32-E72D297353CC}">
                <c16:uniqueId val="{00000007-7FB0-4B54-9F45-1D4B4D47F55D}"/>
              </c:ext>
            </c:extLst>
          </c:dPt>
          <c:cat>
            <c:strRef>
              <c:f>'[Diagramm in Microsoft PowerPoint]Tabelle1'!$A$2:$A$6</c:f>
              <c:strCache>
                <c:ptCount val="5"/>
                <c:pt idx="0">
                  <c:v>sehr gut</c:v>
                </c:pt>
                <c:pt idx="1">
                  <c:v>gut</c:v>
                </c:pt>
                <c:pt idx="2">
                  <c:v>befriedigend</c:v>
                </c:pt>
                <c:pt idx="3">
                  <c:v>ausreichend</c:v>
                </c:pt>
                <c:pt idx="4">
                  <c:v>schlecht</c:v>
                </c:pt>
              </c:strCache>
            </c:strRef>
          </c:cat>
          <c:val>
            <c:numRef>
              <c:f>'[Diagramm in Microsoft PowerPoint]Tabelle1'!$C$2:$C$6</c:f>
              <c:numCache>
                <c:formatCode>General</c:formatCode>
                <c:ptCount val="5"/>
                <c:pt idx="0">
                  <c:v>13</c:v>
                </c:pt>
                <c:pt idx="1">
                  <c:v>56</c:v>
                </c:pt>
                <c:pt idx="2">
                  <c:v>45</c:v>
                </c:pt>
                <c:pt idx="3">
                  <c:v>10</c:v>
                </c:pt>
                <c:pt idx="4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7FB0-4B54-9F45-1D4B4D47F55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25400">
          <a:noFill/>
        </a:ln>
      </c:spPr>
    </c:plotArea>
    <c:legend>
      <c:legendPos val="r"/>
      <c:layout/>
      <c:overlay val="0"/>
      <c:txPr>
        <a:bodyPr/>
        <a:lstStyle/>
        <a:p>
          <a:pPr>
            <a:defRPr sz="1400"/>
          </a:pPr>
          <a:endParaRPr lang="de-DE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layout/>
      <c:overlay val="0"/>
      <c:txPr>
        <a:bodyPr/>
        <a:lstStyle/>
        <a:p>
          <a:pPr>
            <a:defRPr sz="2000"/>
          </a:pPr>
          <a:endParaRPr lang="de-DE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'[Diagramm in Microsoft PowerPoint]Tabelle1'!$E$1</c:f>
              <c:strCache>
                <c:ptCount val="1"/>
                <c:pt idx="0">
                  <c:v>Berufsrelevanz</c:v>
                </c:pt>
              </c:strCache>
            </c:strRef>
          </c:tx>
          <c:dPt>
            <c:idx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1-4123-4224-87FD-8208E4C9908F}"/>
              </c:ext>
            </c:extLst>
          </c:dPt>
          <c:dPt>
            <c:idx val="1"/>
            <c:bubble3D val="0"/>
            <c:spPr>
              <a:solidFill>
                <a:srgbClr val="99FF33"/>
              </a:solidFill>
            </c:spPr>
            <c:extLst>
              <c:ext xmlns:c16="http://schemas.microsoft.com/office/drawing/2014/chart" uri="{C3380CC4-5D6E-409C-BE32-E72D297353CC}">
                <c16:uniqueId val="{00000003-4123-4224-87FD-8208E4C9908F}"/>
              </c:ext>
            </c:extLst>
          </c:dPt>
          <c:dPt>
            <c:idx val="2"/>
            <c:bubble3D val="0"/>
            <c:spPr>
              <a:solidFill>
                <a:srgbClr val="FFFF00"/>
              </a:solidFill>
            </c:spPr>
            <c:extLst>
              <c:ext xmlns:c16="http://schemas.microsoft.com/office/drawing/2014/chart" uri="{C3380CC4-5D6E-409C-BE32-E72D297353CC}">
                <c16:uniqueId val="{00000005-4123-4224-87FD-8208E4C9908F}"/>
              </c:ext>
            </c:extLst>
          </c:dPt>
          <c:dPt>
            <c:idx val="3"/>
            <c:bubble3D val="0"/>
            <c:extLst>
              <c:ext xmlns:c16="http://schemas.microsoft.com/office/drawing/2014/chart" uri="{C3380CC4-5D6E-409C-BE32-E72D297353CC}">
                <c16:uniqueId val="{00000006-4123-4224-87FD-8208E4C9908F}"/>
              </c:ext>
            </c:extLst>
          </c:dPt>
          <c:dPt>
            <c:idx val="4"/>
            <c:bubble3D val="0"/>
            <c:extLst>
              <c:ext xmlns:c16="http://schemas.microsoft.com/office/drawing/2014/chart" uri="{C3380CC4-5D6E-409C-BE32-E72D297353CC}">
                <c16:uniqueId val="{00000007-4123-4224-87FD-8208E4C9908F}"/>
              </c:ext>
            </c:extLst>
          </c:dPt>
          <c:cat>
            <c:strRef>
              <c:f>'[Diagramm in Microsoft PowerPoint]Tabelle1'!$A$2:$A$6</c:f>
              <c:strCache>
                <c:ptCount val="5"/>
                <c:pt idx="0">
                  <c:v>sehr gut</c:v>
                </c:pt>
                <c:pt idx="1">
                  <c:v>gut</c:v>
                </c:pt>
                <c:pt idx="2">
                  <c:v>befriedigend</c:v>
                </c:pt>
                <c:pt idx="3">
                  <c:v>ausreichend</c:v>
                </c:pt>
                <c:pt idx="4">
                  <c:v>schlecht</c:v>
                </c:pt>
              </c:strCache>
            </c:strRef>
          </c:cat>
          <c:val>
            <c:numRef>
              <c:f>'[Diagramm in Microsoft PowerPoint]Tabelle1'!$E$2:$E$6</c:f>
              <c:numCache>
                <c:formatCode>General</c:formatCode>
                <c:ptCount val="5"/>
                <c:pt idx="0">
                  <c:v>15</c:v>
                </c:pt>
                <c:pt idx="1">
                  <c:v>41</c:v>
                </c:pt>
                <c:pt idx="2">
                  <c:v>37</c:v>
                </c:pt>
                <c:pt idx="3">
                  <c:v>22</c:v>
                </c:pt>
                <c:pt idx="4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4123-4224-87FD-8208E4C9908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25400">
          <a:noFill/>
        </a:ln>
      </c:spPr>
    </c:plotArea>
    <c:legend>
      <c:legendPos val="r"/>
      <c:layout/>
      <c:overlay val="0"/>
      <c:txPr>
        <a:bodyPr/>
        <a:lstStyle/>
        <a:p>
          <a:pPr>
            <a:defRPr sz="1400"/>
          </a:pPr>
          <a:endParaRPr lang="de-DE"/>
        </a:p>
      </c:txPr>
    </c:legend>
    <c:plotVisOnly val="1"/>
    <c:dispBlanksAs val="gap"/>
    <c:showDLblsOverMax val="0"/>
  </c:chart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8185D3-FAFC-453C-B4DA-EA605810833C}" type="datetimeFigureOut">
              <a:rPr lang="de-DE" smtClean="0"/>
              <a:t>14.02.2019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C07FBA-34B0-4290-BA91-07CC3F13AE6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17683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0659" name="Notizenplatzhalt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70660" name="Foliennummernplatzhalt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CCB6C7-4044-48A8-968D-F63D2061CC9E}" type="slidenum">
              <a:rPr kumimoji="0" lang="de-DE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de-DE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461726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683" name="Notizenplatzhalt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71684" name="Foliennummernplatzhalt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F322982-0270-40B9-9751-21F9C4187A83}" type="slidenum">
              <a:rPr kumimoji="0" lang="de-DE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de-DE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903712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2707" name="Notizenplatzhalt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72708" name="Foliennummernplatzhalt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8835105-A037-4CBA-B231-402320F98E85}" type="slidenum">
              <a:rPr kumimoji="0" lang="de-DE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de-DE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660037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bg>
      <p:bgPr>
        <a:gradFill rotWithShape="0">
          <a:gsLst>
            <a:gs pos="0">
              <a:schemeClr val="bg1"/>
            </a:gs>
            <a:gs pos="100000">
              <a:schemeClr val="accent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jlu-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5451" y="381000"/>
            <a:ext cx="36957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384833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798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8591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smtClean="0"/>
              <a:t>Formatvorlage des Untertitelmasters durch Klicken bearbeiten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5293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234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39416000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388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8233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1215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54251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737367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28954943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4"/>
          <p:cNvSpPr>
            <a:spLocks noChangeArrowheads="1"/>
          </p:cNvSpPr>
          <p:nvPr/>
        </p:nvSpPr>
        <p:spPr bwMode="auto">
          <a:xfrm>
            <a:off x="406400" y="990600"/>
            <a:ext cx="9652000" cy="76200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rgbClr val="CCECFF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en-US" altLang="en-US" sz="1800" smtClean="0"/>
          </a:p>
        </p:txBody>
      </p:sp>
      <p:pic>
        <p:nvPicPr>
          <p:cNvPr id="1027" name="Picture 5" descr="jlu-logo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96451" y="381000"/>
            <a:ext cx="2495549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75387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00066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00066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00066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00066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00066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000066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000066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000066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000066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000" b="1">
          <a:solidFill>
            <a:srgbClr val="000066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defRPr sz="2000" b="1">
          <a:solidFill>
            <a:srgbClr val="000066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2000" b="1">
          <a:solidFill>
            <a:srgbClr val="000066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defRPr sz="2000" b="1">
          <a:solidFill>
            <a:srgbClr val="000066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defRPr sz="2000" b="1">
          <a:solidFill>
            <a:srgbClr val="000066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defRPr sz="2000" b="1">
          <a:solidFill>
            <a:srgbClr val="000066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defRPr sz="2000" b="1">
          <a:solidFill>
            <a:srgbClr val="000066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defRPr sz="2000" b="1">
          <a:solidFill>
            <a:srgbClr val="000066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defRPr sz="2000" b="1">
          <a:solidFill>
            <a:srgbClr val="000066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290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847851" y="333375"/>
            <a:ext cx="6696075" cy="647700"/>
          </a:xfrm>
          <a:prstGeom prst="rect">
            <a:avLst/>
          </a:prstGeom>
          <a:solidFill>
            <a:srgbClr val="FFFFFF"/>
          </a:solidFill>
          <a:ln>
            <a:miter lim="800000"/>
            <a:headEnd/>
            <a:tailEnd/>
          </a:ln>
        </p:spPr>
        <p:txBody>
          <a:bodyPr anchor="ctr"/>
          <a:lstStyle/>
          <a:p>
            <a:pPr eaLnBrk="1" hangingPunct="1">
              <a:defRPr/>
            </a:pPr>
            <a:r>
              <a:rPr lang="en-US" sz="2000" dirty="0"/>
              <a:t>VL Medizinische </a:t>
            </a:r>
            <a:r>
              <a:rPr lang="en-US" sz="2000" dirty="0" err="1"/>
              <a:t>Soziologie</a:t>
            </a:r>
            <a:r>
              <a:rPr lang="en-US" sz="2000" dirty="0"/>
              <a:t> – Evaluation WS18/19 </a:t>
            </a:r>
          </a:p>
        </p:txBody>
      </p:sp>
      <p:graphicFrame>
        <p:nvGraphicFramePr>
          <p:cNvPr id="2" name="Diagramm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010714"/>
              </p:ext>
            </p:extLst>
          </p:nvPr>
        </p:nvGraphicFramePr>
        <p:xfrm>
          <a:off x="2495550" y="1196976"/>
          <a:ext cx="6769100" cy="50403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83056932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290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847851" y="333375"/>
            <a:ext cx="6696075" cy="647700"/>
          </a:xfrm>
          <a:prstGeom prst="rect">
            <a:avLst/>
          </a:prstGeom>
          <a:solidFill>
            <a:srgbClr val="FFFFFF"/>
          </a:solidFill>
          <a:ln>
            <a:miter lim="800000"/>
            <a:headEnd/>
            <a:tailEnd/>
          </a:ln>
        </p:spPr>
        <p:txBody>
          <a:bodyPr anchor="ctr"/>
          <a:lstStyle/>
          <a:p>
            <a:pPr eaLnBrk="1" hangingPunct="1">
              <a:defRPr/>
            </a:pPr>
            <a:r>
              <a:rPr lang="en-US" sz="2000" dirty="0"/>
              <a:t>VL Medizinische </a:t>
            </a:r>
            <a:r>
              <a:rPr lang="en-US" sz="2000" dirty="0" err="1"/>
              <a:t>Soziologie</a:t>
            </a:r>
            <a:r>
              <a:rPr lang="en-US" sz="2000" dirty="0"/>
              <a:t> – Evaluation WS18/19</a:t>
            </a:r>
          </a:p>
        </p:txBody>
      </p:sp>
      <p:graphicFrame>
        <p:nvGraphicFramePr>
          <p:cNvPr id="4" name="Diagramm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1218755"/>
              </p:ext>
            </p:extLst>
          </p:nvPr>
        </p:nvGraphicFramePr>
        <p:xfrm>
          <a:off x="2639616" y="1268760"/>
          <a:ext cx="7416824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03119830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290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847851" y="333375"/>
            <a:ext cx="6696075" cy="647700"/>
          </a:xfrm>
          <a:prstGeom prst="rect">
            <a:avLst/>
          </a:prstGeom>
          <a:solidFill>
            <a:srgbClr val="FFFFFF"/>
          </a:solidFill>
          <a:ln>
            <a:miter lim="800000"/>
            <a:headEnd/>
            <a:tailEnd/>
          </a:ln>
        </p:spPr>
        <p:txBody>
          <a:bodyPr anchor="ctr"/>
          <a:lstStyle/>
          <a:p>
            <a:pPr eaLnBrk="1" hangingPunct="1">
              <a:defRPr/>
            </a:pPr>
            <a:r>
              <a:rPr lang="en-US" sz="2000" dirty="0"/>
              <a:t>VL Medizinische </a:t>
            </a:r>
            <a:r>
              <a:rPr lang="en-US" sz="2000" dirty="0" err="1"/>
              <a:t>Soziologie</a:t>
            </a:r>
            <a:r>
              <a:rPr lang="en-US" sz="2000" dirty="0"/>
              <a:t> – Evaluation </a:t>
            </a:r>
            <a:r>
              <a:rPr lang="en-US" sz="2000" dirty="0" smtClean="0"/>
              <a:t>WS18/19</a:t>
            </a:r>
            <a:endParaRPr lang="en-US" sz="2000" dirty="0"/>
          </a:p>
        </p:txBody>
      </p:sp>
      <p:graphicFrame>
        <p:nvGraphicFramePr>
          <p:cNvPr id="4" name="Diagramm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52529995"/>
              </p:ext>
            </p:extLst>
          </p:nvPr>
        </p:nvGraphicFramePr>
        <p:xfrm>
          <a:off x="1847528" y="1340768"/>
          <a:ext cx="7488832" cy="53285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15917624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4661791"/>
              </p:ext>
            </p:extLst>
          </p:nvPr>
        </p:nvGraphicFramePr>
        <p:xfrm>
          <a:off x="1992314" y="1628775"/>
          <a:ext cx="8207376" cy="48958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036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036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6446">
                <a:tc>
                  <a:txBody>
                    <a:bodyPr/>
                    <a:lstStyle/>
                    <a:p>
                      <a:r>
                        <a:rPr lang="de-DE" sz="1800" b="1" dirty="0" smtClean="0">
                          <a:solidFill>
                            <a:schemeClr val="tx1"/>
                          </a:solidFill>
                        </a:rPr>
                        <a:t>Ändern</a:t>
                      </a:r>
                      <a:endParaRPr lang="de-DE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23" marR="91423" marT="45714" marB="45714"/>
                </a:tc>
                <a:tc>
                  <a:txBody>
                    <a:bodyPr/>
                    <a:lstStyle/>
                    <a:p>
                      <a:r>
                        <a:rPr lang="de-DE" sz="1800" b="1" dirty="0" smtClean="0">
                          <a:solidFill>
                            <a:schemeClr val="tx1"/>
                          </a:solidFill>
                        </a:rPr>
                        <a:t>Anzahl</a:t>
                      </a:r>
                      <a:endParaRPr lang="de-DE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23" marR="91423" marT="45714" marB="4571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6446">
                <a:tc>
                  <a:txBody>
                    <a:bodyPr/>
                    <a:lstStyle/>
                    <a:p>
                      <a:r>
                        <a:rPr lang="de-DE" sz="1800" b="1" dirty="0" smtClean="0"/>
                        <a:t>Folien online</a:t>
                      </a:r>
                      <a:endParaRPr lang="de-DE" sz="1800" b="1" dirty="0"/>
                    </a:p>
                  </a:txBody>
                  <a:tcPr marL="91423" marR="91423" marT="45714" marB="45714"/>
                </a:tc>
                <a:tc>
                  <a:txBody>
                    <a:bodyPr/>
                    <a:lstStyle/>
                    <a:p>
                      <a:r>
                        <a:rPr lang="de-DE" sz="1800" b="1" dirty="0" smtClean="0"/>
                        <a:t>28</a:t>
                      </a:r>
                      <a:endParaRPr lang="de-DE" sz="1800" b="1" dirty="0"/>
                    </a:p>
                  </a:txBody>
                  <a:tcPr marL="91423" marR="91423" marT="45714" marB="45714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6446">
                <a:tc>
                  <a:txBody>
                    <a:bodyPr/>
                    <a:lstStyle/>
                    <a:p>
                      <a:r>
                        <a:rPr lang="de-DE" sz="1800" b="1" dirty="0" smtClean="0"/>
                        <a:t>Mehr Ruhe (ev. „rausschmeißen“)</a:t>
                      </a:r>
                      <a:endParaRPr lang="de-DE" sz="1800" b="1" dirty="0"/>
                    </a:p>
                  </a:txBody>
                  <a:tcPr marL="91423" marR="91423" marT="45714" marB="45714"/>
                </a:tc>
                <a:tc>
                  <a:txBody>
                    <a:bodyPr/>
                    <a:lstStyle/>
                    <a:p>
                      <a:r>
                        <a:rPr lang="de-DE" sz="1800" b="1" dirty="0" smtClean="0"/>
                        <a:t>23</a:t>
                      </a:r>
                      <a:endParaRPr lang="de-DE" sz="1800" b="1" dirty="0"/>
                    </a:p>
                  </a:txBody>
                  <a:tcPr marL="91423" marR="91423" marT="45714" marB="45714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6446">
                <a:tc>
                  <a:txBody>
                    <a:bodyPr/>
                    <a:lstStyle/>
                    <a:p>
                      <a:r>
                        <a:rPr lang="de-DE" sz="1800" b="1" dirty="0" smtClean="0"/>
                        <a:t>Raum</a:t>
                      </a:r>
                      <a:endParaRPr lang="de-DE" sz="1800" b="1" dirty="0"/>
                    </a:p>
                  </a:txBody>
                  <a:tcPr marL="91423" marR="91423" marT="45714" marB="45714"/>
                </a:tc>
                <a:tc>
                  <a:txBody>
                    <a:bodyPr/>
                    <a:lstStyle/>
                    <a:p>
                      <a:r>
                        <a:rPr lang="de-DE" sz="1800" b="1" dirty="0" smtClean="0"/>
                        <a:t>12</a:t>
                      </a:r>
                      <a:endParaRPr lang="de-DE" sz="1800" b="1" dirty="0"/>
                    </a:p>
                  </a:txBody>
                  <a:tcPr marL="91423" marR="91423" marT="45714" marB="45714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6446">
                <a:tc>
                  <a:txBody>
                    <a:bodyPr/>
                    <a:lstStyle/>
                    <a:p>
                      <a:r>
                        <a:rPr lang="de-DE" sz="1800" b="1" dirty="0" smtClean="0"/>
                        <a:t>Präsentationsstil</a:t>
                      </a:r>
                      <a:endParaRPr lang="de-DE" sz="1800" b="1" dirty="0"/>
                    </a:p>
                  </a:txBody>
                  <a:tcPr marL="91423" marR="91423" marT="45714" marB="45714"/>
                </a:tc>
                <a:tc>
                  <a:txBody>
                    <a:bodyPr/>
                    <a:lstStyle/>
                    <a:p>
                      <a:r>
                        <a:rPr lang="de-DE" sz="1800" b="1" dirty="0" smtClean="0"/>
                        <a:t>8</a:t>
                      </a:r>
                      <a:endParaRPr lang="de-DE" sz="1800" b="1" dirty="0"/>
                    </a:p>
                  </a:txBody>
                  <a:tcPr marL="91423" marR="91423" marT="45714" marB="45714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6446">
                <a:tc>
                  <a:txBody>
                    <a:bodyPr/>
                    <a:lstStyle/>
                    <a:p>
                      <a:r>
                        <a:rPr lang="de-DE" sz="1800" b="1" dirty="0" smtClean="0"/>
                        <a:t>Statistiken zu alt</a:t>
                      </a:r>
                      <a:endParaRPr lang="de-DE" sz="1800" b="1" dirty="0"/>
                    </a:p>
                  </a:txBody>
                  <a:tcPr marL="91423" marR="91423" marT="45714" marB="45714"/>
                </a:tc>
                <a:tc>
                  <a:txBody>
                    <a:bodyPr/>
                    <a:lstStyle/>
                    <a:p>
                      <a:r>
                        <a:rPr lang="de-DE" sz="1800" b="1" dirty="0" smtClean="0"/>
                        <a:t>8</a:t>
                      </a:r>
                      <a:endParaRPr lang="de-DE" sz="1800" b="1" dirty="0"/>
                    </a:p>
                  </a:txBody>
                  <a:tcPr marL="91423" marR="91423" marT="45714" marB="45714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6446">
                <a:tc>
                  <a:txBody>
                    <a:bodyPr/>
                    <a:lstStyle/>
                    <a:p>
                      <a:r>
                        <a:rPr lang="de-DE" sz="1800" b="1" dirty="0" smtClean="0"/>
                        <a:t>Mehr Interaktion</a:t>
                      </a:r>
                      <a:endParaRPr lang="de-DE" sz="1800" b="1" dirty="0"/>
                    </a:p>
                  </a:txBody>
                  <a:tcPr marL="91423" marR="91423" marT="45714" marB="45714"/>
                </a:tc>
                <a:tc>
                  <a:txBody>
                    <a:bodyPr/>
                    <a:lstStyle/>
                    <a:p>
                      <a:r>
                        <a:rPr lang="de-DE" sz="1800" b="1" dirty="0" smtClean="0"/>
                        <a:t>6</a:t>
                      </a:r>
                      <a:endParaRPr lang="de-DE" sz="1800" b="1" dirty="0"/>
                    </a:p>
                  </a:txBody>
                  <a:tcPr marL="91423" marR="91423" marT="45714" marB="45714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6446">
                <a:tc>
                  <a:txBody>
                    <a:bodyPr/>
                    <a:lstStyle/>
                    <a:p>
                      <a:r>
                        <a:rPr lang="de-DE" sz="1800" b="1" dirty="0" smtClean="0"/>
                        <a:t>Folien/ Handout verbessern</a:t>
                      </a:r>
                      <a:endParaRPr lang="de-DE" sz="1800" b="1" dirty="0"/>
                    </a:p>
                  </a:txBody>
                  <a:tcPr marL="91423" marR="91423" marT="45714" marB="45714"/>
                </a:tc>
                <a:tc>
                  <a:txBody>
                    <a:bodyPr/>
                    <a:lstStyle/>
                    <a:p>
                      <a:r>
                        <a:rPr lang="de-DE" sz="1800" b="1" dirty="0" smtClean="0"/>
                        <a:t>6</a:t>
                      </a:r>
                      <a:endParaRPr lang="de-DE" sz="1800" b="1" dirty="0"/>
                    </a:p>
                  </a:txBody>
                  <a:tcPr marL="91423" marR="91423" marT="45714" marB="45714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787839">
                <a:tc>
                  <a:txBody>
                    <a:bodyPr/>
                    <a:lstStyle/>
                    <a:p>
                      <a:r>
                        <a:rPr lang="de-DE" sz="1800" b="1" dirty="0" smtClean="0"/>
                        <a:t>Doppelstunde/ Zeit zw. Chemie und </a:t>
                      </a:r>
                      <a:r>
                        <a:rPr lang="de-DE" sz="1800" b="1" dirty="0" smtClean="0"/>
                        <a:t>Anatomie schlecht</a:t>
                      </a:r>
                      <a:endParaRPr lang="de-DE" sz="1800" b="1" dirty="0"/>
                    </a:p>
                  </a:txBody>
                  <a:tcPr marL="91423" marR="91423" marT="45714" marB="45714"/>
                </a:tc>
                <a:tc>
                  <a:txBody>
                    <a:bodyPr/>
                    <a:lstStyle/>
                    <a:p>
                      <a:r>
                        <a:rPr lang="de-DE" sz="1800" b="1" dirty="0" smtClean="0"/>
                        <a:t>4</a:t>
                      </a:r>
                      <a:endParaRPr lang="de-DE" sz="1800" b="1" dirty="0"/>
                    </a:p>
                  </a:txBody>
                  <a:tcPr marL="91423" marR="91423" marT="45714" marB="45714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6446">
                <a:tc>
                  <a:txBody>
                    <a:bodyPr/>
                    <a:lstStyle/>
                    <a:p>
                      <a:r>
                        <a:rPr lang="de-DE" sz="1800" b="1" dirty="0" smtClean="0"/>
                        <a:t>Weniger Statistiken</a:t>
                      </a:r>
                      <a:endParaRPr lang="de-DE" sz="1800" b="1" dirty="0"/>
                    </a:p>
                  </a:txBody>
                  <a:tcPr marL="91423" marR="91423" marT="45714" marB="45714"/>
                </a:tc>
                <a:tc>
                  <a:txBody>
                    <a:bodyPr/>
                    <a:lstStyle/>
                    <a:p>
                      <a:r>
                        <a:rPr lang="de-DE" sz="1800" b="1" dirty="0" smtClean="0"/>
                        <a:t>4</a:t>
                      </a:r>
                      <a:endParaRPr lang="de-DE" sz="1800" b="1" dirty="0"/>
                    </a:p>
                  </a:txBody>
                  <a:tcPr marL="91423" marR="91423" marT="45714" marB="45714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1847851" y="333375"/>
            <a:ext cx="6696075" cy="647700"/>
          </a:xfrm>
          <a:prstGeom prst="rect">
            <a:avLst/>
          </a:prstGeom>
          <a:solidFill>
            <a:srgbClr val="FFFFFF"/>
          </a:solidFill>
          <a:ln>
            <a:miter lim="800000"/>
            <a:headEnd/>
            <a:tailEnd/>
          </a:ln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2000" kern="0" smtClean="0"/>
              <a:t>VL Medizinische Soziologie – Evaluation WS18/19</a:t>
            </a:r>
            <a:endParaRPr lang="en-US" sz="2000" kern="0" dirty="0"/>
          </a:p>
        </p:txBody>
      </p:sp>
    </p:spTree>
    <p:extLst>
      <p:ext uri="{BB962C8B-B14F-4D97-AF65-F5344CB8AC3E}">
        <p14:creationId xmlns:p14="http://schemas.microsoft.com/office/powerpoint/2010/main" val="38973089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3482900"/>
              </p:ext>
            </p:extLst>
          </p:nvPr>
        </p:nvGraphicFramePr>
        <p:xfrm>
          <a:off x="1981200" y="1600200"/>
          <a:ext cx="8229600" cy="42052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25661">
                <a:tc>
                  <a:txBody>
                    <a:bodyPr/>
                    <a:lstStyle/>
                    <a:p>
                      <a:r>
                        <a:rPr lang="de-DE" sz="1800" b="1" dirty="0" smtClean="0">
                          <a:solidFill>
                            <a:schemeClr val="tx1"/>
                          </a:solidFill>
                        </a:rPr>
                        <a:t>Beibehalten</a:t>
                      </a:r>
                      <a:endParaRPr lang="de-DE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de-DE" sz="1800" b="1" dirty="0" smtClean="0">
                          <a:solidFill>
                            <a:schemeClr val="tx1"/>
                          </a:solidFill>
                        </a:rPr>
                        <a:t>Anzahl</a:t>
                      </a:r>
                      <a:endParaRPr lang="de-DE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T="45722" marB="45722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5661">
                <a:tc>
                  <a:txBody>
                    <a:bodyPr/>
                    <a:lstStyle/>
                    <a:p>
                      <a:r>
                        <a:rPr lang="de-DE" sz="1800" b="1" dirty="0" smtClean="0"/>
                        <a:t>Handout</a:t>
                      </a:r>
                      <a:endParaRPr lang="de-DE" sz="1800" b="1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de-DE" sz="1800" b="1" dirty="0" smtClean="0"/>
                        <a:t>21</a:t>
                      </a:r>
                      <a:endParaRPr lang="de-DE" sz="1800" b="1" dirty="0"/>
                    </a:p>
                  </a:txBody>
                  <a:tcPr marT="45722" marB="45722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5661">
                <a:tc>
                  <a:txBody>
                    <a:bodyPr/>
                    <a:lstStyle/>
                    <a:p>
                      <a:r>
                        <a:rPr lang="de-DE" sz="1800" b="1" dirty="0" smtClean="0"/>
                        <a:t>Wahl Anwesenheit oder Testat</a:t>
                      </a:r>
                      <a:endParaRPr lang="de-DE" sz="1800" b="1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de-DE" sz="1800" b="1" dirty="0" smtClean="0"/>
                        <a:t>21</a:t>
                      </a:r>
                      <a:endParaRPr lang="de-DE" sz="1800" b="1" dirty="0"/>
                    </a:p>
                  </a:txBody>
                  <a:tcPr marT="45722" marB="45722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5661">
                <a:tc>
                  <a:txBody>
                    <a:bodyPr/>
                    <a:lstStyle/>
                    <a:p>
                      <a:r>
                        <a:rPr lang="de-DE" sz="1800" b="1" dirty="0" smtClean="0"/>
                        <a:t>Beispiele</a:t>
                      </a:r>
                      <a:endParaRPr lang="de-DE" sz="1800" b="1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de-DE" sz="1800" b="1" dirty="0" smtClean="0"/>
                        <a:t>13</a:t>
                      </a:r>
                      <a:endParaRPr lang="de-DE" sz="1800" b="1" dirty="0"/>
                    </a:p>
                  </a:txBody>
                  <a:tcPr marT="45722" marB="45722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5661">
                <a:tc>
                  <a:txBody>
                    <a:bodyPr/>
                    <a:lstStyle/>
                    <a:p>
                      <a:r>
                        <a:rPr lang="de-DE" sz="1800" b="1" dirty="0" err="1" smtClean="0"/>
                        <a:t>Physikumsfragen</a:t>
                      </a:r>
                      <a:endParaRPr lang="de-DE" sz="1800" b="1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de-DE" sz="1800" b="1" dirty="0" smtClean="0"/>
                        <a:t>6</a:t>
                      </a:r>
                      <a:endParaRPr lang="de-DE" sz="1800" b="1" dirty="0"/>
                    </a:p>
                  </a:txBody>
                  <a:tcPr marT="45722" marB="45722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5661">
                <a:tc>
                  <a:txBody>
                    <a:bodyPr/>
                    <a:lstStyle/>
                    <a:p>
                      <a:r>
                        <a:rPr lang="de-DE" sz="1800" b="1" dirty="0" smtClean="0"/>
                        <a:t>Präsentation</a:t>
                      </a:r>
                      <a:endParaRPr lang="de-DE" sz="1800" b="1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de-DE" sz="1800" b="1" dirty="0" smtClean="0"/>
                        <a:t>6</a:t>
                      </a:r>
                      <a:endParaRPr lang="de-DE" sz="1800" b="1" dirty="0"/>
                    </a:p>
                  </a:txBody>
                  <a:tcPr marT="45722" marB="45722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25661">
                <a:tc>
                  <a:txBody>
                    <a:bodyPr/>
                    <a:lstStyle/>
                    <a:p>
                      <a:r>
                        <a:rPr lang="de-DE" sz="1800" b="1" dirty="0" smtClean="0"/>
                        <a:t>Inhalte</a:t>
                      </a:r>
                      <a:endParaRPr lang="de-DE" sz="1800" b="1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de-DE" sz="1800" b="1" dirty="0" smtClean="0"/>
                        <a:t>4</a:t>
                      </a:r>
                      <a:endParaRPr lang="de-DE" sz="1800" b="1" dirty="0"/>
                    </a:p>
                  </a:txBody>
                  <a:tcPr marT="45722" marB="45722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25661">
                <a:tc>
                  <a:txBody>
                    <a:bodyPr/>
                    <a:lstStyle/>
                    <a:p>
                      <a:r>
                        <a:rPr lang="de-DE" sz="1800" b="1" dirty="0" smtClean="0"/>
                        <a:t>Atmosphäre</a:t>
                      </a:r>
                      <a:endParaRPr lang="de-DE" sz="1800" b="1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de-DE" sz="1800" b="1" dirty="0" smtClean="0"/>
                        <a:t>4</a:t>
                      </a:r>
                      <a:endParaRPr lang="de-DE" sz="1800" b="1" dirty="0"/>
                    </a:p>
                  </a:txBody>
                  <a:tcPr marT="45722" marB="45722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0933"/>
            <a:ext cx="8940800" cy="609600"/>
          </a:xfrm>
          <a:prstGeom prst="rect">
            <a:avLst/>
          </a:prstGeom>
          <a:solidFill>
            <a:srgbClr val="FFFFFF"/>
          </a:solidFill>
          <a:ln>
            <a:miter lim="800000"/>
            <a:headEnd/>
            <a:tailEnd/>
          </a:ln>
        </p:spPr>
        <p:txBody>
          <a:bodyPr anchor="ctr"/>
          <a:lstStyle/>
          <a:p>
            <a:pPr eaLnBrk="1" hangingPunct="1">
              <a:defRPr/>
            </a:pPr>
            <a:r>
              <a:rPr lang="en-US" sz="2000" dirty="0"/>
              <a:t>VL Medizinische </a:t>
            </a:r>
            <a:r>
              <a:rPr lang="en-US" sz="2000" dirty="0" err="1"/>
              <a:t>Soziologie</a:t>
            </a:r>
            <a:r>
              <a:rPr lang="en-US" sz="2000" dirty="0"/>
              <a:t> – Evaluation </a:t>
            </a:r>
            <a:r>
              <a:rPr lang="en-US" sz="2000" dirty="0" smtClean="0"/>
              <a:t>WS18/19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748286287"/>
      </p:ext>
    </p:extLst>
  </p:cSld>
  <p:clrMapOvr>
    <a:masterClrMapping/>
  </p:clrMapOvr>
</p:sld>
</file>

<file path=ppt/theme/theme1.xml><?xml version="1.0" encoding="utf-8"?>
<a:theme xmlns:a="http://schemas.openxmlformats.org/drawingml/2006/main" name="1_Benutzerdefiniertes Design">
  <a:themeElements>
    <a:clrScheme name="1_Benutzerdefiniertes Design 14">
      <a:dk1>
        <a:srgbClr val="000066"/>
      </a:dk1>
      <a:lt1>
        <a:srgbClr val="FFFFFF"/>
      </a:lt1>
      <a:dk2>
        <a:srgbClr val="000000"/>
      </a:dk2>
      <a:lt2>
        <a:srgbClr val="808080"/>
      </a:lt2>
      <a:accent1>
        <a:srgbClr val="99CCFF"/>
      </a:accent1>
      <a:accent2>
        <a:srgbClr val="0000FF"/>
      </a:accent2>
      <a:accent3>
        <a:srgbClr val="FFFFFF"/>
      </a:accent3>
      <a:accent4>
        <a:srgbClr val="000056"/>
      </a:accent4>
      <a:accent5>
        <a:srgbClr val="CAE2FF"/>
      </a:accent5>
      <a:accent6>
        <a:srgbClr val="0000E7"/>
      </a:accent6>
      <a:hlink>
        <a:srgbClr val="0000FF"/>
      </a:hlink>
      <a:folHlink>
        <a:srgbClr val="AF67FF"/>
      </a:folHlink>
    </a:clrScheme>
    <a:fontScheme name="1_Benutzerdefiniertes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Benutzerdefiniertes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enutzerdefiniertes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enutzerdefiniertes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enutzerdefiniertes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enutzerdefiniertes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enutzerdefiniertes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enutzerdefiniertes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enutzerdefiniertes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enutzerdefiniertes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enutzerdefiniertes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enutzerdefiniertes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enutzerdefiniertes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enutzerdefiniertes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0000FF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enutzerdefiniertes Design 14">
        <a:dk1>
          <a:srgbClr val="000066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0000FF"/>
        </a:accent2>
        <a:accent3>
          <a:srgbClr val="FFFFFF"/>
        </a:accent3>
        <a:accent4>
          <a:srgbClr val="000056"/>
        </a:accent4>
        <a:accent5>
          <a:srgbClr val="CAE2FF"/>
        </a:accent5>
        <a:accent6>
          <a:srgbClr val="0000E7"/>
        </a:accent6>
        <a:hlink>
          <a:srgbClr val="0000FF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1_Benutzerdefiniertes Design 14">
    <a:dk1>
      <a:srgbClr val="000066"/>
    </a:dk1>
    <a:lt1>
      <a:srgbClr val="FFFFFF"/>
    </a:lt1>
    <a:dk2>
      <a:srgbClr val="000000"/>
    </a:dk2>
    <a:lt2>
      <a:srgbClr val="808080"/>
    </a:lt2>
    <a:accent1>
      <a:srgbClr val="99CCFF"/>
    </a:accent1>
    <a:accent2>
      <a:srgbClr val="0000FF"/>
    </a:accent2>
    <a:accent3>
      <a:srgbClr val="FFFFFF"/>
    </a:accent3>
    <a:accent4>
      <a:srgbClr val="000056"/>
    </a:accent4>
    <a:accent5>
      <a:srgbClr val="CAE2FF"/>
    </a:accent5>
    <a:accent6>
      <a:srgbClr val="0000E7"/>
    </a:accent6>
    <a:hlink>
      <a:srgbClr val="0000FF"/>
    </a:hlink>
    <a:folHlink>
      <a:srgbClr val="AF67FF"/>
    </a:folHlink>
  </a:clrScheme>
  <a:fontScheme name="1_Benutzerdefiniertes Desig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Larissa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1_Benutzerdefiniertes Design 14">
    <a:dk1>
      <a:srgbClr val="000066"/>
    </a:dk1>
    <a:lt1>
      <a:srgbClr val="FFFFFF"/>
    </a:lt1>
    <a:dk2>
      <a:srgbClr val="000000"/>
    </a:dk2>
    <a:lt2>
      <a:srgbClr val="808080"/>
    </a:lt2>
    <a:accent1>
      <a:srgbClr val="99CCFF"/>
    </a:accent1>
    <a:accent2>
      <a:srgbClr val="0000FF"/>
    </a:accent2>
    <a:accent3>
      <a:srgbClr val="FFFFFF"/>
    </a:accent3>
    <a:accent4>
      <a:srgbClr val="000056"/>
    </a:accent4>
    <a:accent5>
      <a:srgbClr val="CAE2FF"/>
    </a:accent5>
    <a:accent6>
      <a:srgbClr val="0000E7"/>
    </a:accent6>
    <a:hlink>
      <a:srgbClr val="0000FF"/>
    </a:hlink>
    <a:folHlink>
      <a:srgbClr val="AF67FF"/>
    </a:folHlink>
  </a:clrScheme>
  <a:fontScheme name="1_Benutzerdefiniertes Desig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Larissa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99</Words>
  <Application>Microsoft Office PowerPoint</Application>
  <PresentationFormat>Breitbild</PresentationFormat>
  <Paragraphs>47</Paragraphs>
  <Slides>5</Slides>
  <Notes>3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8" baseType="lpstr">
      <vt:lpstr>Arial</vt:lpstr>
      <vt:lpstr>Calibri</vt:lpstr>
      <vt:lpstr>1_Benutzerdefiniertes Design</vt:lpstr>
      <vt:lpstr>VL Medizinische Soziologie – Evaluation WS18/19 </vt:lpstr>
      <vt:lpstr>VL Medizinische Soziologie – Evaluation WS18/19</vt:lpstr>
      <vt:lpstr>VL Medizinische Soziologie – Evaluation WS18/19</vt:lpstr>
      <vt:lpstr>PowerPoint-Präsentation</vt:lpstr>
      <vt:lpstr>VL Medizinische Soziologie – Evaluation WS18/19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VL Medizinische Soziologie – Evaluation WS18/19 </dc:title>
  <dc:creator>Kupfer, Jörg</dc:creator>
  <cp:lastModifiedBy>Kupfer, Jörg</cp:lastModifiedBy>
  <cp:revision>1</cp:revision>
  <dcterms:created xsi:type="dcterms:W3CDTF">2019-02-14T11:14:57Z</dcterms:created>
  <dcterms:modified xsi:type="dcterms:W3CDTF">2019-02-14T11:16:17Z</dcterms:modified>
</cp:coreProperties>
</file>