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sldIdLst>
    <p:sldId id="256" r:id="rId3"/>
    <p:sldId id="334" r:id="rId4"/>
    <p:sldId id="335" r:id="rId5"/>
    <p:sldId id="345" r:id="rId6"/>
    <p:sldId id="347" r:id="rId7"/>
    <p:sldId id="328" r:id="rId8"/>
    <p:sldId id="327" r:id="rId9"/>
    <p:sldId id="330" r:id="rId10"/>
    <p:sldId id="346" r:id="rId11"/>
    <p:sldId id="316" r:id="rId12"/>
    <p:sldId id="332" r:id="rId13"/>
    <p:sldId id="266" r:id="rId14"/>
    <p:sldId id="333" r:id="rId15"/>
    <p:sldId id="289" r:id="rId16"/>
    <p:sldId id="280" r:id="rId17"/>
    <p:sldId id="260" r:id="rId18"/>
    <p:sldId id="262" r:id="rId19"/>
    <p:sldId id="263" r:id="rId20"/>
    <p:sldId id="264" r:id="rId21"/>
    <p:sldId id="265" r:id="rId22"/>
    <p:sldId id="319" r:id="rId23"/>
    <p:sldId id="267" r:id="rId24"/>
    <p:sldId id="268" r:id="rId25"/>
    <p:sldId id="273" r:id="rId26"/>
    <p:sldId id="336" r:id="rId27"/>
    <p:sldId id="318" r:id="rId28"/>
    <p:sldId id="274" r:id="rId29"/>
    <p:sldId id="275" r:id="rId30"/>
    <p:sldId id="261" r:id="rId31"/>
    <p:sldId id="277" r:id="rId32"/>
    <p:sldId id="337" r:id="rId33"/>
    <p:sldId id="281" r:id="rId34"/>
    <p:sldId id="300" r:id="rId35"/>
    <p:sldId id="299" r:id="rId36"/>
    <p:sldId id="301" r:id="rId37"/>
    <p:sldId id="302" r:id="rId38"/>
    <p:sldId id="303" r:id="rId39"/>
    <p:sldId id="297" r:id="rId40"/>
    <p:sldId id="282" r:id="rId41"/>
    <p:sldId id="338" r:id="rId42"/>
    <p:sldId id="339" r:id="rId43"/>
    <p:sldId id="308" r:id="rId44"/>
    <p:sldId id="309" r:id="rId45"/>
    <p:sldId id="310" r:id="rId46"/>
    <p:sldId id="340" r:id="rId47"/>
    <p:sldId id="312" r:id="rId48"/>
    <p:sldId id="341" r:id="rId49"/>
    <p:sldId id="295" r:id="rId50"/>
    <p:sldId id="290" r:id="rId51"/>
    <p:sldId id="342" r:id="rId52"/>
    <p:sldId id="292" r:id="rId53"/>
    <p:sldId id="343" r:id="rId54"/>
    <p:sldId id="344" r:id="rId55"/>
    <p:sldId id="313" r:id="rId56"/>
    <p:sldId id="314" r:id="rId57"/>
    <p:sldId id="304" r:id="rId58"/>
    <p:sldId id="305" r:id="rId59"/>
    <p:sldId id="306" r:id="rId60"/>
    <p:sldId id="307" r:id="rId61"/>
    <p:sldId id="325" r:id="rId62"/>
    <p:sldId id="293" r:id="rId63"/>
    <p:sldId id="321" r:id="rId64"/>
  </p:sldIdLst>
  <p:sldSz cx="9144000" cy="6858000" type="screen4x3"/>
  <p:notesSz cx="6888163" cy="100187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999"/>
    <a:srgbClr val="FFCC99"/>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236" y="96"/>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de-DE"/>
          </a:p>
        </p:txBody>
      </p:sp>
      <p:sp>
        <p:nvSpPr>
          <p:cNvPr id="3" name="Datumsplatzhalt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2C98DBCA-BDBF-4D67-AA80-105D2183A7DA}" type="datetimeFigureOut">
              <a:rPr lang="de-DE" smtClean="0"/>
              <a:t>13.10.2017</a:t>
            </a:fld>
            <a:endParaRPr lang="de-DE"/>
          </a:p>
        </p:txBody>
      </p:sp>
      <p:sp>
        <p:nvSpPr>
          <p:cNvPr id="4" name="Folienbildplatzhalt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de-DE"/>
          </a:p>
        </p:txBody>
      </p:sp>
      <p:sp>
        <p:nvSpPr>
          <p:cNvPr id="5" name="Notizenplatzhalt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de-DE"/>
          </a:p>
        </p:txBody>
      </p:sp>
      <p:sp>
        <p:nvSpPr>
          <p:cNvPr id="7" name="Foliennummernplatzhalt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ABBBCEDA-C2F0-4894-9454-9E001D03C670}" type="slidenum">
              <a:rPr lang="de-DE" smtClean="0"/>
              <a:t>‹Nr.›</a:t>
            </a:fld>
            <a:endParaRPr lang="de-DE"/>
          </a:p>
        </p:txBody>
      </p:sp>
    </p:spTree>
    <p:extLst>
      <p:ext uri="{BB962C8B-B14F-4D97-AF65-F5344CB8AC3E}">
        <p14:creationId xmlns:p14="http://schemas.microsoft.com/office/powerpoint/2010/main" val="31636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784074-D2F6-4548-ADBB-77FCBF969B44}" type="slidenum">
              <a:rPr lang="de-DE" smtClean="0"/>
              <a:pPr/>
              <a:t>42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784074-D2F6-4548-ADBB-77FCBF969B44}" type="slidenum">
              <a:rPr lang="de-DE" smtClean="0"/>
              <a:pPr/>
              <a:t>43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784074-D2F6-4548-ADBB-77FCBF969B44}" type="slidenum">
              <a:rPr lang="de-DE" smtClean="0"/>
              <a:pPr/>
              <a:t>44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84074-D2F6-4548-ADBB-77FCBF969B44}"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654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784074-D2F6-4548-ADBB-77FCBF969B44}" type="slidenum">
              <a:rPr lang="de-DE" smtClean="0"/>
              <a:pPr/>
              <a:t>46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784074-D2F6-4548-ADBB-77FCBF969B44}" type="slidenum">
              <a:rPr lang="de-DE" smtClean="0"/>
              <a:pPr/>
              <a:t>58</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C62AD1C-2C2A-4DD5-B598-AD1437547EDC}" type="datetimeFigureOut">
              <a:rPr lang="de-DE" smtClean="0"/>
              <a:t>13.10.2017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A6A4FD-354D-471F-B8EC-7957EB03C73E}" type="slidenum">
              <a:rPr lang="de-DE" smtClean="0"/>
              <a:t>‹Nr.›</a:t>
            </a:fld>
            <a:endParaRPr lang="de-DE"/>
          </a:p>
        </p:txBody>
      </p:sp>
      <p:sp>
        <p:nvSpPr>
          <p:cNvPr id="9" name="Inhaltsplatzhalter 8"/>
          <p:cNvSpPr>
            <a:spLocks noGrp="1"/>
          </p:cNvSpPr>
          <p:nvPr>
            <p:ph sz="quarter" idx="13"/>
          </p:nvPr>
        </p:nvSpPr>
        <p:spPr>
          <a:xfrm>
            <a:off x="9882188" y="4329113"/>
            <a:ext cx="914400" cy="914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6082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C62AD1C-2C2A-4DD5-B598-AD1437547EDC}" type="datetimeFigureOut">
              <a:rPr lang="de-DE" smtClean="0"/>
              <a:t>13.10.2017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112785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C62AD1C-2C2A-4DD5-B598-AD1437547EDC}" type="datetimeFigureOut">
              <a:rPr lang="de-DE" smtClean="0"/>
              <a:t>13.10.2017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3173734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0605E5E-421A-4D23-9788-19A8E7578C81}" type="datetimeFigureOut">
              <a:rPr lang="de-DE" smtClean="0"/>
              <a:t>13.10.2017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34042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0605E5E-421A-4D23-9788-19A8E7578C81}" type="datetimeFigureOut">
              <a:rPr lang="de-DE" smtClean="0"/>
              <a:t>13.10.2017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81614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0605E5E-421A-4D23-9788-19A8E7578C81}" type="datetimeFigureOut">
              <a:rPr lang="de-DE" smtClean="0"/>
              <a:t>13.10.2017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1982208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0605E5E-421A-4D23-9788-19A8E7578C81}" type="datetimeFigureOut">
              <a:rPr lang="de-DE" smtClean="0"/>
              <a:t>13.10.2017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3060809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0605E5E-421A-4D23-9788-19A8E7578C81}" type="datetimeFigureOut">
              <a:rPr lang="de-DE" smtClean="0"/>
              <a:t>13.10.2017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72129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0605E5E-421A-4D23-9788-19A8E7578C81}" type="datetimeFigureOut">
              <a:rPr lang="de-DE" smtClean="0"/>
              <a:t>13.10.2017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4118097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0605E5E-421A-4D23-9788-19A8E7578C81}" type="datetimeFigureOut">
              <a:rPr lang="de-DE" smtClean="0"/>
              <a:t>13.10.2017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2601645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0605E5E-421A-4D23-9788-19A8E7578C81}" type="datetimeFigureOut">
              <a:rPr lang="de-DE" smtClean="0"/>
              <a:t>13.10.2017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291547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C62AD1C-2C2A-4DD5-B598-AD1437547EDC}" type="datetimeFigureOut">
              <a:rPr lang="de-DE" smtClean="0"/>
              <a:t>13.10.2017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993124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0605E5E-421A-4D23-9788-19A8E7578C81}" type="datetimeFigureOut">
              <a:rPr lang="de-DE" smtClean="0"/>
              <a:t>13.10.2017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1047226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0605E5E-421A-4D23-9788-19A8E7578C81}" type="datetimeFigureOut">
              <a:rPr lang="de-DE" smtClean="0"/>
              <a:t>13.10.2017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4061087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0605E5E-421A-4D23-9788-19A8E7578C81}" type="datetimeFigureOut">
              <a:rPr lang="de-DE" smtClean="0"/>
              <a:t>13.10.2017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FDA918-3256-4F08-8AFE-C4D4493EC911}" type="slidenum">
              <a:rPr lang="de-DE" smtClean="0"/>
              <a:t>‹Nr.›</a:t>
            </a:fld>
            <a:endParaRPr lang="de-DE"/>
          </a:p>
        </p:txBody>
      </p:sp>
    </p:spTree>
    <p:extLst>
      <p:ext uri="{BB962C8B-B14F-4D97-AF65-F5344CB8AC3E}">
        <p14:creationId xmlns:p14="http://schemas.microsoft.com/office/powerpoint/2010/main" val="2738192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1521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C62AD1C-2C2A-4DD5-B598-AD1437547EDC}" type="datetimeFigureOut">
              <a:rPr lang="de-DE" smtClean="0"/>
              <a:t>13.10.2017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367875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C62AD1C-2C2A-4DD5-B598-AD1437547EDC}" type="datetimeFigureOut">
              <a:rPr lang="de-DE" smtClean="0"/>
              <a:t>13.10.2017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354209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C62AD1C-2C2A-4DD5-B598-AD1437547EDC}" type="datetimeFigureOut">
              <a:rPr lang="de-DE" smtClean="0"/>
              <a:t>13.10.2017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116069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C62AD1C-2C2A-4DD5-B598-AD1437547EDC}" type="datetimeFigureOut">
              <a:rPr lang="de-DE" smtClean="0"/>
              <a:t>13.10.2017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75037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C62AD1C-2C2A-4DD5-B598-AD1437547EDC}" type="datetimeFigureOut">
              <a:rPr lang="de-DE" smtClean="0"/>
              <a:t>13.10.2017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58652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C62AD1C-2C2A-4DD5-B598-AD1437547EDC}" type="datetimeFigureOut">
              <a:rPr lang="de-DE" smtClean="0"/>
              <a:t>13.10.2017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91529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C62AD1C-2C2A-4DD5-B598-AD1437547EDC}" type="datetimeFigureOut">
              <a:rPr lang="de-DE" smtClean="0"/>
              <a:t>13.10.2017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2A6A4FD-354D-471F-B8EC-7957EB03C73E}" type="slidenum">
              <a:rPr lang="de-DE" smtClean="0"/>
              <a:t>‹Nr.›</a:t>
            </a:fld>
            <a:endParaRPr lang="de-DE"/>
          </a:p>
        </p:txBody>
      </p:sp>
    </p:spTree>
    <p:extLst>
      <p:ext uri="{BB962C8B-B14F-4D97-AF65-F5344CB8AC3E}">
        <p14:creationId xmlns:p14="http://schemas.microsoft.com/office/powerpoint/2010/main" val="300747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2AD1C-2C2A-4DD5-B598-AD1437547EDC}" type="datetimeFigureOut">
              <a:rPr lang="de-DE" smtClean="0"/>
              <a:t>13.10.2017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6A4FD-354D-471F-B8EC-7957EB03C73E}" type="slidenum">
              <a:rPr lang="de-DE" smtClean="0"/>
              <a:t>‹Nr.›</a:t>
            </a:fld>
            <a:endParaRPr lang="de-DE"/>
          </a:p>
        </p:txBody>
      </p:sp>
    </p:spTree>
    <p:extLst>
      <p:ext uri="{BB962C8B-B14F-4D97-AF65-F5344CB8AC3E}">
        <p14:creationId xmlns:p14="http://schemas.microsoft.com/office/powerpoint/2010/main" val="1165664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05E5E-421A-4D23-9788-19A8E7578C81}" type="datetimeFigureOut">
              <a:rPr lang="de-DE" smtClean="0"/>
              <a:t>13.10.2017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DA918-3256-4F08-8AFE-C4D4493EC911}" type="slidenum">
              <a:rPr lang="de-DE" smtClean="0"/>
              <a:t>‹Nr.›</a:t>
            </a:fld>
            <a:endParaRPr lang="de-DE"/>
          </a:p>
        </p:txBody>
      </p:sp>
    </p:spTree>
    <p:extLst>
      <p:ext uri="{BB962C8B-B14F-4D97-AF65-F5344CB8AC3E}">
        <p14:creationId xmlns:p14="http://schemas.microsoft.com/office/powerpoint/2010/main" val="236311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0" y="-9354"/>
            <a:ext cx="9144000" cy="686735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701570" y="2454030"/>
            <a:ext cx="7772400" cy="1470025"/>
          </a:xfrm>
        </p:spPr>
        <p:txBody>
          <a:bodyPr>
            <a:normAutofit fontScale="90000"/>
          </a:bodyPr>
          <a:lstStyle/>
          <a:p>
            <a:pPr algn="l"/>
            <a:r>
              <a:rPr lang="de-DE" b="1" dirty="0" smtClean="0">
                <a:solidFill>
                  <a:schemeClr val="bg1"/>
                </a:solidFill>
              </a:rPr>
              <a:t>Handbuch und Vorlage für </a:t>
            </a:r>
            <a:r>
              <a:rPr lang="de-DE" b="1" dirty="0" smtClean="0">
                <a:solidFill>
                  <a:schemeClr val="bg1"/>
                </a:solidFill>
              </a:rPr>
              <a:t>Ersteinweisungen und Sicherheitsbelehrungen</a:t>
            </a:r>
            <a:endParaRPr lang="de-DE" b="1" dirty="0">
              <a:solidFill>
                <a:schemeClr val="bg1"/>
              </a:solidFill>
            </a:endParaRPr>
          </a:p>
        </p:txBody>
      </p:sp>
      <p:sp>
        <p:nvSpPr>
          <p:cNvPr id="13" name="Rechteck 12"/>
          <p:cNvSpPr/>
          <p:nvPr/>
        </p:nvSpPr>
        <p:spPr>
          <a:xfrm>
            <a:off x="8127395" y="-36385"/>
            <a:ext cx="810090" cy="11787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405" y="863715"/>
            <a:ext cx="630069" cy="224865"/>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575" y="995370"/>
            <a:ext cx="1860086" cy="1983580"/>
          </a:xfrm>
          <a:prstGeom prst="rect">
            <a:avLst/>
          </a:prstGeom>
        </p:spPr>
      </p:pic>
      <p:pic>
        <p:nvPicPr>
          <p:cNvPr id="15" name="Inhaltsplatzhalt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1560" y="5049180"/>
            <a:ext cx="6838701" cy="900429"/>
          </a:xfrm>
        </p:spPr>
      </p:pic>
    </p:spTree>
    <p:extLst>
      <p:ext uri="{BB962C8B-B14F-4D97-AF65-F5344CB8AC3E}">
        <p14:creationId xmlns:p14="http://schemas.microsoft.com/office/powerpoint/2010/main" val="3707282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Stromversorgung Büro</a:t>
            </a:r>
            <a:endParaRPr lang="de-DE" dirty="0"/>
          </a:p>
        </p:txBody>
      </p:sp>
      <p:sp>
        <p:nvSpPr>
          <p:cNvPr id="3" name="Inhaltsplatzhalter 2"/>
          <p:cNvSpPr>
            <a:spLocks noGrp="1"/>
          </p:cNvSpPr>
          <p:nvPr>
            <p:ph idx="1"/>
          </p:nvPr>
        </p:nvSpPr>
        <p:spPr/>
        <p:txBody>
          <a:bodyPr>
            <a:normAutofit/>
          </a:bodyPr>
          <a:lstStyle/>
          <a:p>
            <a:r>
              <a:rPr lang="de-DE" dirty="0" smtClean="0"/>
              <a:t>Fehlerstrom-Schutzschalter </a:t>
            </a:r>
            <a:br>
              <a:rPr lang="de-DE" dirty="0" smtClean="0"/>
            </a:br>
            <a:r>
              <a:rPr lang="de-DE" dirty="0" smtClean="0"/>
              <a:t>(„</a:t>
            </a:r>
            <a:r>
              <a:rPr lang="de-DE" dirty="0" err="1" smtClean="0"/>
              <a:t>Fi</a:t>
            </a:r>
            <a:r>
              <a:rPr lang="de-DE" dirty="0" smtClean="0"/>
              <a:t>“)</a:t>
            </a:r>
            <a:endParaRPr lang="de-DE" dirty="0"/>
          </a:p>
          <a:p>
            <a:r>
              <a:rPr lang="de-DE" dirty="0" smtClean="0"/>
              <a:t>Aufgabe: schaltet Strom ab, </a:t>
            </a:r>
            <a:br>
              <a:rPr lang="de-DE" dirty="0" smtClean="0"/>
            </a:br>
            <a:r>
              <a:rPr lang="de-DE" smtClean="0"/>
              <a:t>sobald ein angeschlossenes </a:t>
            </a:r>
            <a:r>
              <a:rPr lang="de-DE" dirty="0" smtClean="0"/>
              <a:t>Geräte defekt ist</a:t>
            </a:r>
          </a:p>
          <a:p>
            <a:r>
              <a:rPr lang="de-DE" dirty="0" smtClean="0"/>
              <a:t>Test-Routine (1 x pro Monat):</a:t>
            </a:r>
            <a:br>
              <a:rPr lang="de-DE" dirty="0" smtClean="0"/>
            </a:br>
            <a:r>
              <a:rPr lang="de-DE" dirty="0" smtClean="0"/>
              <a:t>gelben Druckschalter drücken</a:t>
            </a:r>
            <a:br>
              <a:rPr lang="de-DE" dirty="0" smtClean="0"/>
            </a:br>
            <a:r>
              <a:rPr lang="de-DE" dirty="0" smtClean="0"/>
              <a:t>Stromversorgung unterbrochen? </a:t>
            </a:r>
            <a:br>
              <a:rPr lang="de-DE" dirty="0" smtClean="0"/>
            </a:br>
            <a:r>
              <a:rPr lang="de-DE" dirty="0" smtClean="0"/>
              <a:t>ja: </a:t>
            </a:r>
            <a:r>
              <a:rPr lang="de-DE" dirty="0" err="1" smtClean="0"/>
              <a:t>Fi</a:t>
            </a:r>
            <a:r>
              <a:rPr lang="de-DE" dirty="0" smtClean="0"/>
              <a:t>-Funktion ok, nein: Störungsmeldung</a:t>
            </a:r>
            <a:endParaRPr lang="de-DE" dirty="0"/>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14719" t="10636" r="18090"/>
          <a:stretch/>
        </p:blipFill>
        <p:spPr>
          <a:xfrm>
            <a:off x="5927563" y="1313765"/>
            <a:ext cx="1814132" cy="1809582"/>
          </a:xfrm>
          <a:prstGeom prst="rect">
            <a:avLst/>
          </a:prstGeom>
        </p:spPr>
      </p:pic>
    </p:spTree>
    <p:extLst>
      <p:ext uri="{BB962C8B-B14F-4D97-AF65-F5344CB8AC3E}">
        <p14:creationId xmlns:p14="http://schemas.microsoft.com/office/powerpoint/2010/main" val="1192879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Steckdosen richtig verwenden</a:t>
            </a:r>
            <a:br>
              <a:rPr lang="de-DE" dirty="0"/>
            </a:br>
            <a:endParaRPr lang="de-DE" dirty="0"/>
          </a:p>
        </p:txBody>
      </p:sp>
      <p:sp>
        <p:nvSpPr>
          <p:cNvPr id="3" name="Inhaltsplatzhalter 2"/>
          <p:cNvSpPr>
            <a:spLocks noGrp="1"/>
          </p:cNvSpPr>
          <p:nvPr>
            <p:ph idx="1"/>
          </p:nvPr>
        </p:nvSpPr>
        <p:spPr/>
        <p:txBody>
          <a:bodyPr>
            <a:normAutofit fontScale="40000" lnSpcReduction="20000"/>
          </a:bodyPr>
          <a:lstStyle/>
          <a:p>
            <a:pPr lvl="0"/>
            <a:r>
              <a:rPr lang="de-DE" dirty="0" smtClean="0"/>
              <a:t>Achten </a:t>
            </a:r>
            <a:r>
              <a:rPr lang="de-DE" dirty="0"/>
              <a:t>Sie darauf, große Elektrogeräte im Idealfall direkt an die Wandsteckdose, das heißt wenn möglich nicht an eine Mehrfachsteckdose anzuschließen. </a:t>
            </a:r>
          </a:p>
          <a:p>
            <a:pPr lvl="0"/>
            <a:r>
              <a:rPr lang="de-DE" dirty="0"/>
              <a:t>Eine Mehrfachsteckdose richtig verwenden heißt, </a:t>
            </a:r>
            <a:r>
              <a:rPr lang="de-DE" dirty="0" err="1"/>
              <a:t>dass</a:t>
            </a:r>
            <a:r>
              <a:rPr lang="de-DE" dirty="0"/>
              <a:t> Sie die maximale Leistung der </a:t>
            </a:r>
            <a:r>
              <a:rPr lang="de-DE" dirty="0" err="1"/>
              <a:t>Steckerleiste</a:t>
            </a:r>
            <a:r>
              <a:rPr lang="de-DE" dirty="0"/>
              <a:t> nicht überschreiten. </a:t>
            </a:r>
          </a:p>
          <a:p>
            <a:pPr lvl="0"/>
            <a:r>
              <a:rPr lang="de-DE" dirty="0"/>
              <a:t>Qualitativ hochwertige Mehrfachstecker sind in der Regel für eine maximale Leistung von 3.500 Watt ausgelegt. Bei weniger hochwertigen </a:t>
            </a:r>
            <a:r>
              <a:rPr lang="de-DE" dirty="0" err="1"/>
              <a:t>Steckerleisten</a:t>
            </a:r>
            <a:r>
              <a:rPr lang="de-DE" dirty="0"/>
              <a:t> kann bereits bei unter 2.000 Watt die Gefahr eines Kabelbrandes bestehen.</a:t>
            </a:r>
          </a:p>
          <a:p>
            <a:pPr lvl="0"/>
            <a:r>
              <a:rPr lang="de-DE" dirty="0"/>
              <a:t>Prüfen Sie regelmäßig Ihre Stecker auf Hitzeentwicklung, beziehungsweise Verfärbungen und tauschen Sie defekte oder Ihnen unnatürlich heiß vorkommende Stecker sofort aus.</a:t>
            </a:r>
          </a:p>
          <a:p>
            <a:pPr lvl="0"/>
            <a:r>
              <a:rPr lang="de-DE" dirty="0"/>
              <a:t>Nutzen Sie in feuchten Räumen nur hierfür ausdrücklich zugelassene </a:t>
            </a:r>
            <a:r>
              <a:rPr lang="de-DE" dirty="0" err="1"/>
              <a:t>Steckerleisten</a:t>
            </a:r>
            <a:r>
              <a:rPr lang="de-DE" dirty="0"/>
              <a:t>.</a:t>
            </a:r>
          </a:p>
          <a:p>
            <a:pPr lvl="0"/>
            <a:r>
              <a:rPr lang="de-DE" dirty="0"/>
              <a:t>Grundsätzlich ist das </a:t>
            </a:r>
            <a:r>
              <a:rPr lang="de-DE" dirty="0" err="1"/>
              <a:t>Hintereinanderstecken</a:t>
            </a:r>
            <a:r>
              <a:rPr lang="de-DE" dirty="0"/>
              <a:t> von Mehrfachsteckdosen möglich. Beachten Sie aber, </a:t>
            </a:r>
            <a:r>
              <a:rPr lang="de-DE" dirty="0" err="1"/>
              <a:t>dass</a:t>
            </a:r>
            <a:r>
              <a:rPr lang="de-DE" dirty="0"/>
              <a:t> sich hierdurch die maximale Leistung der Mehrfachstecker nicht erhöht und alle an Ihre Steckverbindungen angeschlossenen Geräte zusammen, diese nicht überschreiten dürfen. Durch die Verwendung mehrerer Steckverbindungen entstehen darüber hinaus höhere Widerstände, die dazu führen können, </a:t>
            </a:r>
            <a:r>
              <a:rPr lang="de-DE" dirty="0" err="1"/>
              <a:t>dass</a:t>
            </a:r>
            <a:r>
              <a:rPr lang="de-DE" dirty="0"/>
              <a:t> die vorgeschaltete Sicherung im Falle einer Überlastung nicht ausgelöst wird.</a:t>
            </a:r>
          </a:p>
          <a:p>
            <a:pPr lvl="0"/>
            <a:r>
              <a:rPr lang="de-DE" dirty="0"/>
              <a:t>Wissen sollten Sie zudem, </a:t>
            </a:r>
            <a:r>
              <a:rPr lang="de-DE" dirty="0" err="1"/>
              <a:t>dass</a:t>
            </a:r>
            <a:r>
              <a:rPr lang="de-DE" dirty="0"/>
              <a:t> Sie sich durch die Verwendung mehrerer Steckverbindungen einem erhöhten Risiko auch in Bezug auf Ihren Versicherungsschutz aussetzen. Nach der DIN </a:t>
            </a:r>
            <a:r>
              <a:rPr lang="de-DE" dirty="0" err="1"/>
              <a:t>VDE</a:t>
            </a:r>
            <a:r>
              <a:rPr lang="de-DE" dirty="0"/>
              <a:t> 0620 dürfen ortsveränderliche Steckdosenleisten weder hintereinander gesteckt, noch abgedeckt betrieben werden oder als Ersatz für ortsfeste Installationen dienen. In der Versicherungspraxis kann es passieren, </a:t>
            </a:r>
            <a:r>
              <a:rPr lang="de-DE" dirty="0" err="1"/>
              <a:t>dass</a:t>
            </a:r>
            <a:r>
              <a:rPr lang="de-DE" dirty="0"/>
              <a:t> Ihnen Ihre Versicherung einen hieraus entstandenen Schaden nicht ersetzt.</a:t>
            </a:r>
          </a:p>
          <a:p>
            <a:pPr lvl="0"/>
            <a:r>
              <a:rPr lang="de-DE" dirty="0"/>
              <a:t>Kabelrollen dürfen aus Brandschutzgründen nur an das Stromnetz angeschlossen werden, wenn sie vollständig abgerollt sind.</a:t>
            </a:r>
          </a:p>
          <a:p>
            <a:pPr lvl="0"/>
            <a:r>
              <a:rPr lang="de-DE" dirty="0"/>
              <a:t>Grundsätzlich dürfen nur sicherheitsgeprüfte Geräte verwendet werden.</a:t>
            </a:r>
          </a:p>
          <a:p>
            <a:pPr marL="0" indent="0">
              <a:buNone/>
            </a:pPr>
            <a:endParaRPr lang="de-DE" dirty="0"/>
          </a:p>
        </p:txBody>
      </p:sp>
    </p:spTree>
    <p:extLst>
      <p:ext uri="{BB962C8B-B14F-4D97-AF65-F5344CB8AC3E}">
        <p14:creationId xmlns:p14="http://schemas.microsoft.com/office/powerpoint/2010/main" val="3901275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087" y="2852936"/>
            <a:ext cx="218939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solidFill>
            <a:schemeClr val="tx2">
              <a:lumMod val="20000"/>
              <a:lumOff val="80000"/>
            </a:schemeClr>
          </a:solidFill>
        </p:spPr>
        <p:txBody>
          <a:bodyPr>
            <a:normAutofit fontScale="90000"/>
          </a:bodyPr>
          <a:lstStyle/>
          <a:p>
            <a:r>
              <a:rPr lang="de-DE" dirty="0" smtClean="0"/>
              <a:t>Staub </a:t>
            </a:r>
            <a:r>
              <a:rPr lang="de-DE" dirty="0"/>
              <a:t>oder Schweißarbeiten können einen Feueralarm </a:t>
            </a:r>
            <a:r>
              <a:rPr lang="de-DE" dirty="0" smtClean="0"/>
              <a:t>auslösen</a:t>
            </a:r>
            <a:endParaRPr lang="de-DE" dirty="0"/>
          </a:p>
        </p:txBody>
      </p:sp>
      <p:sp>
        <p:nvSpPr>
          <p:cNvPr id="3" name="Inhaltsplatzhalter 2"/>
          <p:cNvSpPr>
            <a:spLocks noGrp="1"/>
          </p:cNvSpPr>
          <p:nvPr>
            <p:ph idx="1"/>
          </p:nvPr>
        </p:nvSpPr>
        <p:spPr/>
        <p:txBody>
          <a:bodyPr>
            <a:normAutofit/>
          </a:bodyPr>
          <a:lstStyle/>
          <a:p>
            <a:r>
              <a:rPr lang="de-DE" dirty="0" smtClean="0"/>
              <a:t>Schweißarbeiten sind nur erlaubt, wenn die Rauchmelder abgeschaltet sind</a:t>
            </a:r>
          </a:p>
          <a:p>
            <a:r>
              <a:rPr lang="de-DE" dirty="0" smtClean="0"/>
              <a:t>Deaktivierung muss mindestens </a:t>
            </a:r>
            <a:br>
              <a:rPr lang="de-DE" dirty="0" smtClean="0"/>
            </a:br>
            <a:r>
              <a:rPr lang="de-DE" dirty="0" smtClean="0"/>
              <a:t>3 Tage vorab bei HRZ Nachrichten-</a:t>
            </a:r>
            <a:br>
              <a:rPr lang="de-DE" dirty="0" smtClean="0"/>
            </a:br>
            <a:r>
              <a:rPr lang="de-DE" dirty="0" err="1" smtClean="0"/>
              <a:t>technik</a:t>
            </a:r>
            <a:r>
              <a:rPr lang="de-DE" dirty="0" smtClean="0"/>
              <a:t> angemeldet werden</a:t>
            </a:r>
          </a:p>
          <a:p>
            <a:r>
              <a:rPr lang="de-DE" dirty="0" smtClean="0"/>
              <a:t>Mr. Markus Leopold, </a:t>
            </a:r>
            <a:br>
              <a:rPr lang="de-DE" dirty="0" smtClean="0"/>
            </a:br>
            <a:r>
              <a:rPr lang="de-DE" dirty="0" smtClean="0"/>
              <a:t>Brandschutzbeauftragter</a:t>
            </a:r>
            <a:br>
              <a:rPr lang="de-DE" dirty="0" smtClean="0"/>
            </a:br>
            <a:r>
              <a:rPr lang="de-DE" dirty="0" smtClean="0"/>
              <a:t>Tel. 34065</a:t>
            </a:r>
          </a:p>
        </p:txBody>
      </p:sp>
    </p:spTree>
    <p:extLst>
      <p:ext uri="{BB962C8B-B14F-4D97-AF65-F5344CB8AC3E}">
        <p14:creationId xmlns:p14="http://schemas.microsoft.com/office/powerpoint/2010/main" val="672283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384"/>
            <a:ext cx="9144000" cy="1143000"/>
          </a:xfrm>
          <a:solidFill>
            <a:srgbClr val="FFC000"/>
          </a:solidFill>
        </p:spPr>
        <p:txBody>
          <a:bodyPr/>
          <a:lstStyle/>
          <a:p>
            <a:r>
              <a:rPr lang="de-DE" dirty="0" smtClean="0">
                <a:solidFill>
                  <a:schemeClr val="bg1"/>
                </a:solidFill>
              </a:rPr>
              <a:t>Sicherheitsunterweisungen</a:t>
            </a:r>
            <a:endParaRPr lang="de-DE" dirty="0">
              <a:solidFill>
                <a:schemeClr val="bg1"/>
              </a:solidFill>
            </a:endParaRPr>
          </a:p>
        </p:txBody>
      </p:sp>
      <p:sp>
        <p:nvSpPr>
          <p:cNvPr id="3" name="Inhaltsplatzhalter 2"/>
          <p:cNvSpPr>
            <a:spLocks noGrp="1"/>
          </p:cNvSpPr>
          <p:nvPr>
            <p:ph idx="1"/>
          </p:nvPr>
        </p:nvSpPr>
        <p:spPr/>
        <p:txBody>
          <a:bodyPr>
            <a:normAutofit lnSpcReduction="10000"/>
          </a:bodyPr>
          <a:lstStyle/>
          <a:p>
            <a:r>
              <a:rPr lang="de-DE" dirty="0"/>
              <a:t>Vor Arbeitsbeginn im </a:t>
            </a:r>
            <a:r>
              <a:rPr lang="de-DE" dirty="0" err="1"/>
              <a:t>i</a:t>
            </a:r>
            <a:r>
              <a:rPr lang="de-DE" dirty="0" err="1" smtClean="0"/>
              <a:t>FZ</a:t>
            </a:r>
            <a:r>
              <a:rPr lang="de-DE" dirty="0" smtClean="0"/>
              <a:t> erhält </a:t>
            </a:r>
            <a:r>
              <a:rPr lang="de-DE" dirty="0"/>
              <a:t>jede Person eine </a:t>
            </a:r>
            <a:r>
              <a:rPr lang="de-DE" dirty="0" smtClean="0"/>
              <a:t>Unterweisung</a:t>
            </a:r>
            <a:endParaRPr lang="de-DE" dirty="0"/>
          </a:p>
          <a:p>
            <a:r>
              <a:rPr lang="de-DE" dirty="0" smtClean="0"/>
              <a:t>Unterweisungen sind in der Regel für ein </a:t>
            </a:r>
            <a:r>
              <a:rPr lang="de-DE" dirty="0"/>
              <a:t>Jahr </a:t>
            </a:r>
            <a:r>
              <a:rPr lang="de-DE" dirty="0" smtClean="0"/>
              <a:t>gültig</a:t>
            </a:r>
          </a:p>
          <a:p>
            <a:r>
              <a:rPr lang="de-DE" dirty="0"/>
              <a:t>Diese jährliche Unterweisung wird bei Bedarf ergänzt durch spezifische Unterweisungen der Institute</a:t>
            </a:r>
          </a:p>
          <a:p>
            <a:r>
              <a:rPr lang="de-DE" dirty="0" smtClean="0">
                <a:solidFill>
                  <a:schemeClr val="bg1">
                    <a:lumMod val="85000"/>
                  </a:schemeClr>
                </a:solidFill>
              </a:rPr>
              <a:t>Diese Unterweisung ersetzt nicht die Unterweisung für S2- und Isotopenbereiche</a:t>
            </a:r>
          </a:p>
          <a:p>
            <a:endParaRPr lang="de-DE" dirty="0"/>
          </a:p>
        </p:txBody>
      </p:sp>
    </p:spTree>
    <p:extLst>
      <p:ext uri="{BB962C8B-B14F-4D97-AF65-F5344CB8AC3E}">
        <p14:creationId xmlns:p14="http://schemas.microsoft.com/office/powerpoint/2010/main" val="7799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23655"/>
            <a:ext cx="8229600" cy="1143000"/>
          </a:xfrm>
          <a:solidFill>
            <a:srgbClr val="FFC000"/>
          </a:solidFill>
        </p:spPr>
        <p:txBody>
          <a:bodyPr>
            <a:normAutofit/>
          </a:bodyPr>
          <a:lstStyle/>
          <a:p>
            <a:r>
              <a:rPr lang="de-DE" dirty="0" smtClean="0"/>
              <a:t>Verantwortlichkeiten</a:t>
            </a:r>
            <a:endParaRPr lang="de-DE" dirty="0"/>
          </a:p>
        </p:txBody>
      </p:sp>
      <p:sp>
        <p:nvSpPr>
          <p:cNvPr id="3" name="Inhaltsplatzhalter 2"/>
          <p:cNvSpPr>
            <a:spLocks noGrp="1"/>
          </p:cNvSpPr>
          <p:nvPr>
            <p:ph idx="1"/>
          </p:nvPr>
        </p:nvSpPr>
        <p:spPr/>
        <p:txBody>
          <a:bodyPr/>
          <a:lstStyle/>
          <a:p>
            <a:r>
              <a:rPr lang="de-DE" dirty="0" err="1" smtClean="0"/>
              <a:t>GfD</a:t>
            </a:r>
            <a:r>
              <a:rPr lang="de-DE" dirty="0" smtClean="0"/>
              <a:t> (Institut)</a:t>
            </a:r>
          </a:p>
          <a:p>
            <a:r>
              <a:rPr lang="de-DE" dirty="0" smtClean="0"/>
              <a:t>Professor/in (Professur)</a:t>
            </a:r>
          </a:p>
          <a:p>
            <a:r>
              <a:rPr lang="de-DE" dirty="0" smtClean="0"/>
              <a:t>Verantwortliche/r für institutsübergreifende Einrichtungen (</a:t>
            </a:r>
            <a:r>
              <a:rPr lang="de-DE" dirty="0" err="1" smtClean="0"/>
              <a:t>iFZ</a:t>
            </a:r>
            <a:r>
              <a:rPr lang="de-DE" dirty="0" smtClean="0"/>
              <a:t>-Einrichtungen)</a:t>
            </a:r>
          </a:p>
          <a:p>
            <a:r>
              <a:rPr lang="de-DE" dirty="0" smtClean="0"/>
              <a:t>Sicherheitsbeauftragte/r</a:t>
            </a:r>
          </a:p>
          <a:p>
            <a:r>
              <a:rPr lang="de-DE" dirty="0" smtClean="0"/>
              <a:t>Brandschutzbeobachte/r</a:t>
            </a:r>
          </a:p>
          <a:p>
            <a:r>
              <a:rPr lang="de-DE" dirty="0" smtClean="0"/>
              <a:t>Abfallbeauftragte/r</a:t>
            </a:r>
            <a:endParaRPr lang="de-DE" dirty="0"/>
          </a:p>
        </p:txBody>
      </p:sp>
    </p:spTree>
    <p:extLst>
      <p:ext uri="{BB962C8B-B14F-4D97-AF65-F5344CB8AC3E}">
        <p14:creationId xmlns:p14="http://schemas.microsoft.com/office/powerpoint/2010/main" val="506290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Zutritt zu den Sicherheitsbereichen</a:t>
            </a:r>
            <a:endParaRPr lang="de-DE" dirty="0"/>
          </a:p>
        </p:txBody>
      </p:sp>
      <p:sp>
        <p:nvSpPr>
          <p:cNvPr id="3" name="Inhaltsplatzhalter 2"/>
          <p:cNvSpPr>
            <a:spLocks noGrp="1"/>
          </p:cNvSpPr>
          <p:nvPr>
            <p:ph idx="1"/>
          </p:nvPr>
        </p:nvSpPr>
        <p:spPr/>
        <p:txBody>
          <a:bodyPr>
            <a:normAutofit/>
          </a:bodyPr>
          <a:lstStyle/>
          <a:p>
            <a:r>
              <a:rPr lang="de-DE" dirty="0" smtClean="0">
                <a:solidFill>
                  <a:srgbClr val="FF0000"/>
                </a:solidFill>
              </a:rPr>
              <a:t>Es </a:t>
            </a:r>
            <a:r>
              <a:rPr lang="de-DE" dirty="0">
                <a:solidFill>
                  <a:srgbClr val="FF0000"/>
                </a:solidFill>
              </a:rPr>
              <a:t>ist nicht </a:t>
            </a:r>
            <a:r>
              <a:rPr lang="de-DE" dirty="0" smtClean="0">
                <a:solidFill>
                  <a:srgbClr val="FF0000"/>
                </a:solidFill>
              </a:rPr>
              <a:t>erlaubt, die Sicherheitsbereiche </a:t>
            </a:r>
            <a:r>
              <a:rPr lang="de-DE" dirty="0">
                <a:solidFill>
                  <a:srgbClr val="FF0000"/>
                </a:solidFill>
              </a:rPr>
              <a:t>ohne </a:t>
            </a:r>
            <a:r>
              <a:rPr lang="de-DE" dirty="0" smtClean="0">
                <a:solidFill>
                  <a:srgbClr val="FF0000"/>
                </a:solidFill>
              </a:rPr>
              <a:t>Anmeldung zu betreten</a:t>
            </a:r>
          </a:p>
          <a:p>
            <a:r>
              <a:rPr lang="de-DE" dirty="0" smtClean="0"/>
              <a:t>Firmen </a:t>
            </a:r>
            <a:r>
              <a:rPr lang="de-DE" dirty="0"/>
              <a:t>und Mitarbeiter der </a:t>
            </a:r>
            <a:r>
              <a:rPr lang="de-DE" dirty="0" smtClean="0"/>
              <a:t>Werkstätten oder des HRZ melden </a:t>
            </a:r>
            <a:r>
              <a:rPr lang="de-DE" dirty="0"/>
              <a:t>sich </a:t>
            </a:r>
            <a:r>
              <a:rPr lang="de-DE" dirty="0">
                <a:solidFill>
                  <a:srgbClr val="FF0000"/>
                </a:solidFill>
              </a:rPr>
              <a:t>täglich</a:t>
            </a:r>
            <a:r>
              <a:rPr lang="de-DE" dirty="0"/>
              <a:t> </a:t>
            </a:r>
            <a:r>
              <a:rPr lang="de-DE" dirty="0" smtClean="0"/>
              <a:t>bei den Verantwortlichen</a:t>
            </a:r>
            <a:endParaRPr lang="de-DE" dirty="0"/>
          </a:p>
          <a:p>
            <a:r>
              <a:rPr lang="de-DE" dirty="0" smtClean="0"/>
              <a:t>Den </a:t>
            </a:r>
            <a:r>
              <a:rPr lang="de-DE" dirty="0"/>
              <a:t>Sicherheitsanweisungen des </a:t>
            </a:r>
            <a:r>
              <a:rPr lang="de-DE" dirty="0" smtClean="0"/>
              <a:t>Projektleiters/Verantwortlichen </a:t>
            </a:r>
            <a:r>
              <a:rPr lang="de-DE" dirty="0"/>
              <a:t>ist Folge zu </a:t>
            </a:r>
            <a:r>
              <a:rPr lang="de-DE" dirty="0" smtClean="0"/>
              <a:t>leisten</a:t>
            </a:r>
            <a:endParaRPr lang="de-DE" dirty="0"/>
          </a:p>
        </p:txBody>
      </p:sp>
      <p:sp>
        <p:nvSpPr>
          <p:cNvPr id="4" name="Rechteck 3"/>
          <p:cNvSpPr/>
          <p:nvPr/>
        </p:nvSpPr>
        <p:spPr>
          <a:xfrm>
            <a:off x="-18510" y="6399329"/>
            <a:ext cx="9162510" cy="458671"/>
          </a:xfrm>
          <a:prstGeom prst="rect">
            <a:avLst/>
          </a:prstGeom>
          <a:gradFill>
            <a:gsLst>
              <a:gs pos="0">
                <a:schemeClr val="bg1">
                  <a:lumMod val="50000"/>
                </a:schemeClr>
              </a:gs>
              <a:gs pos="14000">
                <a:srgbClr val="EAEFF9"/>
              </a:gs>
              <a:gs pos="10000">
                <a:schemeClr val="accent1">
                  <a:tint val="44500"/>
                  <a:satMod val="160000"/>
                </a:schemeClr>
              </a:gs>
              <a:gs pos="1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4669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vert="horz" lIns="91440" tIns="45720" rIns="91440" bIns="45720" rtlCol="0" anchor="ctr">
            <a:normAutofit/>
          </a:bodyPr>
          <a:lstStyle/>
          <a:p>
            <a:r>
              <a:rPr lang="de-DE" dirty="0"/>
              <a:t>Notfall Rufnummern</a:t>
            </a:r>
          </a:p>
        </p:txBody>
      </p:sp>
      <p:sp>
        <p:nvSpPr>
          <p:cNvPr id="3" name="Inhaltsplatzhalter 2"/>
          <p:cNvSpPr>
            <a:spLocks noGrp="1"/>
          </p:cNvSpPr>
          <p:nvPr>
            <p:ph idx="1"/>
          </p:nvPr>
        </p:nvSpPr>
        <p:spPr/>
        <p:txBody>
          <a:bodyPr>
            <a:normAutofit lnSpcReduction="10000"/>
          </a:bodyPr>
          <a:lstStyle/>
          <a:p>
            <a:r>
              <a:rPr lang="de-DE" dirty="0" smtClean="0"/>
              <a:t>Notarzt</a:t>
            </a:r>
            <a:br>
              <a:rPr lang="de-DE" dirty="0" smtClean="0"/>
            </a:br>
            <a:r>
              <a:rPr lang="de-DE" dirty="0" smtClean="0">
                <a:solidFill>
                  <a:srgbClr val="FF0000"/>
                </a:solidFill>
              </a:rPr>
              <a:t>112 </a:t>
            </a:r>
          </a:p>
          <a:p>
            <a:r>
              <a:rPr lang="de-DE" dirty="0" smtClean="0"/>
              <a:t>Feuerwehr </a:t>
            </a:r>
            <a:br>
              <a:rPr lang="de-DE" dirty="0" smtClean="0"/>
            </a:br>
            <a:r>
              <a:rPr lang="de-DE" dirty="0" smtClean="0">
                <a:solidFill>
                  <a:srgbClr val="FF0000"/>
                </a:solidFill>
              </a:rPr>
              <a:t>112</a:t>
            </a:r>
          </a:p>
          <a:p>
            <a:r>
              <a:rPr lang="de-DE" dirty="0"/>
              <a:t>Polizei</a:t>
            </a:r>
            <a:br>
              <a:rPr lang="de-DE" dirty="0"/>
            </a:br>
            <a:r>
              <a:rPr lang="de-DE" dirty="0">
                <a:solidFill>
                  <a:srgbClr val="FF0000"/>
                </a:solidFill>
              </a:rPr>
              <a:t>110 </a:t>
            </a:r>
          </a:p>
          <a:p>
            <a:r>
              <a:rPr lang="de-DE" dirty="0" smtClean="0"/>
              <a:t>Technische Störungen außerhalb der Dienstzeiten </a:t>
            </a:r>
            <a:br>
              <a:rPr lang="de-DE" dirty="0" smtClean="0"/>
            </a:br>
            <a:r>
              <a:rPr lang="de-DE" dirty="0" smtClean="0">
                <a:solidFill>
                  <a:srgbClr val="FF0000"/>
                </a:solidFill>
              </a:rPr>
              <a:t>12666</a:t>
            </a:r>
            <a:endParaRPr lang="de-DE" dirty="0" smtClean="0"/>
          </a:p>
        </p:txBody>
      </p:sp>
    </p:spTree>
    <p:extLst>
      <p:ext uri="{BB962C8B-B14F-4D97-AF65-F5344CB8AC3E}">
        <p14:creationId xmlns:p14="http://schemas.microsoft.com/office/powerpoint/2010/main" val="1634983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Zugängliche Telefone im </a:t>
            </a:r>
            <a:r>
              <a:rPr lang="de-DE" dirty="0" err="1" smtClean="0"/>
              <a:t>iFZ</a:t>
            </a:r>
            <a:endParaRPr lang="de-DE" dirty="0"/>
          </a:p>
        </p:txBody>
      </p:sp>
      <p:sp>
        <p:nvSpPr>
          <p:cNvPr id="3" name="Inhaltsplatzhalter 2"/>
          <p:cNvSpPr>
            <a:spLocks noGrp="1"/>
          </p:cNvSpPr>
          <p:nvPr>
            <p:ph idx="1"/>
          </p:nvPr>
        </p:nvSpPr>
        <p:spPr/>
        <p:txBody>
          <a:bodyPr/>
          <a:lstStyle/>
          <a:p>
            <a:pPr marL="0" indent="0">
              <a:buNone/>
            </a:pPr>
            <a:r>
              <a:rPr lang="de-DE" dirty="0" smtClean="0"/>
              <a:t>für Anrufe</a:t>
            </a:r>
          </a:p>
          <a:p>
            <a:r>
              <a:rPr lang="de-DE" dirty="0" smtClean="0"/>
              <a:t>im </a:t>
            </a:r>
            <a:r>
              <a:rPr lang="de-DE" dirty="0"/>
              <a:t>Notfall</a:t>
            </a:r>
          </a:p>
          <a:p>
            <a:r>
              <a:rPr lang="de-DE" dirty="0" smtClean="0"/>
              <a:t>innerhalb </a:t>
            </a:r>
            <a:r>
              <a:rPr lang="de-DE" dirty="0"/>
              <a:t>des </a:t>
            </a:r>
            <a:r>
              <a:rPr lang="de-DE" dirty="0" err="1"/>
              <a:t>i</a:t>
            </a:r>
            <a:r>
              <a:rPr lang="de-DE" dirty="0" err="1" smtClean="0"/>
              <a:t>FZ</a:t>
            </a:r>
            <a:r>
              <a:rPr lang="de-DE" dirty="0" smtClean="0"/>
              <a:t> / der JLU (Kurzwahl)</a:t>
            </a:r>
            <a:endParaRPr lang="de-DE" dirty="0"/>
          </a:p>
          <a:p>
            <a:pPr marL="0" indent="0">
              <a:buNone/>
            </a:pPr>
            <a:r>
              <a:rPr lang="de-DE" dirty="0" smtClean="0"/>
              <a:t>NUR INNERHALB VON RÄUMEN</a:t>
            </a:r>
          </a:p>
          <a:p>
            <a:pPr marL="0" indent="0">
              <a:buNone/>
            </a:pPr>
            <a:endParaRPr lang="de-DE" dirty="0"/>
          </a:p>
          <a:p>
            <a:pPr marL="0" indent="0">
              <a:buNone/>
            </a:pPr>
            <a:r>
              <a:rPr lang="de-DE" dirty="0" smtClean="0"/>
              <a:t>KEINE TELEFONE IN DEN FLUREN </a:t>
            </a:r>
          </a:p>
          <a:p>
            <a:pPr marL="0" indent="0">
              <a:buNone/>
            </a:pPr>
            <a:r>
              <a:rPr lang="de-DE" dirty="0" smtClean="0"/>
              <a:t>KEINE TELEFONE AN DER AUSSENSEITE DES </a:t>
            </a:r>
            <a:r>
              <a:rPr lang="de-DE" dirty="0" err="1" smtClean="0"/>
              <a:t>iFZ</a:t>
            </a:r>
            <a:endParaRPr lang="de-DE" dirty="0"/>
          </a:p>
        </p:txBody>
      </p:sp>
    </p:spTree>
    <p:extLst>
      <p:ext uri="{BB962C8B-B14F-4D97-AF65-F5344CB8AC3E}">
        <p14:creationId xmlns:p14="http://schemas.microsoft.com/office/powerpoint/2010/main" val="4104781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vert="horz" lIns="91440" tIns="45720" rIns="91440" bIns="45720" rtlCol="0" anchor="ctr">
            <a:normAutofit/>
          </a:bodyPr>
          <a:lstStyle/>
          <a:p>
            <a:r>
              <a:rPr lang="de-DE" dirty="0"/>
              <a:t>Im Notfall</a:t>
            </a:r>
          </a:p>
        </p:txBody>
      </p:sp>
      <p:sp>
        <p:nvSpPr>
          <p:cNvPr id="3" name="Inhaltsplatzhalter 2"/>
          <p:cNvSpPr>
            <a:spLocks noGrp="1"/>
          </p:cNvSpPr>
          <p:nvPr>
            <p:ph idx="1"/>
          </p:nvPr>
        </p:nvSpPr>
        <p:spPr/>
        <p:txBody>
          <a:bodyPr>
            <a:normAutofit/>
          </a:bodyPr>
          <a:lstStyle/>
          <a:p>
            <a:endParaRPr lang="de-DE" sz="4000" dirty="0" smtClean="0"/>
          </a:p>
          <a:p>
            <a:r>
              <a:rPr lang="de-DE" sz="4000" dirty="0" smtClean="0"/>
              <a:t>Versuchen Sie, Ruhe zu bewahren</a:t>
            </a:r>
          </a:p>
          <a:p>
            <a:endParaRPr lang="de-DE" sz="4000" dirty="0" smtClean="0"/>
          </a:p>
          <a:p>
            <a:r>
              <a:rPr lang="de-DE" sz="4000" dirty="0" smtClean="0"/>
              <a:t>Erst denken, dann handeln</a:t>
            </a:r>
          </a:p>
        </p:txBody>
      </p:sp>
    </p:spTree>
    <p:extLst>
      <p:ext uri="{BB962C8B-B14F-4D97-AF65-F5344CB8AC3E}">
        <p14:creationId xmlns:p14="http://schemas.microsoft.com/office/powerpoint/2010/main" val="190462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4663" y="1583795"/>
            <a:ext cx="2317757" cy="3090343"/>
          </a:xfrm>
          <a:prstGeom prst="rect">
            <a:avLst/>
          </a:prstGeom>
        </p:spPr>
      </p:pic>
      <p:sp>
        <p:nvSpPr>
          <p:cNvPr id="2" name="Titel 1"/>
          <p:cNvSpPr>
            <a:spLocks noGrp="1"/>
          </p:cNvSpPr>
          <p:nvPr>
            <p:ph type="title"/>
          </p:nvPr>
        </p:nvSpPr>
        <p:spPr/>
        <p:txBody>
          <a:bodyPr/>
          <a:lstStyle/>
          <a:p>
            <a:r>
              <a:rPr lang="de-DE" dirty="0" smtClean="0"/>
              <a:t>Selbst einen Alarm auslösen</a:t>
            </a:r>
            <a:endParaRPr lang="de-DE" dirty="0"/>
          </a:p>
        </p:txBody>
      </p:sp>
      <p:sp>
        <p:nvSpPr>
          <p:cNvPr id="3" name="Inhaltsplatzhalter 2"/>
          <p:cNvSpPr>
            <a:spLocks noGrp="1"/>
          </p:cNvSpPr>
          <p:nvPr>
            <p:ph idx="1"/>
          </p:nvPr>
        </p:nvSpPr>
        <p:spPr/>
        <p:txBody>
          <a:bodyPr>
            <a:normAutofit lnSpcReduction="10000"/>
          </a:bodyPr>
          <a:lstStyle/>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r>
              <a:rPr lang="de-DE" dirty="0" smtClean="0"/>
              <a:t>Übung: Machen </a:t>
            </a:r>
            <a:r>
              <a:rPr lang="de-DE" dirty="0"/>
              <a:t>Sie sich </a:t>
            </a:r>
            <a:r>
              <a:rPr lang="de-DE" dirty="0" smtClean="0"/>
              <a:t>mit der </a:t>
            </a:r>
            <a:r>
              <a:rPr lang="de-DE" dirty="0"/>
              <a:t>Lage der Brandmelder </a:t>
            </a:r>
            <a:r>
              <a:rPr lang="de-DE" dirty="0" smtClean="0"/>
              <a:t>vertraut</a:t>
            </a:r>
            <a:endParaRPr lang="de-DE"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90" y="1608199"/>
            <a:ext cx="2700300" cy="3052100"/>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35840" t="17603" r="30666" b="23308"/>
          <a:stretch/>
        </p:blipFill>
        <p:spPr>
          <a:xfrm>
            <a:off x="4076945" y="2528900"/>
            <a:ext cx="1457131" cy="1927940"/>
          </a:xfrm>
          <a:prstGeom prst="rect">
            <a:avLst/>
          </a:prstGeom>
        </p:spPr>
      </p:pic>
    </p:spTree>
    <p:extLst>
      <p:ext uri="{BB962C8B-B14F-4D97-AF65-F5344CB8AC3E}">
        <p14:creationId xmlns:p14="http://schemas.microsoft.com/office/powerpoint/2010/main" val="3069006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C000"/>
                </a:solidFill>
              </a:rPr>
              <a:t>Vertraulichkeit</a:t>
            </a:r>
            <a:endParaRPr lang="de-DE" dirty="0">
              <a:solidFill>
                <a:srgbClr val="FFC000"/>
              </a:solidFill>
            </a:endParaRPr>
          </a:p>
        </p:txBody>
      </p:sp>
      <p:sp>
        <p:nvSpPr>
          <p:cNvPr id="3" name="Inhaltsplatzhalter 2"/>
          <p:cNvSpPr>
            <a:spLocks noGrp="1"/>
          </p:cNvSpPr>
          <p:nvPr>
            <p:ph idx="1"/>
          </p:nvPr>
        </p:nvSpPr>
        <p:spPr/>
        <p:txBody>
          <a:bodyPr>
            <a:normAutofit fontScale="70000" lnSpcReduction="20000"/>
          </a:bodyPr>
          <a:lstStyle/>
          <a:p>
            <a:r>
              <a:rPr lang="de-DE" dirty="0" smtClean="0"/>
              <a:t>Alle Beschäftigte der JLU, Gäste und externe Firmen sind verpflichtet, über Angelegenheiten des </a:t>
            </a:r>
            <a:r>
              <a:rPr lang="de-DE" dirty="0" err="1" smtClean="0"/>
              <a:t>iFZ</a:t>
            </a:r>
            <a:r>
              <a:rPr lang="de-DE" dirty="0" smtClean="0"/>
              <a:t> Stillschweigen zu bewahren, auch nach Beendigung der Tätigkeit (s. Arbeitsvertrag) </a:t>
            </a:r>
          </a:p>
          <a:p>
            <a:r>
              <a:rPr lang="de-DE" dirty="0" smtClean="0"/>
              <a:t>Ausnahmen sind nur in Absprache mit den Verantwortlichen des betroffenen Bereichs möglich</a:t>
            </a:r>
          </a:p>
          <a:p>
            <a:r>
              <a:rPr lang="de-DE" dirty="0" smtClean="0">
                <a:solidFill>
                  <a:schemeClr val="bg1">
                    <a:lumMod val="85000"/>
                  </a:schemeClr>
                </a:solidFill>
              </a:rPr>
              <a:t>für </a:t>
            </a:r>
            <a:r>
              <a:rPr lang="de-DE" dirty="0">
                <a:solidFill>
                  <a:schemeClr val="bg1">
                    <a:lumMod val="85000"/>
                  </a:schemeClr>
                </a:solidFill>
              </a:rPr>
              <a:t>externe </a:t>
            </a:r>
            <a:r>
              <a:rPr lang="de-DE" dirty="0" smtClean="0">
                <a:solidFill>
                  <a:schemeClr val="bg1">
                    <a:lumMod val="85000"/>
                  </a:schemeClr>
                </a:solidFill>
              </a:rPr>
              <a:t>Firmen gilt: </a:t>
            </a:r>
            <a:br>
              <a:rPr lang="de-DE" dirty="0" smtClean="0">
                <a:solidFill>
                  <a:schemeClr val="bg1">
                    <a:lumMod val="85000"/>
                  </a:schemeClr>
                </a:solidFill>
              </a:rPr>
            </a:br>
            <a:r>
              <a:rPr lang="de-DE" dirty="0" smtClean="0">
                <a:solidFill>
                  <a:schemeClr val="bg1">
                    <a:lumMod val="85000"/>
                  </a:schemeClr>
                </a:solidFill>
              </a:rPr>
              <a:t>sie </a:t>
            </a:r>
            <a:r>
              <a:rPr lang="de-DE" dirty="0">
                <a:solidFill>
                  <a:schemeClr val="bg1">
                    <a:lumMod val="85000"/>
                  </a:schemeClr>
                </a:solidFill>
              </a:rPr>
              <a:t>sind verpflichtet, über alle Betriebs- und Geschäftsgeheimnisse sowohl während der Dauer Ihrer Tätigkeit als auch nach deren Beendigung Stillschweigen zu bewahren. </a:t>
            </a:r>
            <a:r>
              <a:rPr lang="de-DE" dirty="0" smtClean="0">
                <a:solidFill>
                  <a:schemeClr val="bg1">
                    <a:lumMod val="85000"/>
                  </a:schemeClr>
                </a:solidFill>
              </a:rPr>
              <a:t/>
            </a:r>
            <a:br>
              <a:rPr lang="de-DE" dirty="0" smtClean="0">
                <a:solidFill>
                  <a:schemeClr val="bg1">
                    <a:lumMod val="85000"/>
                  </a:schemeClr>
                </a:solidFill>
              </a:rPr>
            </a:br>
            <a:r>
              <a:rPr lang="de-DE" dirty="0" smtClean="0">
                <a:solidFill>
                  <a:schemeClr val="bg1">
                    <a:lumMod val="85000"/>
                  </a:schemeClr>
                </a:solidFill>
              </a:rPr>
              <a:t>Die </a:t>
            </a:r>
            <a:r>
              <a:rPr lang="de-DE" dirty="0">
                <a:solidFill>
                  <a:schemeClr val="bg1">
                    <a:lumMod val="85000"/>
                  </a:schemeClr>
                </a:solidFill>
              </a:rPr>
              <a:t>Mitnahme oder Vervielfältigung von Zeichnungen, Akten etc. ist nur mit Genehmigung durch den Ansprechpartner für den Auftrag gestattet. </a:t>
            </a:r>
            <a:r>
              <a:rPr lang="de-DE" dirty="0" smtClean="0">
                <a:solidFill>
                  <a:schemeClr val="bg1">
                    <a:lumMod val="85000"/>
                  </a:schemeClr>
                </a:solidFill>
              </a:rPr>
              <a:t>Fotografien </a:t>
            </a:r>
            <a:r>
              <a:rPr lang="de-DE" dirty="0">
                <a:solidFill>
                  <a:schemeClr val="bg1">
                    <a:lumMod val="85000"/>
                  </a:schemeClr>
                </a:solidFill>
              </a:rPr>
              <a:t>dürfen ausschließlich </a:t>
            </a:r>
            <a:r>
              <a:rPr lang="de-DE" dirty="0" smtClean="0">
                <a:solidFill>
                  <a:schemeClr val="bg1">
                    <a:lumMod val="85000"/>
                  </a:schemeClr>
                </a:solidFill>
              </a:rPr>
              <a:t>für den Tätigkeitsnachweis </a:t>
            </a:r>
            <a:r>
              <a:rPr lang="de-DE" dirty="0">
                <a:solidFill>
                  <a:schemeClr val="bg1">
                    <a:lumMod val="85000"/>
                  </a:schemeClr>
                </a:solidFill>
              </a:rPr>
              <a:t>d</a:t>
            </a:r>
            <a:r>
              <a:rPr lang="de-DE" dirty="0" smtClean="0">
                <a:solidFill>
                  <a:schemeClr val="bg1">
                    <a:lumMod val="85000"/>
                  </a:schemeClr>
                </a:solidFill>
              </a:rPr>
              <a:t>es </a:t>
            </a:r>
            <a:r>
              <a:rPr lang="de-DE" dirty="0">
                <a:solidFill>
                  <a:schemeClr val="bg1">
                    <a:lumMod val="85000"/>
                  </a:schemeClr>
                </a:solidFill>
              </a:rPr>
              <a:t>Auftrages erstellt werden, darüber hinaus gilt ein </a:t>
            </a:r>
            <a:r>
              <a:rPr lang="de-DE" dirty="0" err="1">
                <a:solidFill>
                  <a:schemeClr val="bg1">
                    <a:lumMod val="85000"/>
                  </a:schemeClr>
                </a:solidFill>
              </a:rPr>
              <a:t>Fotografierverbot</a:t>
            </a:r>
            <a:r>
              <a:rPr lang="de-DE" dirty="0">
                <a:solidFill>
                  <a:schemeClr val="bg1">
                    <a:lumMod val="85000"/>
                  </a:schemeClr>
                </a:solidFill>
              </a:rPr>
              <a:t>. </a:t>
            </a:r>
            <a:r>
              <a:rPr lang="de-DE" dirty="0" smtClean="0">
                <a:solidFill>
                  <a:schemeClr val="bg1">
                    <a:lumMod val="85000"/>
                  </a:schemeClr>
                </a:solidFill>
              </a:rPr>
              <a:t/>
            </a:r>
            <a:br>
              <a:rPr lang="de-DE" dirty="0" smtClean="0">
                <a:solidFill>
                  <a:schemeClr val="bg1">
                    <a:lumMod val="85000"/>
                  </a:schemeClr>
                </a:solidFill>
              </a:rPr>
            </a:br>
            <a:r>
              <a:rPr lang="de-DE" dirty="0" smtClean="0">
                <a:solidFill>
                  <a:schemeClr val="bg1">
                    <a:lumMod val="85000"/>
                  </a:schemeClr>
                </a:solidFill>
              </a:rPr>
              <a:t>Ausnahmen </a:t>
            </a:r>
            <a:r>
              <a:rPr lang="de-DE" dirty="0">
                <a:solidFill>
                  <a:schemeClr val="bg1">
                    <a:lumMod val="85000"/>
                  </a:schemeClr>
                </a:solidFill>
              </a:rPr>
              <a:t>sind nur </a:t>
            </a:r>
            <a:r>
              <a:rPr lang="de-DE" dirty="0" smtClean="0">
                <a:solidFill>
                  <a:schemeClr val="bg1">
                    <a:lumMod val="85000"/>
                  </a:schemeClr>
                </a:solidFill>
              </a:rPr>
              <a:t>mit </a:t>
            </a:r>
            <a:r>
              <a:rPr lang="de-DE" dirty="0">
                <a:solidFill>
                  <a:schemeClr val="bg1">
                    <a:lumMod val="85000"/>
                  </a:schemeClr>
                </a:solidFill>
              </a:rPr>
              <a:t>Genehmigung durch den Ansprechpartner für den Auftrag möglich.</a:t>
            </a:r>
          </a:p>
          <a:p>
            <a:endParaRPr lang="de-DE" dirty="0">
              <a:solidFill>
                <a:srgbClr val="FF0000"/>
              </a:solidFill>
            </a:endParaRPr>
          </a:p>
          <a:p>
            <a:endParaRPr lang="de-DE" dirty="0">
              <a:solidFill>
                <a:srgbClr val="FF0000"/>
              </a:solidFill>
            </a:endParaRPr>
          </a:p>
        </p:txBody>
      </p:sp>
    </p:spTree>
    <p:extLst>
      <p:ext uri="{BB962C8B-B14F-4D97-AF65-F5344CB8AC3E}">
        <p14:creationId xmlns:p14="http://schemas.microsoft.com/office/powerpoint/2010/main" val="2325428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Automatische Brandmeldung</a:t>
            </a:r>
            <a:endParaRPr lang="de-DE" dirty="0"/>
          </a:p>
        </p:txBody>
      </p:sp>
      <p:sp>
        <p:nvSpPr>
          <p:cNvPr id="3" name="Inhaltsplatzhalter 2"/>
          <p:cNvSpPr>
            <a:spLocks noGrp="1"/>
          </p:cNvSpPr>
          <p:nvPr>
            <p:ph idx="1"/>
          </p:nvPr>
        </p:nvSpPr>
        <p:spPr/>
        <p:txBody>
          <a:bodyPr>
            <a:normAutofit/>
          </a:bodyPr>
          <a:lstStyle/>
          <a:p>
            <a:r>
              <a:rPr lang="de-DE" dirty="0" smtClean="0"/>
              <a:t>Ein Rauchmelder </a:t>
            </a:r>
            <a:r>
              <a:rPr lang="de-DE" dirty="0"/>
              <a:t>startet </a:t>
            </a:r>
            <a:r>
              <a:rPr lang="de-DE" dirty="0" smtClean="0"/>
              <a:t>den Feueralarm automatisch</a:t>
            </a:r>
          </a:p>
          <a:p>
            <a:endParaRPr lang="de-DE" dirty="0" smtClean="0"/>
          </a:p>
          <a:p>
            <a:r>
              <a:rPr lang="de-DE" dirty="0" smtClean="0"/>
              <a:t>Die Feuerwehr kommt</a:t>
            </a:r>
          </a:p>
          <a:p>
            <a:endParaRPr lang="de-DE" dirty="0" smtClean="0"/>
          </a:p>
          <a:p>
            <a:r>
              <a:rPr lang="de-DE" dirty="0" smtClean="0"/>
              <a:t>Der akustische Alarm </a:t>
            </a:r>
            <a:br>
              <a:rPr lang="de-DE" dirty="0" smtClean="0"/>
            </a:br>
            <a:r>
              <a:rPr lang="de-DE" dirty="0" smtClean="0"/>
              <a:t>ertönt</a:t>
            </a:r>
          </a:p>
          <a:p>
            <a:endParaRPr lang="de-DE" dirty="0">
              <a:solidFill>
                <a:srgbClr val="FFC000"/>
              </a:solidFill>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5734" y="2573905"/>
            <a:ext cx="3486133" cy="2614600"/>
          </a:xfrm>
          <a:prstGeom prst="rect">
            <a:avLst/>
          </a:prstGeom>
        </p:spPr>
      </p:pic>
    </p:spTree>
    <p:extLst>
      <p:ext uri="{BB962C8B-B14F-4D97-AF65-F5344CB8AC3E}">
        <p14:creationId xmlns:p14="http://schemas.microsoft.com/office/powerpoint/2010/main" val="3788912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Abschaltungen bei Feuer/Hausalarm</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Maßnahmen zur Sicherung des Arbeitsplatzes ergreifen (z.B. Gefäße oder </a:t>
            </a:r>
            <a:r>
              <a:rPr lang="de-DE" dirty="0" err="1" smtClean="0"/>
              <a:t>Digestorien</a:t>
            </a:r>
            <a:r>
              <a:rPr lang="de-DE" dirty="0" smtClean="0"/>
              <a:t> schließen, offene Flammen löschen)</a:t>
            </a:r>
          </a:p>
          <a:p>
            <a:endParaRPr lang="de-DE" dirty="0" smtClean="0"/>
          </a:p>
          <a:p>
            <a:r>
              <a:rPr lang="de-DE" dirty="0" smtClean="0"/>
              <a:t>Notabschaltungen sollten nur im Falle einer direkten </a:t>
            </a:r>
            <a:r>
              <a:rPr lang="de-DE" dirty="0" err="1" smtClean="0"/>
              <a:t>Gefährung</a:t>
            </a:r>
            <a:r>
              <a:rPr lang="de-DE" dirty="0" smtClean="0"/>
              <a:t> (es brennt IM Labor) vorgenommen werden</a:t>
            </a:r>
          </a:p>
          <a:p>
            <a:endParaRPr lang="de-DE" dirty="0" smtClean="0"/>
          </a:p>
          <a:p>
            <a:r>
              <a:rPr lang="de-DE" dirty="0" smtClean="0"/>
              <a:t>Notabschaltungen können durch Herbeiführung einer weiteren Gefährdung das Risiko erhöhen! </a:t>
            </a:r>
          </a:p>
          <a:p>
            <a:endParaRPr lang="de-DE" dirty="0">
              <a:solidFill>
                <a:srgbClr val="FFC000"/>
              </a:solidFill>
            </a:endParaRPr>
          </a:p>
        </p:txBody>
      </p:sp>
    </p:spTree>
    <p:extLst>
      <p:ext uri="{BB962C8B-B14F-4D97-AF65-F5344CB8AC3E}">
        <p14:creationId xmlns:p14="http://schemas.microsoft.com/office/powerpoint/2010/main" val="4079159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 Hausalarm</a:t>
            </a:r>
            <a:endParaRPr lang="de-DE" dirty="0"/>
          </a:p>
        </p:txBody>
      </p:sp>
      <p:sp>
        <p:nvSpPr>
          <p:cNvPr id="3" name="Inhaltsplatzhalter 2"/>
          <p:cNvSpPr>
            <a:spLocks noGrp="1"/>
          </p:cNvSpPr>
          <p:nvPr>
            <p:ph idx="1"/>
          </p:nvPr>
        </p:nvSpPr>
        <p:spPr/>
        <p:txBody>
          <a:bodyPr>
            <a:normAutofit/>
          </a:bodyPr>
          <a:lstStyle/>
          <a:p>
            <a:r>
              <a:rPr lang="de-DE" dirty="0" smtClean="0">
                <a:solidFill>
                  <a:srgbClr val="FF0000"/>
                </a:solidFill>
              </a:rPr>
              <a:t>Sofort</a:t>
            </a:r>
            <a:r>
              <a:rPr lang="de-DE" dirty="0" smtClean="0"/>
              <a:t> das Gebäude verlassen</a:t>
            </a:r>
          </a:p>
          <a:p>
            <a:endParaRPr lang="de-DE" dirty="0"/>
          </a:p>
          <a:p>
            <a:r>
              <a:rPr lang="de-DE" dirty="0" smtClean="0"/>
              <a:t>über den Fluchtweg</a:t>
            </a:r>
            <a:br>
              <a:rPr lang="de-DE" dirty="0" smtClean="0"/>
            </a:br>
            <a:endParaRPr lang="de-DE" dirty="0" smtClean="0"/>
          </a:p>
          <a:p>
            <a:r>
              <a:rPr lang="de-DE" dirty="0" smtClean="0"/>
              <a:t>Übung:</a:t>
            </a:r>
            <a:br>
              <a:rPr lang="de-DE" dirty="0" smtClean="0"/>
            </a:br>
            <a:r>
              <a:rPr lang="de-DE" dirty="0" smtClean="0"/>
              <a:t>Machen Sie sich mit den Fluchtwegen in ihren Arbeitsbereichen vertraut</a:t>
            </a:r>
          </a:p>
          <a:p>
            <a:pPr marL="0" indent="0">
              <a:buNone/>
            </a:pPr>
            <a:endParaRPr lang="de-DE" dirty="0" smtClean="0"/>
          </a:p>
        </p:txBody>
      </p:sp>
    </p:spTree>
    <p:extLst>
      <p:ext uri="{BB962C8B-B14F-4D97-AF65-F5344CB8AC3E}">
        <p14:creationId xmlns:p14="http://schemas.microsoft.com/office/powerpoint/2010/main" val="1028262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Flucht- und Rettungsplan</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1662" y="1595045"/>
            <a:ext cx="5865653" cy="4399240"/>
          </a:xfrm>
          <a:prstGeom prst="rect">
            <a:avLst/>
          </a:prstGeom>
        </p:spPr>
      </p:pic>
      <p:sp>
        <p:nvSpPr>
          <p:cNvPr id="3" name="Inhaltsplatzhalter 2"/>
          <p:cNvSpPr>
            <a:spLocks noGrp="1"/>
          </p:cNvSpPr>
          <p:nvPr>
            <p:ph idx="1"/>
          </p:nvPr>
        </p:nvSpPr>
        <p:spPr/>
        <p:txBody>
          <a:bodyPr/>
          <a:lstStyle/>
          <a:p>
            <a:pPr marL="0" indent="0" algn="ctr">
              <a:buNone/>
            </a:pPr>
            <a:endParaRPr lang="de-DE" dirty="0" smtClean="0">
              <a:solidFill>
                <a:srgbClr val="FFC000"/>
              </a:solidFill>
            </a:endParaRPr>
          </a:p>
          <a:p>
            <a:pPr marL="0" indent="0" algn="ctr">
              <a:buNone/>
            </a:pPr>
            <a:r>
              <a:rPr lang="de-DE" dirty="0" smtClean="0">
                <a:solidFill>
                  <a:srgbClr val="FFC000"/>
                </a:solidFill>
              </a:rPr>
              <a:t>Ab sofort ist der </a:t>
            </a:r>
            <a:br>
              <a:rPr lang="de-DE" dirty="0" smtClean="0">
                <a:solidFill>
                  <a:srgbClr val="FFC000"/>
                </a:solidFill>
              </a:rPr>
            </a:br>
            <a:r>
              <a:rPr lang="de-DE" sz="4800" b="1" dirty="0" smtClean="0">
                <a:solidFill>
                  <a:srgbClr val="FFC000"/>
                </a:solidFill>
              </a:rPr>
              <a:t>Vorplatz Neue Chemie </a:t>
            </a:r>
            <a:br>
              <a:rPr lang="de-DE" sz="4800" b="1" dirty="0" smtClean="0">
                <a:solidFill>
                  <a:srgbClr val="FFC000"/>
                </a:solidFill>
              </a:rPr>
            </a:br>
            <a:r>
              <a:rPr lang="de-DE" sz="4800" b="1" dirty="0" smtClean="0">
                <a:solidFill>
                  <a:srgbClr val="FFC000"/>
                </a:solidFill>
              </a:rPr>
              <a:t>Sammelplatz </a:t>
            </a:r>
            <a:r>
              <a:rPr lang="de-DE" dirty="0" smtClean="0">
                <a:solidFill>
                  <a:srgbClr val="FFC000"/>
                </a:solidFill>
              </a:rPr>
              <a:t/>
            </a:r>
            <a:br>
              <a:rPr lang="de-DE" dirty="0" smtClean="0">
                <a:solidFill>
                  <a:srgbClr val="FFC000"/>
                </a:solidFill>
              </a:rPr>
            </a:br>
            <a:r>
              <a:rPr lang="de-DE" dirty="0" smtClean="0">
                <a:solidFill>
                  <a:srgbClr val="FFC000"/>
                </a:solidFill>
              </a:rPr>
              <a:t>für alle Arbeitsgruppen des </a:t>
            </a:r>
            <a:r>
              <a:rPr lang="de-DE" dirty="0" err="1" smtClean="0">
                <a:solidFill>
                  <a:srgbClr val="FFC000"/>
                </a:solidFill>
              </a:rPr>
              <a:t>iFZ</a:t>
            </a:r>
            <a:r>
              <a:rPr lang="de-DE" dirty="0" smtClean="0">
                <a:solidFill>
                  <a:srgbClr val="FFC000"/>
                </a:solidFill>
              </a:rPr>
              <a:t> </a:t>
            </a:r>
            <a:endParaRPr lang="de-DE" dirty="0">
              <a:solidFill>
                <a:srgbClr val="FFC000"/>
              </a:solidFill>
            </a:endParaRPr>
          </a:p>
        </p:txBody>
      </p:sp>
    </p:spTree>
    <p:extLst>
      <p:ext uri="{BB962C8B-B14F-4D97-AF65-F5344CB8AC3E}">
        <p14:creationId xmlns:p14="http://schemas.microsoft.com/office/powerpoint/2010/main" val="706995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Flucht- und Rettungswege</a:t>
            </a:r>
            <a:endParaRPr lang="de-DE" dirty="0"/>
          </a:p>
        </p:txBody>
      </p:sp>
      <p:sp>
        <p:nvSpPr>
          <p:cNvPr id="3" name="Inhaltsplatzhalter 2"/>
          <p:cNvSpPr>
            <a:spLocks noGrp="1"/>
          </p:cNvSpPr>
          <p:nvPr>
            <p:ph idx="1"/>
          </p:nvPr>
        </p:nvSpPr>
        <p:spPr/>
        <p:txBody>
          <a:bodyPr/>
          <a:lstStyle/>
          <a:p>
            <a:r>
              <a:rPr lang="de-DE" dirty="0" smtClean="0"/>
              <a:t>Müssen ständig frei gehalten werden</a:t>
            </a:r>
          </a:p>
          <a:p>
            <a:endParaRPr lang="de-DE" dirty="0"/>
          </a:p>
          <a:p>
            <a:pPr marL="0" indent="0">
              <a:buNone/>
            </a:pPr>
            <a:endParaRPr lang="de-DE" dirty="0">
              <a:solidFill>
                <a:srgbClr val="FFC000"/>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100" y="2423811"/>
            <a:ext cx="2756557" cy="3675409"/>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17302" r="31169" b="69183"/>
          <a:stretch/>
        </p:blipFill>
        <p:spPr>
          <a:xfrm>
            <a:off x="926596" y="2888940"/>
            <a:ext cx="3285364" cy="2619739"/>
          </a:xfrm>
          <a:prstGeom prst="rect">
            <a:avLst/>
          </a:prstGeom>
        </p:spPr>
      </p:pic>
    </p:spTree>
    <p:extLst>
      <p:ext uri="{BB962C8B-B14F-4D97-AF65-F5344CB8AC3E}">
        <p14:creationId xmlns:p14="http://schemas.microsoft.com/office/powerpoint/2010/main" val="351784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Sammelplatz</a:t>
            </a:r>
            <a:endParaRPr lang="de-DE" dirty="0"/>
          </a:p>
        </p:txBody>
      </p:sp>
      <p:sp>
        <p:nvSpPr>
          <p:cNvPr id="3" name="Inhaltsplatzhalter 2"/>
          <p:cNvSpPr>
            <a:spLocks noGrp="1"/>
          </p:cNvSpPr>
          <p:nvPr>
            <p:ph idx="1"/>
          </p:nvPr>
        </p:nvSpPr>
        <p:spPr/>
        <p:txBody>
          <a:bodyPr>
            <a:normAutofit/>
          </a:bodyPr>
          <a:lstStyle/>
          <a:p>
            <a:r>
              <a:rPr lang="de-DE" dirty="0" smtClean="0"/>
              <a:t>Jede Gruppe (Institut bzw. Professur, </a:t>
            </a:r>
            <a:r>
              <a:rPr lang="de-DE" dirty="0" err="1" smtClean="0"/>
              <a:t>Spülteam</a:t>
            </a:r>
            <a:r>
              <a:rPr lang="de-DE" dirty="0" smtClean="0"/>
              <a:t>…) sammelt sich am Sammelplatz</a:t>
            </a:r>
          </a:p>
          <a:p>
            <a:endParaRPr lang="de-DE" dirty="0" smtClean="0">
              <a:solidFill>
                <a:srgbClr val="FF0000"/>
              </a:solidFill>
            </a:endParaRPr>
          </a:p>
          <a:p>
            <a:r>
              <a:rPr lang="de-DE" dirty="0">
                <a:solidFill>
                  <a:srgbClr val="FFC000"/>
                </a:solidFill>
              </a:rPr>
              <a:t>Sammelplatz</a:t>
            </a:r>
            <a:r>
              <a:rPr lang="de-DE" dirty="0"/>
              <a:t> </a:t>
            </a:r>
            <a:br>
              <a:rPr lang="de-DE" dirty="0"/>
            </a:br>
            <a:r>
              <a:rPr lang="de-DE" dirty="0"/>
              <a:t>für das gesamte </a:t>
            </a:r>
            <a:r>
              <a:rPr lang="de-DE" dirty="0" err="1"/>
              <a:t>iFZ</a:t>
            </a:r>
            <a:r>
              <a:rPr lang="de-DE" dirty="0"/>
              <a:t> ist</a:t>
            </a:r>
            <a:br>
              <a:rPr lang="de-DE" dirty="0"/>
            </a:br>
            <a:r>
              <a:rPr lang="de-DE" dirty="0">
                <a:solidFill>
                  <a:srgbClr val="FFC000"/>
                </a:solidFill>
              </a:rPr>
              <a:t>Vorplatz Neue </a:t>
            </a:r>
            <a:r>
              <a:rPr lang="de-DE" dirty="0" smtClean="0">
                <a:solidFill>
                  <a:srgbClr val="FFC000"/>
                </a:solidFill>
              </a:rPr>
              <a:t>Chemie</a:t>
            </a:r>
          </a:p>
          <a:p>
            <a:endParaRPr lang="de-DE" dirty="0">
              <a:solidFill>
                <a:srgbClr val="FFC000"/>
              </a:solidFill>
            </a:endParaRPr>
          </a:p>
          <a:p>
            <a:r>
              <a:rPr lang="de-DE" dirty="0" smtClean="0">
                <a:solidFill>
                  <a:srgbClr val="FFC000"/>
                </a:solidFill>
              </a:rPr>
              <a:t>Wer fehlt?</a:t>
            </a:r>
          </a:p>
          <a:p>
            <a:endParaRPr lang="de-DE" dirty="0" smtClean="0">
              <a:solidFill>
                <a:srgbClr val="FF0000"/>
              </a:solidFill>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7085" y="3572018"/>
            <a:ext cx="2847358" cy="2135518"/>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045" y="3203975"/>
            <a:ext cx="1695450" cy="1695450"/>
          </a:xfrm>
          <a:prstGeom prst="rect">
            <a:avLst/>
          </a:prstGeom>
        </p:spPr>
      </p:pic>
    </p:spTree>
    <p:extLst>
      <p:ext uri="{BB962C8B-B14F-4D97-AF65-F5344CB8AC3E}">
        <p14:creationId xmlns:p14="http://schemas.microsoft.com/office/powerpoint/2010/main" val="361782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Wiederbetreten des Gebäudes</a:t>
            </a:r>
            <a:endParaRPr lang="de-DE" dirty="0"/>
          </a:p>
        </p:txBody>
      </p:sp>
      <p:sp>
        <p:nvSpPr>
          <p:cNvPr id="3" name="Inhaltsplatzhalter 2"/>
          <p:cNvSpPr>
            <a:spLocks noGrp="1"/>
          </p:cNvSpPr>
          <p:nvPr>
            <p:ph idx="1"/>
          </p:nvPr>
        </p:nvSpPr>
        <p:spPr/>
        <p:txBody>
          <a:bodyPr>
            <a:normAutofit/>
          </a:bodyPr>
          <a:lstStyle/>
          <a:p>
            <a:r>
              <a:rPr lang="de-DE" dirty="0" smtClean="0">
                <a:solidFill>
                  <a:srgbClr val="FFC000"/>
                </a:solidFill>
              </a:rPr>
              <a:t>NIE bei Alarm</a:t>
            </a:r>
          </a:p>
          <a:p>
            <a:endParaRPr lang="de-DE" dirty="0" smtClean="0">
              <a:solidFill>
                <a:srgbClr val="FF0000"/>
              </a:solidFill>
            </a:endParaRPr>
          </a:p>
          <a:p>
            <a:r>
              <a:rPr lang="de-DE" dirty="0" smtClean="0"/>
              <a:t>Die Erlaubnis zum Wiederbetreten des Gebäudes erfolgt AUSSCHLIESSLICH durch die Feuerwehr, den Brandschutzbeauftragten oder durch von diesen autorisierte Personen</a:t>
            </a:r>
            <a:endParaRPr lang="de-DE" dirty="0"/>
          </a:p>
        </p:txBody>
      </p:sp>
    </p:spTree>
    <p:extLst>
      <p:ext uri="{BB962C8B-B14F-4D97-AF65-F5344CB8AC3E}">
        <p14:creationId xmlns:p14="http://schemas.microsoft.com/office/powerpoint/2010/main" val="1861957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vert="horz" lIns="91440" tIns="45720" rIns="91440" bIns="45720" rtlCol="0" anchor="ctr">
            <a:normAutofit/>
          </a:bodyPr>
          <a:lstStyle/>
          <a:p>
            <a:r>
              <a:rPr lang="de-DE" dirty="0"/>
              <a:t>Erste Hilfe</a:t>
            </a:r>
          </a:p>
        </p:txBody>
      </p:sp>
      <p:sp>
        <p:nvSpPr>
          <p:cNvPr id="3" name="Inhaltsplatzhalter 2"/>
          <p:cNvSpPr>
            <a:spLocks noGrp="1"/>
          </p:cNvSpPr>
          <p:nvPr>
            <p:ph idx="1"/>
          </p:nvPr>
        </p:nvSpPr>
        <p:spPr/>
        <p:txBody>
          <a:bodyPr>
            <a:normAutofit/>
          </a:bodyPr>
          <a:lstStyle/>
          <a:p>
            <a:r>
              <a:rPr lang="de-DE" dirty="0" smtClean="0"/>
              <a:t>Arbeit sofort unterbrechen</a:t>
            </a:r>
          </a:p>
          <a:p>
            <a:r>
              <a:rPr lang="de-DE" dirty="0" smtClean="0"/>
              <a:t>Erste Hilfe leisten</a:t>
            </a:r>
          </a:p>
          <a:p>
            <a:r>
              <a:rPr lang="de-DE" dirty="0" smtClean="0"/>
              <a:t>Notarzt rufen?</a:t>
            </a:r>
          </a:p>
          <a:p>
            <a:r>
              <a:rPr lang="de-DE" dirty="0" smtClean="0"/>
              <a:t>Vorgesetzte und Verantwortliche informieren</a:t>
            </a:r>
          </a:p>
          <a:p>
            <a:r>
              <a:rPr lang="de-DE" dirty="0" smtClean="0"/>
              <a:t>Durchgangsarzt aufsuchen</a:t>
            </a:r>
          </a:p>
          <a:p>
            <a:r>
              <a:rPr lang="de-DE" dirty="0" smtClean="0"/>
              <a:t>Bei kleinen Verletzungen ohne Arztbesuch:</a:t>
            </a:r>
            <a:br>
              <a:rPr lang="de-DE" dirty="0" smtClean="0"/>
            </a:br>
            <a:r>
              <a:rPr lang="de-DE" dirty="0" smtClean="0"/>
              <a:t>Eintrag in das Verbandsbuch vor Ort</a:t>
            </a:r>
          </a:p>
        </p:txBody>
      </p:sp>
    </p:spTree>
    <p:extLst>
      <p:ext uri="{BB962C8B-B14F-4D97-AF65-F5344CB8AC3E}">
        <p14:creationId xmlns:p14="http://schemas.microsoft.com/office/powerpoint/2010/main" val="737842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vert="horz" lIns="91440" tIns="45720" rIns="91440" bIns="45720" rtlCol="0" anchor="ctr">
            <a:normAutofit/>
          </a:bodyPr>
          <a:lstStyle/>
          <a:p>
            <a:r>
              <a:rPr lang="de-DE" dirty="0"/>
              <a:t>Anfahrt für Krankenwagen</a:t>
            </a:r>
          </a:p>
        </p:txBody>
      </p:sp>
      <p:sp>
        <p:nvSpPr>
          <p:cNvPr id="3" name="Inhaltsplatzhalter 2"/>
          <p:cNvSpPr>
            <a:spLocks noGrp="1"/>
          </p:cNvSpPr>
          <p:nvPr>
            <p:ph idx="1"/>
          </p:nvPr>
        </p:nvSpPr>
        <p:spPr/>
        <p:txBody>
          <a:bodyPr>
            <a:normAutofit fontScale="92500" lnSpcReduction="10000"/>
          </a:bodyPr>
          <a:lstStyle/>
          <a:p>
            <a:pPr marL="0" indent="0">
              <a:buNone/>
            </a:pPr>
            <a:r>
              <a:rPr lang="de-DE" dirty="0">
                <a:solidFill>
                  <a:srgbClr val="FF0000"/>
                </a:solidFill>
              </a:rPr>
              <a:t>Info an </a:t>
            </a:r>
            <a:r>
              <a:rPr lang="de-DE" dirty="0" smtClean="0">
                <a:solidFill>
                  <a:srgbClr val="FF0000"/>
                </a:solidFill>
              </a:rPr>
              <a:t>Notrufzentrale (Tel. 112)</a:t>
            </a:r>
            <a:endParaRPr lang="de-DE" dirty="0">
              <a:solidFill>
                <a:srgbClr val="FF0000"/>
              </a:solidFill>
            </a:endParaRPr>
          </a:p>
          <a:p>
            <a:endParaRPr lang="de-DE" dirty="0" smtClean="0"/>
          </a:p>
          <a:p>
            <a:r>
              <a:rPr lang="de-DE" dirty="0" smtClean="0"/>
              <a:t>Lieferanteneingang:</a:t>
            </a:r>
            <a:br>
              <a:rPr lang="de-DE" dirty="0" smtClean="0"/>
            </a:br>
            <a:r>
              <a:rPr lang="de-DE" dirty="0" smtClean="0"/>
              <a:t>Haupteingang Rückseite (</a:t>
            </a:r>
            <a:r>
              <a:rPr lang="de-DE" dirty="0" err="1" smtClean="0"/>
              <a:t>iFZ</a:t>
            </a:r>
            <a:r>
              <a:rPr lang="de-DE" dirty="0" smtClean="0"/>
              <a:t> Foyer/</a:t>
            </a:r>
            <a:r>
              <a:rPr lang="de-DE" dirty="0" err="1" smtClean="0"/>
              <a:t>iFZ</a:t>
            </a:r>
            <a:r>
              <a:rPr lang="de-DE" dirty="0" smtClean="0"/>
              <a:t> Cafeteria)</a:t>
            </a:r>
            <a:br>
              <a:rPr lang="de-DE" dirty="0" smtClean="0"/>
            </a:br>
            <a:r>
              <a:rPr lang="de-DE" dirty="0" smtClean="0"/>
              <a:t>an der Wendefläche</a:t>
            </a:r>
          </a:p>
          <a:p>
            <a:endParaRPr lang="de-DE" dirty="0"/>
          </a:p>
          <a:p>
            <a:pPr marL="0" indent="0">
              <a:buNone/>
            </a:pPr>
            <a:r>
              <a:rPr lang="de-DE" dirty="0"/>
              <a:t>a</a:t>
            </a:r>
            <a:r>
              <a:rPr lang="de-DE" dirty="0" smtClean="0"/>
              <a:t>lternativ</a:t>
            </a:r>
          </a:p>
          <a:p>
            <a:r>
              <a:rPr lang="de-DE" dirty="0" smtClean="0"/>
              <a:t>Außentür Lastenaufzug </a:t>
            </a:r>
            <a:r>
              <a:rPr lang="de-DE" dirty="0"/>
              <a:t/>
            </a:r>
            <a:br>
              <a:rPr lang="de-DE" dirty="0"/>
            </a:br>
            <a:r>
              <a:rPr lang="de-DE" dirty="0" smtClean="0"/>
              <a:t>an der Südseite des </a:t>
            </a:r>
            <a:r>
              <a:rPr lang="de-DE" dirty="0" err="1" smtClean="0"/>
              <a:t>iFZ</a:t>
            </a:r>
            <a:r>
              <a:rPr lang="de-DE" dirty="0" smtClean="0"/>
              <a:t> (Richtung Neue Chemie)</a:t>
            </a:r>
          </a:p>
          <a:p>
            <a:endParaRPr lang="de-DE" dirty="0"/>
          </a:p>
          <a:p>
            <a:endParaRPr lang="de-DE" dirty="0" smtClean="0"/>
          </a:p>
          <a:p>
            <a:endParaRPr lang="de-DE" dirty="0"/>
          </a:p>
        </p:txBody>
      </p:sp>
    </p:spTree>
    <p:extLst>
      <p:ext uri="{BB962C8B-B14F-4D97-AF65-F5344CB8AC3E}">
        <p14:creationId xmlns:p14="http://schemas.microsoft.com/office/powerpoint/2010/main" val="798601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vert="horz" lIns="91440" tIns="45720" rIns="91440" bIns="45720" rtlCol="0" anchor="ctr">
            <a:normAutofit/>
          </a:bodyPr>
          <a:lstStyle/>
          <a:p>
            <a:r>
              <a:rPr lang="de-DE" dirty="0"/>
              <a:t>Meldungen bei </a:t>
            </a:r>
            <a:r>
              <a:rPr lang="de-DE" dirty="0" smtClean="0"/>
              <a:t>Zwischenfall</a:t>
            </a:r>
            <a:endParaRPr lang="de-DE" dirty="0"/>
          </a:p>
        </p:txBody>
      </p:sp>
      <p:sp>
        <p:nvSpPr>
          <p:cNvPr id="3" name="Inhaltsplatzhalter 2"/>
          <p:cNvSpPr>
            <a:spLocks noGrp="1"/>
          </p:cNvSpPr>
          <p:nvPr>
            <p:ph idx="1"/>
          </p:nvPr>
        </p:nvSpPr>
        <p:spPr/>
        <p:txBody>
          <a:bodyPr>
            <a:normAutofit/>
          </a:bodyPr>
          <a:lstStyle/>
          <a:p>
            <a:r>
              <a:rPr lang="de-DE" dirty="0" smtClean="0"/>
              <a:t>Professur- und Institutsleitung</a:t>
            </a:r>
          </a:p>
          <a:p>
            <a:r>
              <a:rPr lang="de-DE" dirty="0" smtClean="0"/>
              <a:t>Projektleiter/in </a:t>
            </a:r>
            <a:r>
              <a:rPr lang="de-DE" dirty="0"/>
              <a:t>oder </a:t>
            </a:r>
            <a:r>
              <a:rPr lang="de-DE" dirty="0" smtClean="0"/>
              <a:t>Stellvertreter</a:t>
            </a:r>
            <a:br>
              <a:rPr lang="de-DE" dirty="0" smtClean="0"/>
            </a:br>
            <a:r>
              <a:rPr lang="de-DE" dirty="0" smtClean="0"/>
              <a:t>in S1-, S2-Bereichen und Isotopenlabor</a:t>
            </a:r>
            <a:endParaRPr lang="de-DE" dirty="0"/>
          </a:p>
          <a:p>
            <a:r>
              <a:rPr lang="de-DE" dirty="0" err="1"/>
              <a:t>i</a:t>
            </a:r>
            <a:r>
              <a:rPr lang="de-DE" dirty="0" err="1" smtClean="0"/>
              <a:t>FZ</a:t>
            </a:r>
            <a:r>
              <a:rPr lang="de-DE" dirty="0" smtClean="0"/>
              <a:t>-Geschäftsführung </a:t>
            </a:r>
            <a:r>
              <a:rPr lang="de-DE" dirty="0"/>
              <a:t>Tel. 17500</a:t>
            </a:r>
          </a:p>
          <a:p>
            <a:r>
              <a:rPr lang="de-DE" dirty="0" smtClean="0"/>
              <a:t>Dez</a:t>
            </a:r>
            <a:r>
              <a:rPr lang="de-DE" dirty="0"/>
              <a:t>. </a:t>
            </a:r>
            <a:r>
              <a:rPr lang="de-DE" dirty="0" smtClean="0"/>
              <a:t>E oder </a:t>
            </a:r>
            <a:r>
              <a:rPr lang="de-DE" dirty="0"/>
              <a:t>HRZ, </a:t>
            </a:r>
            <a:r>
              <a:rPr lang="de-DE" dirty="0" smtClean="0"/>
              <a:t/>
            </a:r>
            <a:br>
              <a:rPr lang="de-DE" dirty="0" smtClean="0"/>
            </a:br>
            <a:r>
              <a:rPr lang="de-DE" dirty="0" smtClean="0"/>
              <a:t>wenn </a:t>
            </a:r>
            <a:r>
              <a:rPr lang="de-DE" dirty="0"/>
              <a:t>JLU-Techniker betroffen sind</a:t>
            </a:r>
          </a:p>
          <a:p>
            <a:r>
              <a:rPr lang="de-DE" dirty="0" smtClean="0"/>
              <a:t>Auftraggeber seitens der JLU, </a:t>
            </a:r>
            <a:br>
              <a:rPr lang="de-DE" dirty="0" smtClean="0"/>
            </a:br>
            <a:r>
              <a:rPr lang="de-DE" dirty="0" smtClean="0"/>
              <a:t>wenn Fremdfirmen betroffen sind</a:t>
            </a:r>
            <a:endParaRPr lang="de-DE" dirty="0"/>
          </a:p>
        </p:txBody>
      </p:sp>
    </p:spTree>
    <p:extLst>
      <p:ext uri="{BB962C8B-B14F-4D97-AF65-F5344CB8AC3E}">
        <p14:creationId xmlns:p14="http://schemas.microsoft.com/office/powerpoint/2010/main" val="2728401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2143" y="1861065"/>
            <a:ext cx="2580287" cy="1935215"/>
          </a:xfrm>
          <a:prstGeom prst="rect">
            <a:avLst/>
          </a:prstGeom>
        </p:spPr>
      </p:pic>
      <p:pic>
        <p:nvPicPr>
          <p:cNvPr id="17" name="Grafik 16"/>
          <p:cNvPicPr>
            <a:picLocks noChangeAspect="1"/>
          </p:cNvPicPr>
          <p:nvPr/>
        </p:nvPicPr>
        <p:blipFill rotWithShape="1">
          <a:blip r:embed="rId3" cstate="print">
            <a:extLst>
              <a:ext uri="{28A0092B-C50C-407E-A947-70E740481C1C}">
                <a14:useLocalDpi xmlns:a14="http://schemas.microsoft.com/office/drawing/2010/main" val="0"/>
              </a:ext>
            </a:extLst>
          </a:blip>
          <a:srcRect l="11121" r="8811"/>
          <a:stretch/>
        </p:blipFill>
        <p:spPr>
          <a:xfrm>
            <a:off x="2891812" y="1868420"/>
            <a:ext cx="2562540" cy="1920507"/>
          </a:xfrm>
          <a:prstGeom prst="rect">
            <a:avLst/>
          </a:prstGeom>
        </p:spPr>
      </p:pic>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63" y="1651322"/>
            <a:ext cx="2659837" cy="2542763"/>
          </a:xfrm>
          <a:prstGeom prst="rect">
            <a:avLst/>
          </a:prstGeom>
        </p:spPr>
      </p:pic>
      <p:sp>
        <p:nvSpPr>
          <p:cNvPr id="22" name="Textfeld 21"/>
          <p:cNvSpPr txBox="1"/>
          <p:nvPr/>
        </p:nvSpPr>
        <p:spPr>
          <a:xfrm>
            <a:off x="457199" y="4284964"/>
            <a:ext cx="839027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FF0000"/>
                </a:solidFill>
                <a:effectLst/>
                <a:uLnTx/>
                <a:uFillTx/>
                <a:latin typeface="Calibri"/>
                <a:ea typeface="+mn-ea"/>
                <a:cs typeface="+mn-cs"/>
              </a:rPr>
              <a:t>fotografieren verboten </a:t>
            </a:r>
            <a:endParaRPr kumimoji="0" lang="de-DE" sz="4400" b="0" i="0"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smtClean="0">
                <a:ln>
                  <a:noFill/>
                </a:ln>
                <a:solidFill>
                  <a:prstClr val="black"/>
                </a:solidFill>
                <a:effectLst/>
                <a:uLnTx/>
                <a:uFillTx/>
                <a:latin typeface="Calibri"/>
                <a:ea typeface="+mn-ea"/>
                <a:cs typeface="+mn-cs"/>
              </a:rPr>
              <a:t>bzw. nur mit Erlaubnis </a:t>
            </a:r>
            <a:r>
              <a:rPr kumimoji="0" lang="de-DE" sz="3200" b="0" i="0" u="none" strike="noStrike" kern="1200" cap="none" spc="0" normalizeH="0" baseline="0" noProof="0" dirty="0">
                <a:ln>
                  <a:noFill/>
                </a:ln>
                <a:solidFill>
                  <a:prstClr val="black"/>
                </a:solidFill>
                <a:effectLst/>
                <a:uLnTx/>
                <a:uFillTx/>
                <a:latin typeface="Calibri"/>
                <a:ea typeface="+mn-ea"/>
                <a:cs typeface="+mn-cs"/>
              </a:rPr>
              <a:t>der Verantwortlichen und </a:t>
            </a:r>
            <a:r>
              <a:rPr kumimoji="0" lang="de-DE" sz="3200" b="0" i="0" u="none" strike="noStrike" kern="1200" cap="none" spc="0" normalizeH="0" baseline="0" noProof="0" dirty="0" smtClean="0">
                <a:ln>
                  <a:noFill/>
                </a:ln>
                <a:solidFill>
                  <a:prstClr val="black"/>
                </a:solidFill>
                <a:effectLst/>
                <a:uLnTx/>
                <a:uFillTx/>
                <a:latin typeface="Calibri"/>
                <a:ea typeface="+mn-ea"/>
                <a:cs typeface="+mn-cs"/>
              </a:rPr>
              <a:t>mit Zustimmung der </a:t>
            </a:r>
            <a:r>
              <a:rPr kumimoji="0" lang="de-DE" sz="3200" b="0" i="0" u="none" strike="noStrike" kern="1200" cap="none" spc="0" normalizeH="0" baseline="0" noProof="0" dirty="0">
                <a:ln>
                  <a:noFill/>
                </a:ln>
                <a:solidFill>
                  <a:prstClr val="black"/>
                </a:solidFill>
                <a:effectLst/>
                <a:uLnTx/>
                <a:uFillTx/>
                <a:latin typeface="Calibri"/>
                <a:ea typeface="+mn-ea"/>
                <a:cs typeface="+mn-cs"/>
              </a:rPr>
              <a:t>Personen auf dem </a:t>
            </a:r>
            <a:r>
              <a:rPr kumimoji="0" lang="de-DE" sz="3200" b="0" i="0" u="none" strike="noStrike" kern="1200" cap="none" spc="0" normalizeH="0" baseline="0" noProof="0" dirty="0" smtClean="0">
                <a:ln>
                  <a:noFill/>
                </a:ln>
                <a:solidFill>
                  <a:prstClr val="black"/>
                </a:solidFill>
                <a:effectLst/>
                <a:uLnTx/>
                <a:uFillTx/>
                <a:latin typeface="Calibri"/>
                <a:ea typeface="+mn-ea"/>
                <a:cs typeface="+mn-cs"/>
              </a:rPr>
              <a:t>Bild</a:t>
            </a:r>
            <a:endParaRPr kumimoji="0" lang="de-DE"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feld 22"/>
          <p:cNvSpPr txBox="1"/>
          <p:nvPr/>
        </p:nvSpPr>
        <p:spPr>
          <a:xfrm>
            <a:off x="476545" y="548680"/>
            <a:ext cx="837093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smtClean="0">
                <a:ln>
                  <a:noFill/>
                </a:ln>
                <a:solidFill>
                  <a:srgbClr val="FF0000"/>
                </a:solidFill>
                <a:effectLst/>
                <a:uLnTx/>
                <a:uFillTx/>
                <a:latin typeface="Calibri"/>
                <a:ea typeface="+mn-ea"/>
                <a:cs typeface="+mn-cs"/>
              </a:rPr>
              <a:t>innerhalb der </a:t>
            </a:r>
            <a:r>
              <a:rPr lang="de-DE" sz="3200" noProof="0" dirty="0" err="1" smtClean="0">
                <a:solidFill>
                  <a:srgbClr val="FF0000"/>
                </a:solidFill>
                <a:latin typeface="Calibri"/>
              </a:rPr>
              <a:t>iFZ</a:t>
            </a:r>
            <a:r>
              <a:rPr lang="de-DE" sz="3200" noProof="0" dirty="0" smtClean="0">
                <a:solidFill>
                  <a:srgbClr val="FF0000"/>
                </a:solidFill>
                <a:latin typeface="Calibri"/>
              </a:rPr>
              <a:t>-</a:t>
            </a:r>
            <a:r>
              <a:rPr kumimoji="0" lang="de-DE" sz="3200" b="0" i="0" u="none" strike="noStrike" kern="1200" cap="none" spc="0" normalizeH="0" baseline="0" noProof="0" dirty="0" smtClean="0">
                <a:ln>
                  <a:noFill/>
                </a:ln>
                <a:solidFill>
                  <a:srgbClr val="FF0000"/>
                </a:solidFill>
                <a:effectLst/>
                <a:uLnTx/>
                <a:uFillTx/>
                <a:latin typeface="Calibri"/>
                <a:ea typeface="+mn-ea"/>
                <a:cs typeface="+mn-cs"/>
              </a:rPr>
              <a:t>Gebäude, im Instituts- und Praktikumsbereich</a:t>
            </a:r>
            <a:endParaRPr kumimoji="0" lang="de-DE"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674515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Erste-Hilfe Liegen</a:t>
            </a:r>
            <a:endParaRPr lang="de-DE" dirty="0"/>
          </a:p>
        </p:txBody>
      </p:sp>
      <p:sp>
        <p:nvSpPr>
          <p:cNvPr id="3" name="Inhaltsplatzhalter 2"/>
          <p:cNvSpPr>
            <a:spLocks noGrp="1"/>
          </p:cNvSpPr>
          <p:nvPr>
            <p:ph idx="1"/>
          </p:nvPr>
        </p:nvSpPr>
        <p:spPr/>
        <p:txBody>
          <a:bodyPr>
            <a:normAutofit lnSpcReduction="10000"/>
          </a:bodyPr>
          <a:lstStyle/>
          <a:p>
            <a:r>
              <a:rPr lang="de-DE" dirty="0" smtClean="0"/>
              <a:t>Erdgeschoß:</a:t>
            </a:r>
            <a:br>
              <a:rPr lang="de-DE" dirty="0" smtClean="0"/>
            </a:br>
            <a:r>
              <a:rPr lang="de-DE" dirty="0" smtClean="0"/>
              <a:t>mobile Liege vor Erste Hilfe Raum B004</a:t>
            </a:r>
            <a:br>
              <a:rPr lang="de-DE" dirty="0" smtClean="0"/>
            </a:br>
            <a:endParaRPr lang="de-DE" dirty="0" smtClean="0"/>
          </a:p>
          <a:p>
            <a:r>
              <a:rPr lang="de-DE" dirty="0" smtClean="0"/>
              <a:t>mobile Kofferliegen </a:t>
            </a:r>
            <a:br>
              <a:rPr lang="de-DE" dirty="0" smtClean="0"/>
            </a:br>
            <a:r>
              <a:rPr lang="de-DE" dirty="0" smtClean="0"/>
              <a:t>in B003</a:t>
            </a:r>
            <a:br>
              <a:rPr lang="de-DE" dirty="0" smtClean="0"/>
            </a:br>
            <a:r>
              <a:rPr lang="de-DE" dirty="0" smtClean="0"/>
              <a:t>in …</a:t>
            </a:r>
            <a:br>
              <a:rPr lang="de-DE" dirty="0" smtClean="0"/>
            </a:br>
            <a:endParaRPr lang="de-DE" dirty="0" smtClean="0"/>
          </a:p>
          <a:p>
            <a:r>
              <a:rPr lang="de-DE" dirty="0" smtClean="0"/>
              <a:t>Klappliegen</a:t>
            </a:r>
            <a:br>
              <a:rPr lang="de-DE" dirty="0" smtClean="0"/>
            </a:br>
            <a:r>
              <a:rPr lang="de-DE" dirty="0" smtClean="0"/>
              <a:t>vor …</a:t>
            </a:r>
          </a:p>
          <a:p>
            <a:pPr marL="0" indent="0">
              <a:buNone/>
            </a:pPr>
            <a:endParaRPr lang="de-DE" dirty="0" smtClean="0"/>
          </a:p>
          <a:p>
            <a:pPr marL="0" indent="0">
              <a:buNone/>
            </a:pPr>
            <a:endParaRPr lang="de-DE"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1980" y="2922694"/>
            <a:ext cx="3555395" cy="2666546"/>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213" y="4677889"/>
            <a:ext cx="1995222" cy="1496416"/>
          </a:xfrm>
          <a:prstGeom prst="rect">
            <a:avLst/>
          </a:prstGeom>
        </p:spPr>
      </p:pic>
    </p:spTree>
    <p:extLst>
      <p:ext uri="{BB962C8B-B14F-4D97-AF65-F5344CB8AC3E}">
        <p14:creationId xmlns:p14="http://schemas.microsoft.com/office/powerpoint/2010/main" val="1110354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Erste Hilfe Kästen, Notfallinfos</a:t>
            </a:r>
            <a:endParaRPr lang="de-DE" dirty="0"/>
          </a:p>
        </p:txBody>
      </p:sp>
      <p:sp>
        <p:nvSpPr>
          <p:cNvPr id="3" name="Inhaltsplatzhalter 2"/>
          <p:cNvSpPr>
            <a:spLocks noGrp="1"/>
          </p:cNvSpPr>
          <p:nvPr>
            <p:ph idx="1"/>
          </p:nvPr>
        </p:nvSpPr>
        <p:spPr/>
        <p:txBody>
          <a:bodyPr>
            <a:normAutofit/>
          </a:bodyPr>
          <a:lstStyle/>
          <a:p>
            <a:r>
              <a:rPr lang="de-DE" dirty="0" smtClean="0">
                <a:solidFill>
                  <a:srgbClr val="00B050"/>
                </a:solidFill>
              </a:rPr>
              <a:t>Erste Hilfe Kästen </a:t>
            </a:r>
            <a:r>
              <a:rPr lang="de-DE" dirty="0" smtClean="0"/>
              <a:t>in</a:t>
            </a:r>
            <a:br>
              <a:rPr lang="de-DE" dirty="0" smtClean="0"/>
            </a:br>
            <a:r>
              <a:rPr lang="de-DE" dirty="0" smtClean="0"/>
              <a:t>Eltern-Kind-Raum</a:t>
            </a:r>
            <a:br>
              <a:rPr lang="de-DE" dirty="0" smtClean="0"/>
            </a:br>
            <a:r>
              <a:rPr lang="de-DE" dirty="0" smtClean="0">
                <a:solidFill>
                  <a:srgbClr val="00B050"/>
                </a:solidFill>
              </a:rPr>
              <a:t>Labore</a:t>
            </a:r>
            <a:r>
              <a:rPr lang="de-DE" dirty="0" smtClean="0"/>
              <a:t/>
            </a:r>
            <a:br>
              <a:rPr lang="de-DE" dirty="0" smtClean="0"/>
            </a:br>
            <a:r>
              <a:rPr lang="de-DE" dirty="0" smtClean="0"/>
              <a:t>…</a:t>
            </a:r>
            <a:endParaRPr lang="de-DE" dirty="0">
              <a:solidFill>
                <a:srgbClr val="FFC000"/>
              </a:solidFill>
            </a:endParaRPr>
          </a:p>
          <a:p>
            <a:endParaRPr lang="de-DE" dirty="0" smtClean="0">
              <a:solidFill>
                <a:srgbClr val="FFC000"/>
              </a:solidFill>
            </a:endParaRPr>
          </a:p>
          <a:p>
            <a:r>
              <a:rPr lang="de-DE" dirty="0" smtClean="0">
                <a:solidFill>
                  <a:srgbClr val="00B050"/>
                </a:solidFill>
              </a:rPr>
              <a:t>Notfallinformationen</a:t>
            </a:r>
            <a:r>
              <a:rPr lang="de-DE" dirty="0" smtClean="0"/>
              <a:t> zu</a:t>
            </a:r>
            <a:br>
              <a:rPr lang="de-DE" dirty="0" smtClean="0"/>
            </a:br>
            <a:r>
              <a:rPr lang="de-DE" dirty="0" smtClean="0"/>
              <a:t>Rufnummern, Ersthelfern, Ärzten, ..</a:t>
            </a:r>
            <a:br>
              <a:rPr lang="de-DE" dirty="0" smtClean="0"/>
            </a:br>
            <a:r>
              <a:rPr lang="de-DE" dirty="0" smtClean="0">
                <a:solidFill>
                  <a:srgbClr val="00B050"/>
                </a:solidFill>
              </a:rPr>
              <a:t>in den Schaukästen der Institute</a:t>
            </a:r>
            <a:endParaRPr lang="de-DE" dirty="0">
              <a:solidFill>
                <a:srgbClr val="00B050"/>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7415" y="1718810"/>
            <a:ext cx="2124770" cy="2124770"/>
          </a:xfrm>
          <a:prstGeom prst="rect">
            <a:avLst/>
          </a:prstGeom>
        </p:spPr>
      </p:pic>
    </p:spTree>
    <p:extLst>
      <p:ext uri="{BB962C8B-B14F-4D97-AF65-F5344CB8AC3E}">
        <p14:creationId xmlns:p14="http://schemas.microsoft.com/office/powerpoint/2010/main" val="3754105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Arbeiten mit </a:t>
            </a:r>
            <a:r>
              <a:rPr lang="de-DE" dirty="0"/>
              <a:t>gefährlichen Stoffen</a:t>
            </a:r>
          </a:p>
        </p:txBody>
      </p:sp>
      <p:sp>
        <p:nvSpPr>
          <p:cNvPr id="3" name="Inhaltsplatzhalter 2"/>
          <p:cNvSpPr>
            <a:spLocks noGrp="1"/>
          </p:cNvSpPr>
          <p:nvPr>
            <p:ph idx="1"/>
          </p:nvPr>
        </p:nvSpPr>
        <p:spPr/>
        <p:txBody>
          <a:bodyPr>
            <a:normAutofit fontScale="85000" lnSpcReduction="10000"/>
          </a:bodyPr>
          <a:lstStyle/>
          <a:p>
            <a:pPr marL="0" indent="0">
              <a:buNone/>
            </a:pPr>
            <a:r>
              <a:rPr lang="de-DE" dirty="0">
                <a:solidFill>
                  <a:srgbClr val="FFC000"/>
                </a:solidFill>
              </a:rPr>
              <a:t>Schutz der Beschäftigten vor Gefahren im Umgang </a:t>
            </a:r>
            <a:r>
              <a:rPr lang="de-DE" dirty="0" smtClean="0">
                <a:solidFill>
                  <a:srgbClr val="FFC000"/>
                </a:solidFill>
              </a:rPr>
              <a:t>mit radioaktiven Substanzen, Röntgenstrahlung</a:t>
            </a:r>
            <a:r>
              <a:rPr lang="de-DE" dirty="0">
                <a:solidFill>
                  <a:srgbClr val="FFC000"/>
                </a:solidFill>
              </a:rPr>
              <a:t>, Chemikalien</a:t>
            </a:r>
          </a:p>
          <a:p>
            <a:pPr marL="0" indent="0">
              <a:buNone/>
            </a:pPr>
            <a:endParaRPr lang="de-DE" dirty="0" smtClean="0"/>
          </a:p>
          <a:p>
            <a:pPr marL="0" indent="0">
              <a:buNone/>
            </a:pPr>
            <a:r>
              <a:rPr lang="de-DE" dirty="0" smtClean="0"/>
              <a:t>Regelungen</a:t>
            </a:r>
            <a:br>
              <a:rPr lang="de-DE" dirty="0" smtClean="0"/>
            </a:br>
            <a:endParaRPr lang="de-DE" dirty="0"/>
          </a:p>
          <a:p>
            <a:r>
              <a:rPr lang="de-DE" dirty="0" smtClean="0"/>
              <a:t>Strahlenschutzverordnung</a:t>
            </a:r>
            <a:endParaRPr lang="de-DE" dirty="0"/>
          </a:p>
          <a:p>
            <a:r>
              <a:rPr lang="de-DE" dirty="0" smtClean="0"/>
              <a:t>Röntgenverordnung</a:t>
            </a:r>
            <a:endParaRPr lang="de-DE" dirty="0"/>
          </a:p>
          <a:p>
            <a:r>
              <a:rPr lang="de-DE" dirty="0" smtClean="0"/>
              <a:t>Chemikaliengesetz</a:t>
            </a:r>
            <a:endParaRPr lang="de-DE" dirty="0"/>
          </a:p>
          <a:p>
            <a:pPr marL="0" indent="0" algn="ctr">
              <a:buNone/>
            </a:pPr>
            <a:endParaRPr lang="de-DE" dirty="0" smtClean="0"/>
          </a:p>
          <a:p>
            <a:pPr marL="0" indent="0">
              <a:buNone/>
            </a:pPr>
            <a:r>
              <a:rPr lang="de-DE" dirty="0" smtClean="0">
                <a:solidFill>
                  <a:srgbClr val="FFC000"/>
                </a:solidFill>
              </a:rPr>
              <a:t>Die </a:t>
            </a:r>
            <a:r>
              <a:rPr lang="de-DE" dirty="0">
                <a:solidFill>
                  <a:srgbClr val="FFC000"/>
                </a:solidFill>
              </a:rPr>
              <a:t>Bereichsleiter sind verantwortlich für ihren Bereich</a:t>
            </a:r>
          </a:p>
        </p:txBody>
      </p:sp>
    </p:spTree>
    <p:extLst>
      <p:ext uri="{BB962C8B-B14F-4D97-AF65-F5344CB8AC3E}">
        <p14:creationId xmlns:p14="http://schemas.microsoft.com/office/powerpoint/2010/main" val="504978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Arbeiten mit </a:t>
            </a:r>
            <a:r>
              <a:rPr lang="de-DE" dirty="0"/>
              <a:t>gefährlichen Stoffen</a:t>
            </a:r>
          </a:p>
        </p:txBody>
      </p:sp>
      <p:sp>
        <p:nvSpPr>
          <p:cNvPr id="3" name="Inhaltsplatzhalter 2"/>
          <p:cNvSpPr>
            <a:spLocks noGrp="1"/>
          </p:cNvSpPr>
          <p:nvPr>
            <p:ph idx="1"/>
          </p:nvPr>
        </p:nvSpPr>
        <p:spPr/>
        <p:txBody>
          <a:bodyPr>
            <a:normAutofit/>
          </a:bodyPr>
          <a:lstStyle/>
          <a:p>
            <a:pPr marL="0" indent="0">
              <a:buNone/>
            </a:pPr>
            <a:r>
              <a:rPr lang="de-DE" dirty="0" smtClean="0"/>
              <a:t>Begriffsbestimmungen</a:t>
            </a:r>
          </a:p>
          <a:p>
            <a:pPr marL="0" indent="0">
              <a:buNone/>
            </a:pPr>
            <a:r>
              <a:rPr lang="de-DE" dirty="0" smtClean="0"/>
              <a:t>Verantwortlichkeiten</a:t>
            </a:r>
          </a:p>
          <a:p>
            <a:pPr marL="0" indent="0">
              <a:buNone/>
            </a:pPr>
            <a:r>
              <a:rPr lang="de-DE" dirty="0" smtClean="0"/>
              <a:t>Pflichten des Arbeitgebers</a:t>
            </a:r>
          </a:p>
          <a:p>
            <a:pPr marL="0" indent="0">
              <a:buNone/>
            </a:pPr>
            <a:r>
              <a:rPr lang="de-DE" dirty="0" smtClean="0"/>
              <a:t>Pflichten der Beschäftigten</a:t>
            </a:r>
          </a:p>
          <a:p>
            <a:pPr marL="0" indent="0">
              <a:buNone/>
            </a:pPr>
            <a:r>
              <a:rPr lang="de-DE" dirty="0" smtClean="0"/>
              <a:t>Arbeitsmedizinische Vorsorge</a:t>
            </a:r>
          </a:p>
          <a:p>
            <a:pPr marL="0" indent="0">
              <a:buNone/>
            </a:pPr>
            <a:r>
              <a:rPr lang="de-DE" dirty="0" smtClean="0"/>
              <a:t>Allgemeine Betriebsbestimmungen</a:t>
            </a:r>
          </a:p>
          <a:p>
            <a:pPr marL="0" indent="0">
              <a:buNone/>
            </a:pPr>
            <a:r>
              <a:rPr lang="de-DE" dirty="0" smtClean="0"/>
              <a:t>Persönliche Schutzausrüstung</a:t>
            </a:r>
            <a:endParaRPr lang="de-DE" dirty="0"/>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4229" b="2185"/>
          <a:stretch/>
        </p:blipFill>
        <p:spPr>
          <a:xfrm>
            <a:off x="6352149" y="1718810"/>
            <a:ext cx="2000271" cy="2835315"/>
          </a:xfrm>
          <a:prstGeom prst="rect">
            <a:avLst/>
          </a:prstGeom>
          <a:ln>
            <a:solidFill>
              <a:schemeClr val="tx1"/>
            </a:solidFill>
          </a:ln>
        </p:spPr>
      </p:pic>
    </p:spTree>
    <p:extLst>
      <p:ext uri="{BB962C8B-B14F-4D97-AF65-F5344CB8AC3E}">
        <p14:creationId xmlns:p14="http://schemas.microsoft.com/office/powerpoint/2010/main" val="3513385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a:normAutofit/>
          </a:bodyPr>
          <a:lstStyle/>
          <a:p>
            <a:r>
              <a:rPr lang="de-DE" dirty="0" smtClean="0"/>
              <a:t>Gefahrstoffe</a:t>
            </a:r>
            <a:endParaRPr lang="de-DE" dirty="0"/>
          </a:p>
        </p:txBody>
      </p:sp>
      <p:sp>
        <p:nvSpPr>
          <p:cNvPr id="3" name="Inhaltsplatzhalter 2"/>
          <p:cNvSpPr>
            <a:spLocks noGrp="1"/>
          </p:cNvSpPr>
          <p:nvPr>
            <p:ph idx="1"/>
          </p:nvPr>
        </p:nvSpPr>
        <p:spPr/>
        <p:txBody>
          <a:bodyPr>
            <a:normAutofit fontScale="92500" lnSpcReduction="20000"/>
          </a:bodyPr>
          <a:lstStyle/>
          <a:p>
            <a:pPr marL="514350" indent="-514350">
              <a:buFont typeface="+mj-lt"/>
              <a:buAutoNum type="arabicPeriod"/>
            </a:pPr>
            <a:r>
              <a:rPr lang="de-DE" dirty="0" smtClean="0"/>
              <a:t>Gefährliche Stoffe und Zubereitungen</a:t>
            </a:r>
          </a:p>
          <a:p>
            <a:pPr marL="514350" indent="-514350">
              <a:buFont typeface="+mj-lt"/>
              <a:buAutoNum type="arabicPeriod"/>
            </a:pPr>
            <a:r>
              <a:rPr lang="de-DE" dirty="0" smtClean="0"/>
              <a:t>Stoffe, Zubereitungen und Erzeugnisse, die explosionsfähig sind</a:t>
            </a:r>
          </a:p>
          <a:p>
            <a:pPr marL="514350" indent="-514350">
              <a:buFont typeface="+mj-lt"/>
              <a:buAutoNum type="arabicPeriod"/>
            </a:pPr>
            <a:r>
              <a:rPr lang="de-DE" dirty="0" smtClean="0"/>
              <a:t>Stoffe aus denen bei der Herstellung oder Verwendung  (1.) oder (2.) entstehen oder frei gesetzt werden können</a:t>
            </a:r>
          </a:p>
          <a:p>
            <a:pPr marL="514350" indent="-514350">
              <a:buFont typeface="+mj-lt"/>
              <a:buAutoNum type="arabicPeriod"/>
            </a:pPr>
            <a:r>
              <a:rPr lang="de-DE" dirty="0" smtClean="0"/>
              <a:t>Stoffe, die Gesundheit und Sicherheit der Beschäftigten gefährden können</a:t>
            </a:r>
          </a:p>
          <a:p>
            <a:pPr marL="514350" indent="-514350">
              <a:buFont typeface="+mj-lt"/>
              <a:buAutoNum type="arabicPeriod"/>
            </a:pPr>
            <a:r>
              <a:rPr lang="de-DE" dirty="0" smtClean="0"/>
              <a:t>Alle Stoffe, denen ein Arbeitsplatzgrenzwert zugewiesen wurde</a:t>
            </a:r>
            <a:endParaRPr lang="de-DE" dirty="0"/>
          </a:p>
        </p:txBody>
      </p:sp>
    </p:spTree>
    <p:extLst>
      <p:ext uri="{BB962C8B-B14F-4D97-AF65-F5344CB8AC3E}">
        <p14:creationId xmlns:p14="http://schemas.microsoft.com/office/powerpoint/2010/main" val="1375596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Arbeiten mit </a:t>
            </a:r>
            <a:r>
              <a:rPr lang="de-DE" dirty="0"/>
              <a:t>gefährlichen Stoffen</a:t>
            </a:r>
          </a:p>
        </p:txBody>
      </p:sp>
      <p:sp>
        <p:nvSpPr>
          <p:cNvPr id="3" name="Inhaltsplatzhalter 2"/>
          <p:cNvSpPr>
            <a:spLocks noGrp="1"/>
          </p:cNvSpPr>
          <p:nvPr>
            <p:ph idx="1"/>
          </p:nvPr>
        </p:nvSpPr>
        <p:spPr/>
        <p:txBody>
          <a:bodyPr>
            <a:normAutofit fontScale="85000" lnSpcReduction="10000"/>
          </a:bodyPr>
          <a:lstStyle/>
          <a:p>
            <a:pPr marL="0" indent="0">
              <a:buNone/>
            </a:pPr>
            <a:r>
              <a:rPr lang="de-DE" dirty="0" smtClean="0">
                <a:solidFill>
                  <a:srgbClr val="FFC000"/>
                </a:solidFill>
              </a:rPr>
              <a:t>Pflichten des Arbeitgebers</a:t>
            </a:r>
          </a:p>
          <a:p>
            <a:r>
              <a:rPr lang="de-DE" dirty="0" smtClean="0"/>
              <a:t>Informationsermittlung und Gefährdungsbeurteilung</a:t>
            </a:r>
          </a:p>
          <a:p>
            <a:r>
              <a:rPr lang="de-DE" dirty="0" smtClean="0"/>
              <a:t>Besondere Vorschriften für Jugendliche, gebärfähige Frauen, werdende und stillende Mütter</a:t>
            </a:r>
          </a:p>
          <a:p>
            <a:r>
              <a:rPr lang="de-DE" dirty="0" smtClean="0"/>
              <a:t>Ermittlung und Beurteilung der </a:t>
            </a:r>
            <a:r>
              <a:rPr lang="de-DE" dirty="0" err="1" smtClean="0"/>
              <a:t>inhalativen</a:t>
            </a:r>
            <a:r>
              <a:rPr lang="de-DE" dirty="0" smtClean="0"/>
              <a:t> Exposition</a:t>
            </a:r>
          </a:p>
          <a:p>
            <a:r>
              <a:rPr lang="de-DE" dirty="0" smtClean="0"/>
              <a:t>Schutzmaßnahmen</a:t>
            </a:r>
          </a:p>
          <a:p>
            <a:r>
              <a:rPr lang="de-DE" dirty="0" smtClean="0"/>
              <a:t>Betriebsanweisung</a:t>
            </a:r>
          </a:p>
          <a:p>
            <a:r>
              <a:rPr lang="de-DE" dirty="0" smtClean="0"/>
              <a:t>Unterweisung</a:t>
            </a:r>
          </a:p>
          <a:p>
            <a:r>
              <a:rPr lang="de-DE" dirty="0" smtClean="0"/>
              <a:t>Unterrichtung und Anhörung der Beschäftigten</a:t>
            </a:r>
          </a:p>
          <a:p>
            <a:r>
              <a:rPr lang="de-DE" dirty="0" smtClean="0"/>
              <a:t>Beschäftigtenverzeichnis</a:t>
            </a:r>
          </a:p>
        </p:txBody>
      </p:sp>
    </p:spTree>
    <p:extLst>
      <p:ext uri="{BB962C8B-B14F-4D97-AF65-F5344CB8AC3E}">
        <p14:creationId xmlns:p14="http://schemas.microsoft.com/office/powerpoint/2010/main" val="31668379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Arbeiten mit </a:t>
            </a:r>
            <a:r>
              <a:rPr lang="de-DE" dirty="0"/>
              <a:t>gefährlichen Stoffen</a:t>
            </a:r>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solidFill>
                  <a:srgbClr val="FFC000"/>
                </a:solidFill>
              </a:rPr>
              <a:t>Pflichten der Beschäftigten</a:t>
            </a:r>
          </a:p>
          <a:p>
            <a:r>
              <a:rPr lang="de-DE" dirty="0" smtClean="0"/>
              <a:t>Betriebsanweisungen und Anweisungen zum Arbeits- und Gesundheitsschutz befolgen</a:t>
            </a:r>
          </a:p>
          <a:p>
            <a:r>
              <a:rPr lang="de-DE" dirty="0" smtClean="0"/>
              <a:t>Sicherheitsmängel und Notfälle an Verantwortliche melden und </a:t>
            </a:r>
          </a:p>
          <a:p>
            <a:r>
              <a:rPr lang="de-DE" dirty="0" smtClean="0"/>
              <a:t>Mängel im Aufgabenbereich beseitigen</a:t>
            </a:r>
          </a:p>
          <a:p>
            <a:r>
              <a:rPr lang="de-DE" dirty="0" smtClean="0"/>
              <a:t>PSA benutzen und Arbeitsmittel bestimmungsgemäß einsetzen</a:t>
            </a:r>
          </a:p>
          <a:p>
            <a:r>
              <a:rPr lang="de-DE" dirty="0" smtClean="0"/>
              <a:t>Gefahrstoffe nur wenn notwendig benutzen</a:t>
            </a:r>
          </a:p>
          <a:p>
            <a:endParaRPr lang="de-DE" dirty="0" smtClean="0"/>
          </a:p>
          <a:p>
            <a:endParaRPr lang="de-DE" dirty="0" smtClean="0"/>
          </a:p>
        </p:txBody>
      </p:sp>
    </p:spTree>
    <p:extLst>
      <p:ext uri="{BB962C8B-B14F-4D97-AF65-F5344CB8AC3E}">
        <p14:creationId xmlns:p14="http://schemas.microsoft.com/office/powerpoint/2010/main" val="2034731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Arbeiten mit </a:t>
            </a:r>
            <a:r>
              <a:rPr lang="de-DE" dirty="0"/>
              <a:t>gefährlichen Stoffen</a:t>
            </a:r>
          </a:p>
        </p:txBody>
      </p:sp>
      <p:sp>
        <p:nvSpPr>
          <p:cNvPr id="3" name="Inhaltsplatzhalter 2"/>
          <p:cNvSpPr>
            <a:spLocks noGrp="1"/>
          </p:cNvSpPr>
          <p:nvPr>
            <p:ph idx="1"/>
          </p:nvPr>
        </p:nvSpPr>
        <p:spPr/>
        <p:txBody>
          <a:bodyPr>
            <a:normAutofit fontScale="92500"/>
          </a:bodyPr>
          <a:lstStyle/>
          <a:p>
            <a:pPr marL="0" indent="0">
              <a:buNone/>
            </a:pPr>
            <a:r>
              <a:rPr lang="de-DE" dirty="0" smtClean="0">
                <a:solidFill>
                  <a:srgbClr val="FFC000"/>
                </a:solidFill>
              </a:rPr>
              <a:t>Allgemeine Betriebsbestimmungen</a:t>
            </a:r>
          </a:p>
          <a:p>
            <a:r>
              <a:rPr lang="de-DE" dirty="0" smtClean="0"/>
              <a:t>Inverkehrbringen von Gefahrstoffen </a:t>
            </a:r>
            <a:endParaRPr lang="de-DE" dirty="0"/>
          </a:p>
          <a:p>
            <a:r>
              <a:rPr lang="de-DE" dirty="0" smtClean="0"/>
              <a:t>Aufbewahrung, Lagerung, Umfüllen, Transport</a:t>
            </a:r>
          </a:p>
          <a:p>
            <a:r>
              <a:rPr lang="de-DE" dirty="0" smtClean="0"/>
              <a:t>Entsorgung gefährlicher Abfälle</a:t>
            </a:r>
          </a:p>
          <a:p>
            <a:r>
              <a:rPr lang="de-DE" dirty="0" smtClean="0"/>
              <a:t>Hygienemaßnahmen</a:t>
            </a:r>
          </a:p>
          <a:p>
            <a:r>
              <a:rPr lang="de-DE" dirty="0" smtClean="0"/>
              <a:t>Zugangsbestimmungen zu gefährlichen Bereichen</a:t>
            </a:r>
          </a:p>
          <a:p>
            <a:r>
              <a:rPr lang="de-DE" dirty="0" smtClean="0"/>
              <a:t>Allgemeine Reinigungsarbeiten, Reparaturen, Betriebsstörungen</a:t>
            </a:r>
          </a:p>
          <a:p>
            <a:endParaRPr lang="de-DE" dirty="0" smtClean="0"/>
          </a:p>
        </p:txBody>
      </p:sp>
    </p:spTree>
    <p:extLst>
      <p:ext uri="{BB962C8B-B14F-4D97-AF65-F5344CB8AC3E}">
        <p14:creationId xmlns:p14="http://schemas.microsoft.com/office/powerpoint/2010/main" val="687722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Arbeiten mit </a:t>
            </a:r>
            <a:r>
              <a:rPr lang="de-DE" dirty="0"/>
              <a:t>gefährlichen Stoffen</a:t>
            </a:r>
          </a:p>
        </p:txBody>
      </p:sp>
      <p:sp>
        <p:nvSpPr>
          <p:cNvPr id="3" name="Inhaltsplatzhalter 2"/>
          <p:cNvSpPr>
            <a:spLocks noGrp="1"/>
          </p:cNvSpPr>
          <p:nvPr>
            <p:ph idx="1"/>
          </p:nvPr>
        </p:nvSpPr>
        <p:spPr/>
        <p:txBody>
          <a:bodyPr>
            <a:normAutofit fontScale="77500" lnSpcReduction="20000"/>
          </a:bodyPr>
          <a:lstStyle/>
          <a:p>
            <a:pPr marL="0" indent="0">
              <a:buNone/>
            </a:pPr>
            <a:r>
              <a:rPr lang="de-DE" dirty="0">
                <a:solidFill>
                  <a:srgbClr val="FFC000"/>
                </a:solidFill>
              </a:rPr>
              <a:t>Arbeitsmedizinische Vorsorge</a:t>
            </a:r>
          </a:p>
          <a:p>
            <a:pPr marL="0" indent="0">
              <a:buNone/>
            </a:pPr>
            <a:endParaRPr lang="de-DE" dirty="0">
              <a:solidFill>
                <a:srgbClr val="FFC000"/>
              </a:solidFill>
            </a:endParaRPr>
          </a:p>
          <a:p>
            <a:pPr marL="0" indent="0">
              <a:buNone/>
            </a:pPr>
            <a:r>
              <a:rPr lang="de-DE" dirty="0" smtClean="0">
                <a:solidFill>
                  <a:srgbClr val="FFC000"/>
                </a:solidFill>
              </a:rPr>
              <a:t>Persönliche Schutzausrüstung (PSA)</a:t>
            </a:r>
          </a:p>
          <a:p>
            <a:pPr marL="0" indent="0">
              <a:buNone/>
            </a:pPr>
            <a:r>
              <a:rPr lang="de-DE" dirty="0" smtClean="0"/>
              <a:t>bei (potentieller) Überschreitung von Arbeitsplatzgrenzwerten (AGW) oder Biologischen Grenzwerten (BGW)</a:t>
            </a:r>
          </a:p>
          <a:p>
            <a:pPr marL="0" indent="0">
              <a:buNone/>
            </a:pPr>
            <a:endParaRPr lang="de-DE" dirty="0" smtClean="0"/>
          </a:p>
          <a:p>
            <a:r>
              <a:rPr lang="de-DE" dirty="0" smtClean="0"/>
              <a:t>Handschutz</a:t>
            </a:r>
          </a:p>
          <a:p>
            <a:r>
              <a:rPr lang="de-DE" dirty="0" smtClean="0"/>
              <a:t>Hautschutz</a:t>
            </a:r>
          </a:p>
          <a:p>
            <a:r>
              <a:rPr lang="de-DE" dirty="0" smtClean="0"/>
              <a:t>Augenschutz</a:t>
            </a:r>
          </a:p>
          <a:p>
            <a:r>
              <a:rPr lang="de-DE" dirty="0" smtClean="0"/>
              <a:t>Atemschutz</a:t>
            </a:r>
          </a:p>
          <a:p>
            <a:r>
              <a:rPr lang="de-DE" dirty="0" smtClean="0"/>
              <a:t>Schutzkleidung</a:t>
            </a:r>
            <a:endParaRPr lang="de-DE" dirty="0"/>
          </a:p>
          <a:p>
            <a:endParaRPr lang="de-DE" dirty="0"/>
          </a:p>
          <a:p>
            <a:pPr marL="0" indent="0">
              <a:buNone/>
            </a:pPr>
            <a:endParaRPr lang="de-DE" dirty="0" smtClean="0"/>
          </a:p>
        </p:txBody>
      </p:sp>
    </p:spTree>
    <p:extLst>
      <p:ext uri="{BB962C8B-B14F-4D97-AF65-F5344CB8AC3E}">
        <p14:creationId xmlns:p14="http://schemas.microsoft.com/office/powerpoint/2010/main" val="1543027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Biologische Sicherheit </a:t>
            </a:r>
          </a:p>
        </p:txBody>
      </p:sp>
      <p:sp>
        <p:nvSpPr>
          <p:cNvPr id="3" name="Inhaltsplatzhalter 2"/>
          <p:cNvSpPr>
            <a:spLocks noGrp="1"/>
          </p:cNvSpPr>
          <p:nvPr>
            <p:ph idx="1"/>
          </p:nvPr>
        </p:nvSpPr>
        <p:spPr/>
        <p:txBody>
          <a:bodyPr>
            <a:normAutofit fontScale="92500" lnSpcReduction="20000"/>
          </a:bodyPr>
          <a:lstStyle/>
          <a:p>
            <a:pPr marL="0" indent="0">
              <a:buNone/>
            </a:pPr>
            <a:r>
              <a:rPr lang="de-DE" dirty="0">
                <a:solidFill>
                  <a:srgbClr val="FFC000"/>
                </a:solidFill>
              </a:rPr>
              <a:t>Schutz der Beschäftigten </a:t>
            </a:r>
            <a:r>
              <a:rPr lang="de-DE" dirty="0" smtClean="0">
                <a:solidFill>
                  <a:srgbClr val="FFC000"/>
                </a:solidFill>
              </a:rPr>
              <a:t>vor Gefahren </a:t>
            </a:r>
            <a:r>
              <a:rPr lang="de-DE" dirty="0">
                <a:solidFill>
                  <a:srgbClr val="FFC000"/>
                </a:solidFill>
              </a:rPr>
              <a:t>im Umgang mit biologischen </a:t>
            </a:r>
            <a:r>
              <a:rPr lang="de-DE" dirty="0" smtClean="0">
                <a:solidFill>
                  <a:srgbClr val="FFC000"/>
                </a:solidFill>
              </a:rPr>
              <a:t>Arbeitsstoffen</a:t>
            </a:r>
          </a:p>
          <a:p>
            <a:pPr marL="0" indent="0">
              <a:buNone/>
            </a:pPr>
            <a:r>
              <a:rPr lang="de-DE" b="1" dirty="0" smtClean="0"/>
              <a:t/>
            </a:r>
            <a:br>
              <a:rPr lang="de-DE" b="1" dirty="0" smtClean="0"/>
            </a:br>
            <a:r>
              <a:rPr lang="de-DE" dirty="0" smtClean="0"/>
              <a:t>Regelungen</a:t>
            </a:r>
            <a:endParaRPr lang="de-DE" dirty="0"/>
          </a:p>
          <a:p>
            <a:r>
              <a:rPr lang="de-DE" dirty="0" smtClean="0"/>
              <a:t>Gentechnikgesetz </a:t>
            </a:r>
            <a:r>
              <a:rPr lang="de-DE" dirty="0"/>
              <a:t>und GenTSV</a:t>
            </a:r>
          </a:p>
          <a:p>
            <a:r>
              <a:rPr lang="de-DE" dirty="0" smtClean="0"/>
              <a:t>Biostoffverordnung</a:t>
            </a:r>
            <a:endParaRPr lang="de-DE" dirty="0"/>
          </a:p>
          <a:p>
            <a:r>
              <a:rPr lang="de-DE" dirty="0" smtClean="0"/>
              <a:t>Tierseuchenerregerverordnung</a:t>
            </a:r>
            <a:endParaRPr lang="de-DE" dirty="0"/>
          </a:p>
          <a:p>
            <a:r>
              <a:rPr lang="de-DE" dirty="0" smtClean="0"/>
              <a:t>Infektionsschutzgesetz</a:t>
            </a:r>
            <a:endParaRPr lang="de-DE" dirty="0"/>
          </a:p>
          <a:p>
            <a:r>
              <a:rPr lang="de-DE" dirty="0" smtClean="0"/>
              <a:t>Technisches Regelwerk</a:t>
            </a:r>
            <a:br>
              <a:rPr lang="de-DE" dirty="0" smtClean="0"/>
            </a:br>
            <a:endParaRPr lang="de-DE"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2140" y="2843935"/>
            <a:ext cx="2460273" cy="1845205"/>
          </a:xfrm>
          <a:prstGeom prst="rect">
            <a:avLst/>
          </a:prstGeom>
        </p:spPr>
      </p:pic>
    </p:spTree>
    <p:extLst>
      <p:ext uri="{BB962C8B-B14F-4D97-AF65-F5344CB8AC3E}">
        <p14:creationId xmlns:p14="http://schemas.microsoft.com/office/powerpoint/2010/main" val="161201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7304" y="1133745"/>
            <a:ext cx="7820091" cy="3237223"/>
          </a:xfrm>
        </p:spPr>
        <p:txBody>
          <a:bodyPr>
            <a:normAutofit/>
          </a:bodyPr>
          <a:lstStyle/>
          <a:p>
            <a:pPr marL="0" indent="0">
              <a:buNone/>
            </a:pPr>
            <a:r>
              <a:rPr lang="de-DE" sz="2400" dirty="0" smtClean="0"/>
              <a:t>Satzung, Nutzungsordnung, Regelungen für gemeinsame Einrichtungen</a:t>
            </a:r>
            <a:endParaRPr lang="de-DE" sz="24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535" y="365114"/>
            <a:ext cx="1185011" cy="1263686"/>
          </a:xfrm>
          <a:prstGeom prst="rect">
            <a:avLst/>
          </a:prstGeom>
        </p:spPr>
      </p:pic>
      <p:pic>
        <p:nvPicPr>
          <p:cNvPr id="6" name="Grafik 5"/>
          <p:cNvPicPr>
            <a:picLocks noChangeAspect="1"/>
          </p:cNvPicPr>
          <p:nvPr/>
        </p:nvPicPr>
        <p:blipFill rotWithShape="1">
          <a:blip r:embed="rId3"/>
          <a:srcRect t="5113" r="12102" b="35038"/>
          <a:stretch/>
        </p:blipFill>
        <p:spPr>
          <a:xfrm>
            <a:off x="386535" y="2393885"/>
            <a:ext cx="8435279" cy="35897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1071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Sicherheits-, Schutzstufen für Arbeiten</a:t>
            </a:r>
            <a:br>
              <a:rPr lang="de-DE" dirty="0"/>
            </a:br>
            <a:r>
              <a:rPr lang="de-DE" dirty="0"/>
              <a:t>mit </a:t>
            </a:r>
            <a:r>
              <a:rPr lang="de-DE" dirty="0" smtClean="0">
                <a:solidFill>
                  <a:srgbClr val="FFC000"/>
                </a:solidFill>
              </a:rPr>
              <a:t>natürlichen Erregern und GVOs</a:t>
            </a:r>
            <a:endParaRPr lang="de-DE" dirty="0">
              <a:solidFill>
                <a:srgbClr val="FFC000"/>
              </a:solidFill>
            </a:endParaRPr>
          </a:p>
        </p:txBody>
      </p:sp>
      <p:sp>
        <p:nvSpPr>
          <p:cNvPr id="5" name="Inhaltsplatzhalter 4"/>
          <p:cNvSpPr>
            <a:spLocks noGrp="1"/>
          </p:cNvSpPr>
          <p:nvPr>
            <p:ph idx="1"/>
          </p:nvPr>
        </p:nvSpPr>
        <p:spPr/>
        <p:txBody>
          <a:bodyPr/>
          <a:lstStyle/>
          <a:p>
            <a:r>
              <a:rPr lang="de-DE" dirty="0" smtClean="0">
                <a:solidFill>
                  <a:srgbClr val="FFC000"/>
                </a:solidFill>
              </a:rPr>
              <a:t>Tabelle BFS</a:t>
            </a:r>
            <a:endParaRPr lang="de-DE" dirty="0">
              <a:solidFill>
                <a:srgbClr val="FFC000"/>
              </a:solidFill>
            </a:endParaRPr>
          </a:p>
        </p:txBody>
      </p:sp>
      <p:graphicFrame>
        <p:nvGraphicFramePr>
          <p:cNvPr id="3" name="Tabelle 2"/>
          <p:cNvGraphicFramePr>
            <a:graphicFrameLocks noGrp="1"/>
          </p:cNvGraphicFramePr>
          <p:nvPr>
            <p:extLst/>
          </p:nvPr>
        </p:nvGraphicFramePr>
        <p:xfrm>
          <a:off x="611560" y="1763815"/>
          <a:ext cx="7830870" cy="411480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2327920">
                  <a:extLst>
                    <a:ext uri="{9D8B030D-6E8A-4147-A177-3AD203B41FA5}">
                      <a16:colId xmlns:a16="http://schemas.microsoft.com/office/drawing/2014/main" val="20001"/>
                    </a:ext>
                  </a:extLst>
                </a:gridCol>
                <a:gridCol w="2442610">
                  <a:extLst>
                    <a:ext uri="{9D8B030D-6E8A-4147-A177-3AD203B41FA5}">
                      <a16:colId xmlns:a16="http://schemas.microsoft.com/office/drawing/2014/main" val="20002"/>
                    </a:ext>
                  </a:extLst>
                </a:gridCol>
                <a:gridCol w="2340260">
                  <a:extLst>
                    <a:ext uri="{9D8B030D-6E8A-4147-A177-3AD203B41FA5}">
                      <a16:colId xmlns:a16="http://schemas.microsoft.com/office/drawing/2014/main" val="20003"/>
                    </a:ext>
                  </a:extLst>
                </a:gridCol>
              </a:tblGrid>
              <a:tr h="370840">
                <a:tc>
                  <a:txBody>
                    <a:bodyPr/>
                    <a:lstStyle/>
                    <a:p>
                      <a:r>
                        <a:rPr lang="de-DE" dirty="0" smtClean="0"/>
                        <a:t>Stufe</a:t>
                      </a:r>
                    </a:p>
                  </a:txBody>
                  <a:tcPr>
                    <a:solidFill>
                      <a:schemeClr val="bg1">
                        <a:lumMod val="50000"/>
                      </a:schemeClr>
                    </a:solidFill>
                  </a:tcPr>
                </a:tc>
                <a:tc>
                  <a:txBody>
                    <a:bodyPr/>
                    <a:lstStyle/>
                    <a:p>
                      <a:r>
                        <a:rPr lang="de-DE" dirty="0" smtClean="0"/>
                        <a:t>Risiko für menschliche</a:t>
                      </a:r>
                    </a:p>
                    <a:p>
                      <a:r>
                        <a:rPr lang="de-DE" dirty="0" smtClean="0"/>
                        <a:t>Gesundheit und</a:t>
                      </a:r>
                    </a:p>
                    <a:p>
                      <a:r>
                        <a:rPr lang="de-DE" dirty="0" smtClean="0"/>
                        <a:t>Umwelt</a:t>
                      </a:r>
                      <a:endParaRPr lang="de-DE" dirty="0"/>
                    </a:p>
                  </a:txBody>
                  <a:tcPr>
                    <a:solidFill>
                      <a:schemeClr val="bg1">
                        <a:lumMod val="50000"/>
                      </a:schemeClr>
                    </a:solidFill>
                  </a:tcPr>
                </a:tc>
                <a:tc>
                  <a:txBody>
                    <a:bodyPr/>
                    <a:lstStyle/>
                    <a:p>
                      <a:r>
                        <a:rPr lang="de-DE" dirty="0" smtClean="0"/>
                        <a:t>Verbreitung</a:t>
                      </a:r>
                    </a:p>
                    <a:p>
                      <a:r>
                        <a:rPr lang="de-DE" dirty="0" smtClean="0"/>
                        <a:t>in der Bevölkerung</a:t>
                      </a:r>
                    </a:p>
                    <a:p>
                      <a:endParaRPr lang="de-DE" dirty="0"/>
                    </a:p>
                  </a:txBody>
                  <a:tcPr>
                    <a:solidFill>
                      <a:schemeClr val="bg1">
                        <a:lumMod val="50000"/>
                      </a:schemeClr>
                    </a:solidFill>
                  </a:tcPr>
                </a:tc>
                <a:tc>
                  <a:txBody>
                    <a:bodyPr/>
                    <a:lstStyle/>
                    <a:p>
                      <a:r>
                        <a:rPr lang="de-DE" dirty="0" smtClean="0"/>
                        <a:t>Vorbeugung/</a:t>
                      </a:r>
                    </a:p>
                    <a:p>
                      <a:r>
                        <a:rPr lang="de-DE" dirty="0" smtClean="0"/>
                        <a:t>Behandlung</a:t>
                      </a:r>
                    </a:p>
                    <a:p>
                      <a:endParaRPr lang="de-DE" dirty="0"/>
                    </a:p>
                  </a:txBody>
                  <a:tcPr>
                    <a:solidFill>
                      <a:schemeClr val="bg1">
                        <a:lumMod val="50000"/>
                      </a:schemeClr>
                    </a:solidFill>
                  </a:tcPr>
                </a:tc>
                <a:extLst>
                  <a:ext uri="{0D108BD9-81ED-4DB2-BD59-A6C34878D82A}">
                    <a16:rowId xmlns:a16="http://schemas.microsoft.com/office/drawing/2014/main" val="10000"/>
                  </a:ext>
                </a:extLst>
              </a:tr>
              <a:tr h="370840">
                <a:tc>
                  <a:txBody>
                    <a:bodyPr/>
                    <a:lstStyle/>
                    <a:p>
                      <a:r>
                        <a:rPr lang="de-DE" dirty="0" smtClean="0"/>
                        <a:t>S1</a:t>
                      </a:r>
                      <a:endParaRPr lang="de-DE" dirty="0"/>
                    </a:p>
                  </a:txBody>
                  <a:tcPr>
                    <a:solidFill>
                      <a:srgbClr val="CCFFCC"/>
                    </a:solidFill>
                  </a:tcPr>
                </a:tc>
                <a:tc>
                  <a:txBody>
                    <a:bodyPr/>
                    <a:lstStyle/>
                    <a:p>
                      <a:r>
                        <a:rPr lang="de-DE" dirty="0" smtClean="0"/>
                        <a:t>ohne </a:t>
                      </a:r>
                    </a:p>
                    <a:p>
                      <a:endParaRPr lang="de-DE" dirty="0"/>
                    </a:p>
                  </a:txBody>
                  <a:tcPr>
                    <a:solidFill>
                      <a:srgbClr val="CCFFCC"/>
                    </a:solidFill>
                  </a:tcPr>
                </a:tc>
                <a:tc>
                  <a:txBody>
                    <a:bodyPr/>
                    <a:lstStyle/>
                    <a:p>
                      <a:r>
                        <a:rPr lang="de-DE" dirty="0" smtClean="0"/>
                        <a:t>----</a:t>
                      </a:r>
                      <a:endParaRPr lang="de-DE" dirty="0"/>
                    </a:p>
                  </a:txBody>
                  <a:tcPr>
                    <a:solidFill>
                      <a:srgbClr val="CCFFCC"/>
                    </a:solidFill>
                  </a:tcPr>
                </a:tc>
                <a:tc>
                  <a:txBody>
                    <a:bodyPr/>
                    <a:lstStyle/>
                    <a:p>
                      <a:r>
                        <a:rPr lang="de-DE" dirty="0" smtClean="0"/>
                        <a:t>----</a:t>
                      </a:r>
                      <a:endParaRPr lang="de-DE" dirty="0"/>
                    </a:p>
                  </a:txBody>
                  <a:tcPr>
                    <a:solidFill>
                      <a:srgbClr val="CCFFCC"/>
                    </a:solidFill>
                  </a:tcPr>
                </a:tc>
                <a:extLst>
                  <a:ext uri="{0D108BD9-81ED-4DB2-BD59-A6C34878D82A}">
                    <a16:rowId xmlns:a16="http://schemas.microsoft.com/office/drawing/2014/main" val="10001"/>
                  </a:ext>
                </a:extLst>
              </a:tr>
              <a:tr h="370840">
                <a:tc>
                  <a:txBody>
                    <a:bodyPr/>
                    <a:lstStyle/>
                    <a:p>
                      <a:r>
                        <a:rPr lang="de-DE" dirty="0" smtClean="0"/>
                        <a:t>S2</a:t>
                      </a:r>
                      <a:endParaRPr lang="de-DE" dirty="0"/>
                    </a:p>
                  </a:txBody>
                  <a:tcPr>
                    <a:solidFill>
                      <a:srgbClr val="FFFFCC"/>
                    </a:solidFill>
                  </a:tcPr>
                </a:tc>
                <a:tc>
                  <a:txBody>
                    <a:bodyPr/>
                    <a:lstStyle/>
                    <a:p>
                      <a:r>
                        <a:rPr lang="de-DE" dirty="0" smtClean="0"/>
                        <a:t>gering </a:t>
                      </a:r>
                    </a:p>
                    <a:p>
                      <a:endParaRPr lang="de-DE" dirty="0"/>
                    </a:p>
                  </a:txBody>
                  <a:tcPr>
                    <a:solidFill>
                      <a:srgbClr val="FFFFCC"/>
                    </a:solidFill>
                  </a:tcPr>
                </a:tc>
                <a:tc>
                  <a:txBody>
                    <a:bodyPr/>
                    <a:lstStyle/>
                    <a:p>
                      <a:r>
                        <a:rPr lang="de-DE" dirty="0" smtClean="0"/>
                        <a:t>unwahrscheinlich</a:t>
                      </a:r>
                      <a:endParaRPr lang="de-DE" dirty="0"/>
                    </a:p>
                  </a:txBody>
                  <a:tcPr>
                    <a:solidFill>
                      <a:srgbClr val="FFFFCC"/>
                    </a:solidFill>
                  </a:tcPr>
                </a:tc>
                <a:tc>
                  <a:txBody>
                    <a:bodyPr/>
                    <a:lstStyle/>
                    <a:p>
                      <a:r>
                        <a:rPr lang="de-DE" dirty="0" smtClean="0"/>
                        <a:t>möglich</a:t>
                      </a:r>
                      <a:endParaRPr lang="de-DE" dirty="0"/>
                    </a:p>
                  </a:txBody>
                  <a:tcPr>
                    <a:solidFill>
                      <a:srgbClr val="FFFFCC"/>
                    </a:solidFill>
                  </a:tcPr>
                </a:tc>
                <a:extLst>
                  <a:ext uri="{0D108BD9-81ED-4DB2-BD59-A6C34878D82A}">
                    <a16:rowId xmlns:a16="http://schemas.microsoft.com/office/drawing/2014/main" val="10002"/>
                  </a:ext>
                </a:extLst>
              </a:tr>
              <a:tr h="370840">
                <a:tc>
                  <a:txBody>
                    <a:bodyPr/>
                    <a:lstStyle/>
                    <a:p>
                      <a:r>
                        <a:rPr lang="de-DE" dirty="0" smtClean="0"/>
                        <a:t>S3**</a:t>
                      </a:r>
                      <a:endParaRPr lang="de-DE" dirty="0"/>
                    </a:p>
                  </a:txBody>
                  <a:tcPr>
                    <a:solidFill>
                      <a:srgbClr val="FFCC99"/>
                    </a:solidFill>
                  </a:tcPr>
                </a:tc>
                <a:tc>
                  <a:txBody>
                    <a:bodyPr/>
                    <a:lstStyle/>
                    <a:p>
                      <a:r>
                        <a:rPr lang="de-DE" dirty="0" smtClean="0"/>
                        <a:t>mäßig</a:t>
                      </a:r>
                    </a:p>
                    <a:p>
                      <a:r>
                        <a:rPr lang="de-DE" b="0" dirty="0" smtClean="0"/>
                        <a:t>nicht</a:t>
                      </a:r>
                      <a:r>
                        <a:rPr lang="de-DE" b="1" dirty="0" smtClean="0"/>
                        <a:t> </a:t>
                      </a:r>
                      <a:r>
                        <a:rPr lang="de-DE" dirty="0" smtClean="0"/>
                        <a:t>luftübertragbar</a:t>
                      </a:r>
                      <a:endParaRPr lang="de-DE" dirty="0"/>
                    </a:p>
                  </a:txBody>
                  <a:tcPr>
                    <a:solidFill>
                      <a:srgbClr val="FFCC99"/>
                    </a:solidFill>
                  </a:tcPr>
                </a:tc>
                <a:tc>
                  <a:txBody>
                    <a:bodyPr/>
                    <a:lstStyle/>
                    <a:p>
                      <a:r>
                        <a:rPr lang="de-DE" dirty="0" smtClean="0"/>
                        <a:t>eher unwahrscheinlich</a:t>
                      </a:r>
                    </a:p>
                  </a:txBody>
                  <a:tcPr>
                    <a:solidFill>
                      <a:srgbClr val="FFCC99"/>
                    </a:solidFill>
                  </a:tcPr>
                </a:tc>
                <a:tc>
                  <a:txBody>
                    <a:bodyPr/>
                    <a:lstStyle/>
                    <a:p>
                      <a:r>
                        <a:rPr lang="de-DE" dirty="0" smtClean="0"/>
                        <a:t>möglich</a:t>
                      </a:r>
                      <a:endParaRPr lang="de-DE" dirty="0"/>
                    </a:p>
                  </a:txBody>
                  <a:tcPr>
                    <a:solidFill>
                      <a:srgbClr val="FFCC99"/>
                    </a:solidFill>
                  </a:tcPr>
                </a:tc>
                <a:extLst>
                  <a:ext uri="{0D108BD9-81ED-4DB2-BD59-A6C34878D82A}">
                    <a16:rowId xmlns:a16="http://schemas.microsoft.com/office/drawing/2014/main" val="10003"/>
                  </a:ext>
                </a:extLst>
              </a:tr>
              <a:tr h="370840">
                <a:tc>
                  <a:txBody>
                    <a:bodyPr/>
                    <a:lstStyle/>
                    <a:p>
                      <a:r>
                        <a:rPr lang="de-DE" dirty="0" smtClean="0"/>
                        <a:t>S3 </a:t>
                      </a:r>
                      <a:endParaRPr lang="de-DE" dirty="0"/>
                    </a:p>
                  </a:txBody>
                  <a:tcPr>
                    <a:solidFill>
                      <a:srgbClr val="FF99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mäßig</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luftübertragbar</a:t>
                      </a:r>
                      <a:endParaRPr lang="de-DE" dirty="0"/>
                    </a:p>
                  </a:txBody>
                  <a:tcPr>
                    <a:solidFill>
                      <a:srgbClr val="FF9999"/>
                    </a:solidFill>
                  </a:tcPr>
                </a:tc>
                <a:tc>
                  <a:txBody>
                    <a:bodyPr/>
                    <a:lstStyle/>
                    <a:p>
                      <a:r>
                        <a:rPr lang="de-DE" dirty="0" smtClean="0"/>
                        <a:t>möglich </a:t>
                      </a:r>
                      <a:endParaRPr lang="de-DE" dirty="0"/>
                    </a:p>
                  </a:txBody>
                  <a:tcPr>
                    <a:solidFill>
                      <a:srgbClr val="FF9999"/>
                    </a:solidFill>
                  </a:tcPr>
                </a:tc>
                <a:tc>
                  <a:txBody>
                    <a:bodyPr/>
                    <a:lstStyle/>
                    <a:p>
                      <a:r>
                        <a:rPr lang="de-DE" dirty="0" smtClean="0"/>
                        <a:t>möglich</a:t>
                      </a:r>
                      <a:endParaRPr lang="de-DE" dirty="0"/>
                    </a:p>
                  </a:txBody>
                  <a:tcPr>
                    <a:solidFill>
                      <a:srgbClr val="FF9999"/>
                    </a:solidFill>
                  </a:tcPr>
                </a:tc>
                <a:extLst>
                  <a:ext uri="{0D108BD9-81ED-4DB2-BD59-A6C34878D82A}">
                    <a16:rowId xmlns:a16="http://schemas.microsoft.com/office/drawing/2014/main" val="10004"/>
                  </a:ext>
                </a:extLst>
              </a:tr>
              <a:tr h="370840">
                <a:tc>
                  <a:txBody>
                    <a:bodyPr/>
                    <a:lstStyle/>
                    <a:p>
                      <a:r>
                        <a:rPr lang="de-DE" dirty="0" smtClean="0"/>
                        <a:t>S4 </a:t>
                      </a:r>
                      <a:endParaRPr lang="de-DE" dirty="0"/>
                    </a:p>
                  </a:txBody>
                  <a:tcPr>
                    <a:solidFill>
                      <a:srgbClr val="FF5050"/>
                    </a:solidFill>
                  </a:tcPr>
                </a:tc>
                <a:tc>
                  <a:txBody>
                    <a:bodyPr/>
                    <a:lstStyle/>
                    <a:p>
                      <a:r>
                        <a:rPr lang="de-DE" dirty="0" smtClean="0"/>
                        <a:t>hohes </a:t>
                      </a:r>
                    </a:p>
                    <a:p>
                      <a:endParaRPr lang="de-DE" dirty="0"/>
                    </a:p>
                  </a:txBody>
                  <a:tcPr>
                    <a:solidFill>
                      <a:srgbClr val="FF5050"/>
                    </a:solidFill>
                  </a:tcPr>
                </a:tc>
                <a:tc>
                  <a:txBody>
                    <a:bodyPr/>
                    <a:lstStyle/>
                    <a:p>
                      <a:r>
                        <a:rPr lang="de-DE" dirty="0" smtClean="0"/>
                        <a:t>groß</a:t>
                      </a:r>
                      <a:endParaRPr lang="de-DE" dirty="0"/>
                    </a:p>
                  </a:txBody>
                  <a:tcPr>
                    <a:solidFill>
                      <a:srgbClr val="FF5050"/>
                    </a:solidFill>
                  </a:tcPr>
                </a:tc>
                <a:tc>
                  <a:txBody>
                    <a:bodyPr/>
                    <a:lstStyle/>
                    <a:p>
                      <a:r>
                        <a:rPr lang="de-DE" dirty="0" smtClean="0"/>
                        <a:t>nicht möglich</a:t>
                      </a:r>
                    </a:p>
                  </a:txBody>
                  <a:tcPr>
                    <a:solidFill>
                      <a:srgbClr val="FF5050"/>
                    </a:solidFill>
                  </a:tcPr>
                </a:tc>
                <a:extLst>
                  <a:ext uri="{0D108BD9-81ED-4DB2-BD59-A6C34878D82A}">
                    <a16:rowId xmlns:a16="http://schemas.microsoft.com/office/drawing/2014/main" val="10005"/>
                  </a:ext>
                </a:extLst>
              </a:tr>
            </a:tbl>
          </a:graphicData>
        </a:graphic>
      </p:graphicFrame>
      <p:sp>
        <p:nvSpPr>
          <p:cNvPr id="6" name="Textfeld 5"/>
          <p:cNvSpPr txBox="1"/>
          <p:nvPr/>
        </p:nvSpPr>
        <p:spPr>
          <a:xfrm>
            <a:off x="549061" y="6039290"/>
            <a:ext cx="83884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de-DE" sz="2000" b="0" i="0" u="none" strike="noStrike" kern="1200" cap="none" spc="0" normalizeH="0" baseline="0" noProof="0" dirty="0">
                <a:ln>
                  <a:noFill/>
                </a:ln>
                <a:solidFill>
                  <a:srgbClr val="FFC000"/>
                </a:solidFill>
                <a:effectLst/>
                <a:uLnTx/>
                <a:uFillTx/>
                <a:latin typeface="Calibri"/>
                <a:ea typeface="+mn-ea"/>
                <a:cs typeface="+mn-cs"/>
              </a:rPr>
              <a:t>L</a:t>
            </a:r>
            <a:r>
              <a:rPr kumimoji="0" lang="de-DE" sz="2000" b="0" i="0" u="none" strike="noStrike" kern="1200" cap="none" spc="0" normalizeH="0" baseline="0" noProof="0" dirty="0" smtClean="0">
                <a:ln>
                  <a:noFill/>
                </a:ln>
                <a:solidFill>
                  <a:srgbClr val="FFC000"/>
                </a:solidFill>
                <a:effectLst/>
                <a:uLnTx/>
                <a:uFillTx/>
                <a:latin typeface="Calibri"/>
                <a:ea typeface="+mn-ea"/>
                <a:cs typeface="+mn-cs"/>
              </a:rPr>
              <a:t>ebende Zellen, die nach Anwendung gentechnischer Methoden </a:t>
            </a:r>
            <a:br>
              <a:rPr kumimoji="0" lang="de-DE" sz="2000" b="0" i="0" u="none" strike="noStrike" kern="1200" cap="none" spc="0" normalizeH="0" baseline="0" noProof="0" dirty="0" smtClean="0">
                <a:ln>
                  <a:noFill/>
                </a:ln>
                <a:solidFill>
                  <a:srgbClr val="FFC000"/>
                </a:solidFill>
                <a:effectLst/>
                <a:uLnTx/>
                <a:uFillTx/>
                <a:latin typeface="Calibri"/>
                <a:ea typeface="+mn-ea"/>
                <a:cs typeface="+mn-cs"/>
              </a:rPr>
            </a:br>
            <a:r>
              <a:rPr kumimoji="0" lang="de-DE" sz="2000" b="0" i="0" u="none" strike="noStrike" kern="1200" cap="none" spc="0" normalizeH="0" baseline="0" noProof="0" dirty="0" smtClean="0">
                <a:ln>
                  <a:noFill/>
                </a:ln>
                <a:solidFill>
                  <a:srgbClr val="FFC000"/>
                </a:solidFill>
                <a:effectLst/>
                <a:uLnTx/>
                <a:uFillTx/>
                <a:latin typeface="Calibri"/>
                <a:ea typeface="+mn-ea"/>
                <a:cs typeface="+mn-cs"/>
              </a:rPr>
              <a:t>Erbmaterial aus einem anderen Organismus enthalten</a:t>
            </a:r>
          </a:p>
        </p:txBody>
      </p:sp>
    </p:spTree>
    <p:extLst>
      <p:ext uri="{BB962C8B-B14F-4D97-AF65-F5344CB8AC3E}">
        <p14:creationId xmlns:p14="http://schemas.microsoft.com/office/powerpoint/2010/main" val="461312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749550" y="1239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graphicFrame>
        <p:nvGraphicFramePr>
          <p:cNvPr id="6" name="Tabelle 5"/>
          <p:cNvGraphicFramePr>
            <a:graphicFrameLocks noGrp="1"/>
          </p:cNvGraphicFramePr>
          <p:nvPr>
            <p:extLst/>
          </p:nvPr>
        </p:nvGraphicFramePr>
        <p:xfrm>
          <a:off x="746576" y="829843"/>
          <a:ext cx="7695853" cy="5614492"/>
        </p:xfrm>
        <a:graphic>
          <a:graphicData uri="http://schemas.openxmlformats.org/drawingml/2006/table">
            <a:tbl>
              <a:tblPr>
                <a:tableStyleId>{5C22544A-7EE6-4342-B048-85BDC9FD1C3A}</a:tableStyleId>
              </a:tblPr>
              <a:tblGrid>
                <a:gridCol w="3596853">
                  <a:extLst>
                    <a:ext uri="{9D8B030D-6E8A-4147-A177-3AD203B41FA5}">
                      <a16:colId xmlns:a16="http://schemas.microsoft.com/office/drawing/2014/main" val="20000"/>
                    </a:ext>
                  </a:extLst>
                </a:gridCol>
                <a:gridCol w="567740">
                  <a:extLst>
                    <a:ext uri="{9D8B030D-6E8A-4147-A177-3AD203B41FA5}">
                      <a16:colId xmlns:a16="http://schemas.microsoft.com/office/drawing/2014/main" val="20001"/>
                    </a:ext>
                  </a:extLst>
                </a:gridCol>
                <a:gridCol w="262785">
                  <a:extLst>
                    <a:ext uri="{9D8B030D-6E8A-4147-A177-3AD203B41FA5}">
                      <a16:colId xmlns:a16="http://schemas.microsoft.com/office/drawing/2014/main" val="1763678989"/>
                    </a:ext>
                  </a:extLst>
                </a:gridCol>
                <a:gridCol w="1726963">
                  <a:extLst>
                    <a:ext uri="{9D8B030D-6E8A-4147-A177-3AD203B41FA5}">
                      <a16:colId xmlns:a16="http://schemas.microsoft.com/office/drawing/2014/main" val="20002"/>
                    </a:ext>
                  </a:extLst>
                </a:gridCol>
                <a:gridCol w="1541512">
                  <a:extLst>
                    <a:ext uri="{9D8B030D-6E8A-4147-A177-3AD203B41FA5}">
                      <a16:colId xmlns:a16="http://schemas.microsoft.com/office/drawing/2014/main" val="20003"/>
                    </a:ext>
                  </a:extLst>
                </a:gridCol>
              </a:tblGrid>
              <a:tr h="126780">
                <a:tc>
                  <a:txBody>
                    <a:bodyPr/>
                    <a:lstStyle/>
                    <a:p>
                      <a:pPr algn="l">
                        <a:spcAft>
                          <a:spcPts val="0"/>
                        </a:spcAft>
                      </a:pPr>
                      <a:r>
                        <a:rPr lang="de-DE" sz="800" kern="1200" dirty="0">
                          <a:solidFill>
                            <a:schemeClr val="dk1"/>
                          </a:solidFill>
                          <a:effectLst/>
                          <a:latin typeface="+mn-lt"/>
                          <a:ea typeface="+mn-ea"/>
                          <a:cs typeface="+mn-cs"/>
                        </a:rPr>
                        <a:t>Gentechnische Anlage</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Sich.stufe</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UGI</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Projektleiter</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BBS</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081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Mikro- und Molekularbiologie</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L251, Nutzung </a:t>
                      </a:r>
                      <a:r>
                        <a:rPr lang="de-DE" sz="800" kern="1200" dirty="0">
                          <a:solidFill>
                            <a:schemeClr val="dk1"/>
                          </a:solidFill>
                          <a:effectLst/>
                          <a:latin typeface="+mn-lt"/>
                          <a:ea typeface="+mn-ea"/>
                          <a:cs typeface="+mn-cs"/>
                        </a:rPr>
                        <a:t>nur unter S1-Bedingungen</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(S3)</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S1</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80</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Klug, Prof. Dr. </a:t>
                      </a:r>
                      <a:r>
                        <a:rPr lang="de-DE" sz="800" kern="1200" dirty="0" smtClean="0">
                          <a:solidFill>
                            <a:schemeClr val="dk1"/>
                          </a:solidFill>
                          <a:effectLst/>
                          <a:latin typeface="+mn-lt"/>
                          <a:ea typeface="+mn-ea"/>
                          <a:cs typeface="+mn-cs"/>
                        </a:rPr>
                        <a:t>Gabriele</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1166813">
                        <a:spcAft>
                          <a:spcPts val="0"/>
                        </a:spcAft>
                      </a:pPr>
                      <a:r>
                        <a:rPr lang="de-DE" sz="800" kern="1200" dirty="0">
                          <a:solidFill>
                            <a:schemeClr val="dk1"/>
                          </a:solidFill>
                          <a:effectLst/>
                          <a:latin typeface="+mn-lt"/>
                          <a:ea typeface="+mn-ea"/>
                          <a:cs typeface="+mn-cs"/>
                        </a:rPr>
                        <a:t>Dr. S. </a:t>
                      </a:r>
                      <a:r>
                        <a:rPr lang="de-DE" sz="800" kern="1200" dirty="0" err="1">
                          <a:solidFill>
                            <a:schemeClr val="dk1"/>
                          </a:solidFill>
                          <a:effectLst/>
                          <a:latin typeface="+mn-lt"/>
                          <a:ea typeface="+mn-ea"/>
                          <a:cs typeface="+mn-cs"/>
                        </a:rPr>
                        <a:t>Rahlfs</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5992">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Mikro- und Molekularbiologie</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L230</a:t>
                      </a:r>
                      <a:r>
                        <a:rPr lang="de-DE" sz="800" kern="1200" dirty="0">
                          <a:solidFill>
                            <a:schemeClr val="dk1"/>
                          </a:solidFill>
                          <a:effectLst/>
                          <a:latin typeface="+mn-lt"/>
                          <a:ea typeface="+mn-ea"/>
                          <a:cs typeface="+mn-cs"/>
                        </a:rPr>
                        <a:t>, L231, L232, L233, L234, L235, L236, L245, L246, L247/248, L249/L250, M233, M234, M235, M236, M237, M238, M239, M244, M245; </a:t>
                      </a:r>
                      <a:r>
                        <a:rPr lang="de-DE" sz="800" kern="1200" dirty="0" smtClean="0">
                          <a:solidFill>
                            <a:schemeClr val="dk1"/>
                          </a:solidFill>
                          <a:effectLst/>
                          <a:latin typeface="+mn-lt"/>
                          <a:ea typeface="+mn-ea"/>
                          <a:cs typeface="+mn-cs"/>
                        </a:rPr>
                        <a:t>L021; U170, U176</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S1</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81</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Klug, Prof. Dr. Gabriele</a:t>
                      </a:r>
                      <a:br>
                        <a:rPr lang="de-DE" sz="800" kern="1200" dirty="0">
                          <a:solidFill>
                            <a:schemeClr val="dk1"/>
                          </a:solidFill>
                          <a:effectLst/>
                          <a:latin typeface="+mn-lt"/>
                          <a:ea typeface="+mn-ea"/>
                          <a:cs typeface="+mn-cs"/>
                        </a:rPr>
                      </a:b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Dr. S. Rahlfs</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6664">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Institute für Phytopathologie und Insektenbiotechnologie</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L335</a:t>
                      </a:r>
                      <a:r>
                        <a:rPr lang="de-DE" sz="800" kern="1200" dirty="0">
                          <a:solidFill>
                            <a:schemeClr val="dk1"/>
                          </a:solidFill>
                          <a:effectLst/>
                          <a:latin typeface="+mn-lt"/>
                          <a:ea typeface="+mn-ea"/>
                          <a:cs typeface="+mn-cs"/>
                        </a:rPr>
                        <a:t>, L336, L337, L338, L347, L348, L350, L357, M328, M329, M330, M331, M336, M337, M338; </a:t>
                      </a:r>
                      <a:r>
                        <a:rPr lang="de-DE" sz="800" kern="1200" dirty="0" smtClean="0">
                          <a:solidFill>
                            <a:schemeClr val="dk1"/>
                          </a:solidFill>
                          <a:effectLst/>
                          <a:latin typeface="+mn-lt"/>
                          <a:ea typeface="+mn-ea"/>
                          <a:cs typeface="+mn-cs"/>
                        </a:rPr>
                        <a:t>M420</a:t>
                      </a:r>
                      <a:r>
                        <a:rPr lang="de-DE" sz="800" kern="1200" dirty="0">
                          <a:solidFill>
                            <a:schemeClr val="dk1"/>
                          </a:solidFill>
                          <a:effectLst/>
                          <a:latin typeface="+mn-lt"/>
                          <a:ea typeface="+mn-ea"/>
                          <a:cs typeface="+mn-cs"/>
                        </a:rPr>
                        <a:t>, </a:t>
                      </a:r>
                      <a:r>
                        <a:rPr lang="de-DE" sz="800" kern="1200" dirty="0" smtClean="0">
                          <a:solidFill>
                            <a:schemeClr val="dk1"/>
                          </a:solidFill>
                          <a:effectLst/>
                          <a:latin typeface="+mn-lt"/>
                          <a:ea typeface="+mn-ea"/>
                          <a:cs typeface="+mn-cs"/>
                        </a:rPr>
                        <a:t>M423, L423</a:t>
                      </a:r>
                      <a:r>
                        <a:rPr lang="de-DE" sz="800" kern="1200" dirty="0">
                          <a:solidFill>
                            <a:schemeClr val="dk1"/>
                          </a:solidFill>
                          <a:effectLst/>
                          <a:latin typeface="+mn-lt"/>
                          <a:ea typeface="+mn-ea"/>
                          <a:cs typeface="+mn-cs"/>
                        </a:rPr>
                        <a:t>, L431/432, L433, </a:t>
                      </a:r>
                      <a:r>
                        <a:rPr lang="de-DE" sz="800" kern="1200" dirty="0" smtClean="0">
                          <a:solidFill>
                            <a:schemeClr val="dk1"/>
                          </a:solidFill>
                          <a:effectLst/>
                          <a:latin typeface="+mn-lt"/>
                          <a:ea typeface="+mn-ea"/>
                          <a:cs typeface="+mn-cs"/>
                        </a:rPr>
                        <a:t>M422; </a:t>
                      </a:r>
                      <a:r>
                        <a:rPr lang="de-DE" sz="800" kern="1200" dirty="0">
                          <a:solidFill>
                            <a:schemeClr val="dk1"/>
                          </a:solidFill>
                          <a:effectLst/>
                          <a:latin typeface="+mn-lt"/>
                          <a:ea typeface="+mn-ea"/>
                          <a:cs typeface="+mn-cs"/>
                        </a:rPr>
                        <a:t>L349</a:t>
                      </a:r>
                      <a:r>
                        <a:rPr lang="de-DE" sz="800" kern="1200" dirty="0" smtClean="0">
                          <a:solidFill>
                            <a:schemeClr val="dk1"/>
                          </a:solidFill>
                          <a:effectLst/>
                          <a:latin typeface="+mn-lt"/>
                          <a:ea typeface="+mn-ea"/>
                          <a:cs typeface="+mn-cs"/>
                        </a:rPr>
                        <a:t>, </a:t>
                      </a:r>
                      <a:r>
                        <a:rPr lang="de-DE" sz="800" kern="1200" dirty="0">
                          <a:solidFill>
                            <a:schemeClr val="dk1"/>
                          </a:solidFill>
                          <a:effectLst/>
                          <a:latin typeface="+mn-lt"/>
                          <a:ea typeface="+mn-ea"/>
                          <a:cs typeface="+mn-cs"/>
                        </a:rPr>
                        <a:t>M421, </a:t>
                      </a:r>
                      <a:r>
                        <a:rPr lang="de-DE" sz="800" kern="1200" dirty="0" smtClean="0">
                          <a:solidFill>
                            <a:schemeClr val="dk1"/>
                          </a:solidFill>
                          <a:effectLst/>
                          <a:latin typeface="+mn-lt"/>
                          <a:ea typeface="+mn-ea"/>
                          <a:cs typeface="+mn-cs"/>
                        </a:rPr>
                        <a:t>M422a</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82</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Dr. Aline Koch</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Dr. C. Obermeier</a:t>
                      </a:r>
                    </a:p>
                    <a:p>
                      <a:pPr algn="ct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034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Pflanzenernährung</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L034-L036</a:t>
                      </a:r>
                      <a:r>
                        <a:rPr lang="de-DE" sz="800" kern="1200" dirty="0">
                          <a:solidFill>
                            <a:schemeClr val="dk1"/>
                          </a:solidFill>
                          <a:effectLst/>
                          <a:latin typeface="+mn-lt"/>
                          <a:ea typeface="+mn-ea"/>
                          <a:cs typeface="+mn-cs"/>
                        </a:rPr>
                        <a:t>, L037, L038, L039, L040, L049, L050, L051, L052, L053, L054, L055, L056, M034, M035, M042, M043; </a:t>
                      </a:r>
                      <a:r>
                        <a:rPr lang="de-DE" sz="800" kern="1200" dirty="0" smtClean="0">
                          <a:solidFill>
                            <a:schemeClr val="dk1"/>
                          </a:solidFill>
                          <a:effectLst/>
                          <a:latin typeface="+mn-lt"/>
                          <a:ea typeface="+mn-ea"/>
                          <a:cs typeface="+mn-cs"/>
                        </a:rPr>
                        <a:t>L131</a:t>
                      </a:r>
                      <a:r>
                        <a:rPr lang="de-DE" sz="800" kern="1200" dirty="0">
                          <a:solidFill>
                            <a:schemeClr val="dk1"/>
                          </a:solidFill>
                          <a:effectLst/>
                          <a:latin typeface="+mn-lt"/>
                          <a:ea typeface="+mn-ea"/>
                          <a:cs typeface="+mn-cs"/>
                        </a:rPr>
                        <a:t>, </a:t>
                      </a:r>
                      <a:r>
                        <a:rPr lang="de-DE" sz="800" kern="1200" dirty="0" smtClean="0">
                          <a:solidFill>
                            <a:schemeClr val="dk1"/>
                          </a:solidFill>
                          <a:effectLst/>
                          <a:latin typeface="+mn-lt"/>
                          <a:ea typeface="+mn-ea"/>
                          <a:cs typeface="+mn-cs"/>
                        </a:rPr>
                        <a:t>M129; U150</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83</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Prof.</a:t>
                      </a:r>
                      <a:r>
                        <a:rPr lang="de-DE" sz="800" kern="1200" baseline="0" dirty="0" smtClean="0">
                          <a:solidFill>
                            <a:schemeClr val="dk1"/>
                          </a:solidFill>
                          <a:effectLst/>
                          <a:latin typeface="+mn-lt"/>
                          <a:ea typeface="+mn-ea"/>
                          <a:cs typeface="+mn-cs"/>
                        </a:rPr>
                        <a:t> Dr. Till </a:t>
                      </a:r>
                      <a:r>
                        <a:rPr lang="de-DE" sz="800" kern="1200" baseline="0" dirty="0" err="1" smtClean="0">
                          <a:solidFill>
                            <a:schemeClr val="dk1"/>
                          </a:solidFill>
                          <a:effectLst/>
                          <a:latin typeface="+mn-lt"/>
                          <a:ea typeface="+mn-ea"/>
                          <a:cs typeface="+mn-cs"/>
                        </a:rPr>
                        <a:t>Schäberle</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Prof. Dr. U. Wenzel</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034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Pflanzenbau und Pflanzenzüchtung I</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L320/321</a:t>
                      </a:r>
                      <a:r>
                        <a:rPr lang="de-DE" sz="800" kern="1200" dirty="0">
                          <a:solidFill>
                            <a:schemeClr val="dk1"/>
                          </a:solidFill>
                          <a:effectLst/>
                          <a:latin typeface="+mn-lt"/>
                          <a:ea typeface="+mn-ea"/>
                          <a:cs typeface="+mn-cs"/>
                        </a:rPr>
                        <a:t>, L322, L323, L324, L325, L327, L332, L333, L334, M318, M319, M320, M321, M322, M323</a:t>
                      </a:r>
                      <a:r>
                        <a:rPr lang="de-DE" sz="800" kern="1200" dirty="0" smtClean="0">
                          <a:solidFill>
                            <a:schemeClr val="dk1"/>
                          </a:solidFill>
                          <a:effectLst/>
                          <a:latin typeface="+mn-lt"/>
                          <a:ea typeface="+mn-ea"/>
                          <a:cs typeface="+mn-cs"/>
                        </a:rPr>
                        <a:t>; </a:t>
                      </a:r>
                      <a:r>
                        <a:rPr lang="de-DE" sz="800" kern="1200" dirty="0">
                          <a:solidFill>
                            <a:schemeClr val="dk1"/>
                          </a:solidFill>
                          <a:effectLst/>
                          <a:latin typeface="+mn-lt"/>
                          <a:ea typeface="+mn-ea"/>
                          <a:cs typeface="+mn-cs"/>
                        </a:rPr>
                        <a:t>L420, L421, L422</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84</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Dr. Christian Obermeier</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Imani, Dr. J.</a:t>
                      </a:r>
                    </a:p>
                    <a:p>
                      <a:pPr algn="ct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356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Angewandte Mikrobiologie</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L017</a:t>
                      </a:r>
                      <a:r>
                        <a:rPr lang="de-DE" sz="800" kern="1200" dirty="0">
                          <a:solidFill>
                            <a:schemeClr val="dk1"/>
                          </a:solidFill>
                          <a:effectLst/>
                          <a:latin typeface="+mn-lt"/>
                          <a:ea typeface="+mn-ea"/>
                          <a:cs typeface="+mn-cs"/>
                        </a:rPr>
                        <a:t>; </a:t>
                      </a:r>
                      <a:r>
                        <a:rPr lang="de-DE" sz="800" kern="1200" dirty="0" smtClean="0">
                          <a:solidFill>
                            <a:schemeClr val="dk1"/>
                          </a:solidFill>
                          <a:effectLst/>
                          <a:latin typeface="+mn-lt"/>
                          <a:ea typeface="+mn-ea"/>
                          <a:cs typeface="+mn-cs"/>
                        </a:rPr>
                        <a:t>L </a:t>
                      </a:r>
                      <a:r>
                        <a:rPr lang="de-DE" sz="800" kern="1200" dirty="0">
                          <a:solidFill>
                            <a:schemeClr val="dk1"/>
                          </a:solidFill>
                          <a:effectLst/>
                          <a:latin typeface="+mn-lt"/>
                          <a:ea typeface="+mn-ea"/>
                          <a:cs typeface="+mn-cs"/>
                        </a:rPr>
                        <a:t>019</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85</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Kämpfer, Prof. Dr. Dr. Peter</a:t>
                      </a:r>
                      <a:br>
                        <a:rPr lang="de-DE" sz="800" kern="1200" dirty="0">
                          <a:solidFill>
                            <a:schemeClr val="dk1"/>
                          </a:solidFill>
                          <a:effectLst/>
                          <a:latin typeface="+mn-lt"/>
                          <a:ea typeface="+mn-ea"/>
                          <a:cs typeface="+mn-cs"/>
                        </a:rPr>
                      </a:b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Dr. Stefan Rahlfs</a:t>
                      </a:r>
                    </a:p>
                    <a:p>
                      <a:pP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034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Pflanzenbau und Pflanzenzüchtung II</a:t>
                      </a:r>
                      <a:br>
                        <a:rPr lang="de-DE" sz="800" kern="1200" dirty="0">
                          <a:solidFill>
                            <a:schemeClr val="dk1"/>
                          </a:solidFill>
                          <a:effectLst/>
                          <a:latin typeface="+mn-lt"/>
                          <a:ea typeface="+mn-ea"/>
                          <a:cs typeface="+mn-cs"/>
                        </a:rPr>
                      </a:br>
                      <a:r>
                        <a:rPr lang="de-DE" sz="800" kern="1200" dirty="0">
                          <a:solidFill>
                            <a:schemeClr val="dk1"/>
                          </a:solidFill>
                          <a:effectLst/>
                          <a:latin typeface="+mn-lt"/>
                          <a:ea typeface="+mn-ea"/>
                          <a:cs typeface="+mn-cs"/>
                        </a:rPr>
                        <a:t>Biometrie und Populationsgenetik</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L203</a:t>
                      </a:r>
                      <a:r>
                        <a:rPr lang="de-DE" sz="800" kern="1200" dirty="0">
                          <a:solidFill>
                            <a:schemeClr val="dk1"/>
                          </a:solidFill>
                          <a:effectLst/>
                          <a:latin typeface="+mn-lt"/>
                          <a:ea typeface="+mn-ea"/>
                          <a:cs typeface="+mn-cs"/>
                        </a:rPr>
                        <a:t>, L204, L205, </a:t>
                      </a:r>
                      <a:r>
                        <a:rPr lang="de-DE" sz="800" kern="1200" dirty="0" smtClean="0">
                          <a:solidFill>
                            <a:schemeClr val="dk1"/>
                          </a:solidFill>
                          <a:effectLst/>
                          <a:latin typeface="+mn-lt"/>
                          <a:ea typeface="+mn-ea"/>
                          <a:cs typeface="+mn-cs"/>
                        </a:rPr>
                        <a:t>M212, M211</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86</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Prof. Dr. Rodney </a:t>
                      </a:r>
                      <a:r>
                        <a:rPr lang="de-DE" sz="800" kern="1200" dirty="0" err="1" smtClean="0">
                          <a:solidFill>
                            <a:schemeClr val="dk1"/>
                          </a:solidFill>
                          <a:effectLst/>
                          <a:latin typeface="+mn-lt"/>
                          <a:ea typeface="+mn-ea"/>
                          <a:cs typeface="+mn-cs"/>
                        </a:rPr>
                        <a:t>Snowdon</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Imani, Dr. J.</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80341">
                <a:tc>
                  <a:txBody>
                    <a:bodyPr/>
                    <a:lstStyle/>
                    <a:p>
                      <a:pPr marL="0" lvl="0" indent="0">
                        <a:spcAft>
                          <a:spcPts val="0"/>
                        </a:spcAft>
                        <a:buFont typeface="+mj-lt"/>
                        <a:buNone/>
                        <a:tabLst>
                          <a:tab pos="179705" algn="l"/>
                        </a:tabLst>
                      </a:pPr>
                      <a:r>
                        <a:rPr lang="de-DE" sz="800" kern="1200" dirty="0" err="1">
                          <a:solidFill>
                            <a:schemeClr val="dk1"/>
                          </a:solidFill>
                          <a:effectLst/>
                          <a:latin typeface="+mn-lt"/>
                          <a:ea typeface="+mn-ea"/>
                          <a:cs typeface="+mn-cs"/>
                        </a:rPr>
                        <a:t>Biotechnikum</a:t>
                      </a:r>
                      <a:r>
                        <a:rPr lang="de-DE" sz="800" kern="1200" dirty="0">
                          <a:solidFill>
                            <a:schemeClr val="dk1"/>
                          </a:solidFill>
                          <a:effectLst/>
                          <a:latin typeface="+mn-lt"/>
                          <a:ea typeface="+mn-ea"/>
                          <a:cs typeface="+mn-cs"/>
                        </a:rPr>
                        <a:t> mit Klimakammern</a:t>
                      </a:r>
                      <a:br>
                        <a:rPr lang="de-DE" sz="800" kern="1200" dirty="0">
                          <a:solidFill>
                            <a:schemeClr val="dk1"/>
                          </a:solidFill>
                          <a:effectLst/>
                          <a:latin typeface="+mn-lt"/>
                          <a:ea typeface="+mn-ea"/>
                          <a:cs typeface="+mn-cs"/>
                        </a:rPr>
                      </a:br>
                      <a:r>
                        <a:rPr lang="de-DE" sz="800" kern="1200" dirty="0">
                          <a:solidFill>
                            <a:schemeClr val="dk1"/>
                          </a:solidFill>
                          <a:effectLst/>
                          <a:latin typeface="+mn-lt"/>
                          <a:ea typeface="+mn-ea"/>
                          <a:cs typeface="+mn-cs"/>
                        </a:rPr>
                        <a:t>H023, H031, H042, H024-H030, </a:t>
                      </a:r>
                      <a:r>
                        <a:rPr lang="de-DE" sz="800" kern="1200" dirty="0" smtClean="0">
                          <a:solidFill>
                            <a:schemeClr val="dk1"/>
                          </a:solidFill>
                          <a:effectLst/>
                          <a:latin typeface="+mn-lt"/>
                          <a:ea typeface="+mn-ea"/>
                          <a:cs typeface="+mn-cs"/>
                        </a:rPr>
                        <a:t>H035-H041,H012-H015</a:t>
                      </a:r>
                      <a:r>
                        <a:rPr lang="de-DE" sz="800" kern="1200" dirty="0">
                          <a:solidFill>
                            <a:schemeClr val="dk1"/>
                          </a:solidFill>
                          <a:effectLst/>
                          <a:latin typeface="+mn-lt"/>
                          <a:ea typeface="+mn-ea"/>
                          <a:cs typeface="+mn-cs"/>
                        </a:rPr>
                        <a:t>, H017-H020, Flure H011, H021</a:t>
                      </a:r>
                      <a:r>
                        <a:rPr lang="de-DE" sz="800" kern="1200" dirty="0" smtClean="0">
                          <a:solidFill>
                            <a:schemeClr val="dk1"/>
                          </a:solidFill>
                          <a:effectLst/>
                          <a:latin typeface="+mn-lt"/>
                          <a:ea typeface="+mn-ea"/>
                          <a:cs typeface="+mn-cs"/>
                        </a:rPr>
                        <a:t>, </a:t>
                      </a:r>
                      <a:r>
                        <a:rPr lang="de-DE" sz="800" kern="1200" dirty="0" err="1" smtClean="0">
                          <a:solidFill>
                            <a:schemeClr val="dk1"/>
                          </a:solidFill>
                          <a:effectLst/>
                          <a:latin typeface="+mn-lt"/>
                          <a:ea typeface="+mn-ea"/>
                          <a:cs typeface="+mn-cs"/>
                        </a:rPr>
                        <a:t>Putzraum</a:t>
                      </a:r>
                      <a:r>
                        <a:rPr lang="de-DE" sz="800" kern="1200" dirty="0" smtClean="0">
                          <a:solidFill>
                            <a:schemeClr val="dk1"/>
                          </a:solidFill>
                          <a:effectLst/>
                          <a:latin typeface="+mn-lt"/>
                          <a:ea typeface="+mn-ea"/>
                          <a:cs typeface="+mn-cs"/>
                        </a:rPr>
                        <a:t> </a:t>
                      </a:r>
                      <a:r>
                        <a:rPr lang="de-DE" sz="800" kern="1200" dirty="0">
                          <a:solidFill>
                            <a:schemeClr val="dk1"/>
                          </a:solidFill>
                          <a:effectLst/>
                          <a:latin typeface="+mn-lt"/>
                          <a:ea typeface="+mn-ea"/>
                          <a:cs typeface="+mn-cs"/>
                        </a:rPr>
                        <a:t>H032, Toiletten H033, </a:t>
                      </a:r>
                      <a:r>
                        <a:rPr lang="de-DE" sz="800" kern="1200" dirty="0" smtClean="0">
                          <a:solidFill>
                            <a:schemeClr val="dk1"/>
                          </a:solidFill>
                          <a:effectLst/>
                          <a:latin typeface="+mn-lt"/>
                          <a:ea typeface="+mn-ea"/>
                          <a:cs typeface="+mn-cs"/>
                        </a:rPr>
                        <a:t>H034; H004, H005, H006,</a:t>
                      </a:r>
                      <a:r>
                        <a:rPr lang="de-DE" sz="800" kern="1200" baseline="0" dirty="0" smtClean="0">
                          <a:solidFill>
                            <a:schemeClr val="dk1"/>
                          </a:solidFill>
                          <a:effectLst/>
                          <a:latin typeface="+mn-lt"/>
                          <a:ea typeface="+mn-ea"/>
                          <a:cs typeface="+mn-cs"/>
                        </a:rPr>
                        <a:t> H010</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87</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Dr. Jens Steinbrenner</a:t>
                      </a:r>
                      <a:endParaRPr lang="de-DE" sz="800" kern="1200" dirty="0">
                        <a:solidFill>
                          <a:schemeClr val="dk1"/>
                        </a:solidFill>
                        <a:effectLst/>
                        <a:latin typeface="+mn-lt"/>
                        <a:ea typeface="+mn-ea"/>
                        <a:cs typeface="+mn-cs"/>
                      </a:endParaRPr>
                    </a:p>
                    <a:p>
                      <a:pPr algn="ctr">
                        <a:spcAft>
                          <a:spcPts val="0"/>
                        </a:spcAft>
                      </a:pPr>
                      <a:r>
                        <a:rPr lang="de-DE" sz="800" kern="1200" dirty="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Dr. Stefan Rahlfs</a:t>
                      </a:r>
                    </a:p>
                    <a:p>
                      <a:pPr algn="ct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356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a:t>
                      </a:r>
                      <a:r>
                        <a:rPr lang="de-DE" sz="800" kern="1200" dirty="0" smtClean="0">
                          <a:solidFill>
                            <a:schemeClr val="dk1"/>
                          </a:solidFill>
                          <a:effectLst/>
                          <a:latin typeface="+mn-lt"/>
                          <a:ea typeface="+mn-ea"/>
                          <a:cs typeface="+mn-cs"/>
                        </a:rPr>
                        <a:t>Ernährungswissenschaft, Biochemie </a:t>
                      </a:r>
                      <a:r>
                        <a:rPr lang="de-DE" sz="800" kern="1200" dirty="0">
                          <a:solidFill>
                            <a:schemeClr val="dk1"/>
                          </a:solidFill>
                          <a:effectLst/>
                          <a:latin typeface="+mn-lt"/>
                          <a:ea typeface="+mn-ea"/>
                          <a:cs typeface="+mn-cs"/>
                        </a:rPr>
                        <a:t>der Ernährung</a:t>
                      </a:r>
                      <a:br>
                        <a:rPr lang="de-DE" sz="800" kern="1200" dirty="0">
                          <a:solidFill>
                            <a:schemeClr val="dk1"/>
                          </a:solidFill>
                          <a:effectLst/>
                          <a:latin typeface="+mn-lt"/>
                          <a:ea typeface="+mn-ea"/>
                          <a:cs typeface="+mn-cs"/>
                        </a:rPr>
                      </a:br>
                      <a:r>
                        <a:rPr lang="de-DE" sz="800" kern="1200" dirty="0">
                          <a:solidFill>
                            <a:schemeClr val="dk1"/>
                          </a:solidFill>
                          <a:effectLst/>
                          <a:latin typeface="+mn-lt"/>
                          <a:ea typeface="+mn-ea"/>
                          <a:cs typeface="+mn-cs"/>
                        </a:rPr>
                        <a:t>L147, L148, L151, L152, L153, M128, M136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88</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Becker, Prof. Dr. Katja</a:t>
                      </a:r>
                      <a:br>
                        <a:rPr lang="de-DE" sz="800" kern="1200" dirty="0">
                          <a:solidFill>
                            <a:schemeClr val="dk1"/>
                          </a:solidFill>
                          <a:effectLst/>
                          <a:latin typeface="+mn-lt"/>
                          <a:ea typeface="+mn-ea"/>
                          <a:cs typeface="+mn-cs"/>
                        </a:rPr>
                      </a:b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Prof. Dr. U. Wenzel</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2765">
                <a:tc>
                  <a:txBody>
                    <a:bodyPr/>
                    <a:lstStyle/>
                    <a:p>
                      <a:pPr marL="0" lvl="0" indent="0">
                        <a:spcAft>
                          <a:spcPts val="0"/>
                        </a:spcAft>
                        <a:buFont typeface="+mj-lt"/>
                        <a:buNone/>
                        <a:tabLst>
                          <a:tab pos="179705" algn="l"/>
                        </a:tabLst>
                      </a:pPr>
                      <a:r>
                        <a:rPr lang="de-DE" sz="800" kern="1200" dirty="0" err="1">
                          <a:solidFill>
                            <a:schemeClr val="dk1"/>
                          </a:solidFill>
                          <a:effectLst/>
                          <a:latin typeface="+mn-lt"/>
                          <a:ea typeface="+mn-ea"/>
                          <a:cs typeface="+mn-cs"/>
                        </a:rPr>
                        <a:t>iFZ</a:t>
                      </a:r>
                      <a:r>
                        <a:rPr lang="de-DE" sz="800" kern="1200" dirty="0">
                          <a:solidFill>
                            <a:schemeClr val="dk1"/>
                          </a:solidFill>
                          <a:effectLst/>
                          <a:latin typeface="+mn-lt"/>
                          <a:ea typeface="+mn-ea"/>
                          <a:cs typeface="+mn-cs"/>
                        </a:rPr>
                        <a:t> Gewächshausanlage</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K1 </a:t>
                      </a:r>
                      <a:r>
                        <a:rPr lang="de-DE" sz="800" kern="1200" dirty="0">
                          <a:solidFill>
                            <a:schemeClr val="dk1"/>
                          </a:solidFill>
                          <a:effectLst/>
                          <a:latin typeface="+mn-lt"/>
                          <a:ea typeface="+mn-ea"/>
                          <a:cs typeface="+mn-cs"/>
                        </a:rPr>
                        <a:t>- K8</a:t>
                      </a:r>
                      <a:r>
                        <a:rPr lang="de-DE" sz="800" kern="1200" dirty="0" smtClean="0">
                          <a:solidFill>
                            <a:schemeClr val="dk1"/>
                          </a:solidFill>
                          <a:effectLst/>
                          <a:latin typeface="+mn-lt"/>
                          <a:ea typeface="+mn-ea"/>
                          <a:cs typeface="+mn-cs"/>
                        </a:rPr>
                        <a:t>, K9 </a:t>
                      </a:r>
                      <a:r>
                        <a:rPr lang="de-DE" sz="800" kern="1200" dirty="0">
                          <a:solidFill>
                            <a:schemeClr val="dk1"/>
                          </a:solidFill>
                          <a:effectLst/>
                          <a:latin typeface="+mn-lt"/>
                          <a:ea typeface="+mn-ea"/>
                          <a:cs typeface="+mn-cs"/>
                        </a:rPr>
                        <a:t>- K15</a:t>
                      </a:r>
                      <a:r>
                        <a:rPr lang="de-DE" sz="800" kern="1200" dirty="0" smtClean="0">
                          <a:solidFill>
                            <a:schemeClr val="dk1"/>
                          </a:solidFill>
                          <a:effectLst/>
                          <a:latin typeface="+mn-lt"/>
                          <a:ea typeface="+mn-ea"/>
                          <a:cs typeface="+mn-cs"/>
                        </a:rPr>
                        <a:t>, Räume </a:t>
                      </a:r>
                      <a:r>
                        <a:rPr lang="de-DE" sz="800" kern="1200" dirty="0">
                          <a:solidFill>
                            <a:schemeClr val="dk1"/>
                          </a:solidFill>
                          <a:effectLst/>
                          <a:latin typeface="+mn-lt"/>
                          <a:ea typeface="+mn-ea"/>
                          <a:cs typeface="+mn-cs"/>
                        </a:rPr>
                        <a:t>R1, R3, R4a, R5, R5a, Flur R6</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89</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Dr. Aline </a:t>
                      </a:r>
                      <a:r>
                        <a:rPr lang="de-DE" sz="800" kern="1200" dirty="0" smtClean="0">
                          <a:solidFill>
                            <a:schemeClr val="dk1"/>
                          </a:solidFill>
                          <a:effectLst/>
                          <a:latin typeface="+mn-lt"/>
                          <a:ea typeface="+mn-ea"/>
                          <a:cs typeface="+mn-cs"/>
                        </a:rPr>
                        <a:t>Koch</a:t>
                      </a:r>
                      <a:r>
                        <a:rPr lang="de-DE" sz="800" kern="1200" dirty="0">
                          <a:solidFill>
                            <a:schemeClr val="dk1"/>
                          </a:solidFill>
                          <a:effectLst/>
                          <a:latin typeface="+mn-lt"/>
                          <a:ea typeface="+mn-ea"/>
                          <a:cs typeface="+mn-cs"/>
                        </a:rPr>
                        <a:t/>
                      </a:r>
                      <a:br>
                        <a:rPr lang="de-DE" sz="800" kern="1200" dirty="0">
                          <a:solidFill>
                            <a:schemeClr val="dk1"/>
                          </a:solidFill>
                          <a:effectLst/>
                          <a:latin typeface="+mn-lt"/>
                          <a:ea typeface="+mn-ea"/>
                          <a:cs typeface="+mn-cs"/>
                        </a:rPr>
                      </a:b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Dr. Stefan Rahlfs</a:t>
                      </a:r>
                    </a:p>
                    <a:p>
                      <a:pPr algn="ct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5356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Forschungshalle </a:t>
                      </a:r>
                      <a:r>
                        <a:rPr lang="de-DE" sz="800" kern="1200" dirty="0" smtClean="0">
                          <a:solidFill>
                            <a:schemeClr val="dk1"/>
                          </a:solidFill>
                          <a:effectLst/>
                          <a:latin typeface="+mn-lt"/>
                          <a:ea typeface="+mn-ea"/>
                          <a:cs typeface="+mn-cs"/>
                        </a:rPr>
                        <a:t>IFZ, Kombination </a:t>
                      </a:r>
                      <a:r>
                        <a:rPr lang="de-DE" sz="800" kern="1200" dirty="0">
                          <a:solidFill>
                            <a:schemeClr val="dk1"/>
                          </a:solidFill>
                          <a:effectLst/>
                          <a:latin typeface="+mn-lt"/>
                          <a:ea typeface="+mn-ea"/>
                          <a:cs typeface="+mn-cs"/>
                        </a:rPr>
                        <a:t>von Labor- und Gewächshausbereich</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90</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Imani, Dr. J.</a:t>
                      </a:r>
                      <a:r>
                        <a:rPr lang="de-DE" sz="800" kern="1200" baseline="0" dirty="0" smtClean="0">
                          <a:solidFill>
                            <a:schemeClr val="dk1"/>
                          </a:solidFill>
                          <a:effectLst/>
                          <a:latin typeface="+mn-lt"/>
                          <a:ea typeface="+mn-ea"/>
                          <a:cs typeface="+mn-cs"/>
                        </a:rPr>
                        <a:t> </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Dr. Stefan Rahlfs</a:t>
                      </a:r>
                    </a:p>
                    <a:p>
                      <a:pP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5356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Ernährungswissenschaft, Biochemie der </a:t>
                      </a:r>
                      <a:r>
                        <a:rPr lang="de-DE" sz="800" kern="1200" dirty="0" smtClean="0">
                          <a:solidFill>
                            <a:schemeClr val="dk1"/>
                          </a:solidFill>
                          <a:effectLst/>
                          <a:latin typeface="+mn-lt"/>
                          <a:ea typeface="+mn-ea"/>
                          <a:cs typeface="+mn-cs"/>
                        </a:rPr>
                        <a:t>Ernährung: </a:t>
                      </a:r>
                      <a:br>
                        <a:rPr lang="de-DE" sz="800" kern="1200" dirty="0" smtClean="0">
                          <a:solidFill>
                            <a:schemeClr val="dk1"/>
                          </a:solidFill>
                          <a:effectLst/>
                          <a:latin typeface="+mn-lt"/>
                          <a:ea typeface="+mn-ea"/>
                          <a:cs typeface="+mn-cs"/>
                        </a:rPr>
                      </a:br>
                      <a:r>
                        <a:rPr lang="de-DE" sz="800" kern="1200" dirty="0" smtClean="0">
                          <a:solidFill>
                            <a:schemeClr val="dk1"/>
                          </a:solidFill>
                          <a:effectLst/>
                          <a:latin typeface="+mn-lt"/>
                          <a:ea typeface="+mn-ea"/>
                          <a:cs typeface="+mn-cs"/>
                        </a:rPr>
                        <a:t>L149</a:t>
                      </a:r>
                      <a:r>
                        <a:rPr lang="de-DE" sz="800" kern="1200" dirty="0">
                          <a:solidFill>
                            <a:schemeClr val="dk1"/>
                          </a:solidFill>
                          <a:effectLst/>
                          <a:latin typeface="+mn-lt"/>
                          <a:ea typeface="+mn-ea"/>
                          <a:cs typeface="+mn-cs"/>
                        </a:rPr>
                        <a:t>, L150</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S2</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91</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Becker, Prof. Dr. </a:t>
                      </a:r>
                      <a:r>
                        <a:rPr lang="de-DE" sz="800" kern="1200" dirty="0" smtClean="0">
                          <a:solidFill>
                            <a:schemeClr val="dk1"/>
                          </a:solidFill>
                          <a:effectLst/>
                          <a:latin typeface="+mn-lt"/>
                          <a:ea typeface="+mn-ea"/>
                          <a:cs typeface="+mn-cs"/>
                        </a:rPr>
                        <a:t>Katja</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Prof. Dr. U. Wenzel</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53561">
                <a:tc>
                  <a:txBody>
                    <a:bodyPr/>
                    <a:lstStyle/>
                    <a:p>
                      <a:pPr marL="0" indent="0">
                        <a:spcAft>
                          <a:spcPts val="0"/>
                        </a:spcAft>
                      </a:pPr>
                      <a:r>
                        <a:rPr lang="de-DE" sz="800" kern="1200" dirty="0" smtClean="0">
                          <a:solidFill>
                            <a:schemeClr val="dk1"/>
                          </a:solidFill>
                          <a:effectLst/>
                          <a:latin typeface="+mn-lt"/>
                          <a:ea typeface="+mn-ea"/>
                          <a:cs typeface="+mn-cs"/>
                        </a:rPr>
                        <a:t>Professur </a:t>
                      </a:r>
                      <a:r>
                        <a:rPr lang="de-DE" sz="800" kern="1200" dirty="0">
                          <a:solidFill>
                            <a:schemeClr val="dk1"/>
                          </a:solidFill>
                          <a:effectLst/>
                          <a:latin typeface="+mn-lt"/>
                          <a:ea typeface="+mn-ea"/>
                          <a:cs typeface="+mn-cs"/>
                        </a:rPr>
                        <a:t>für Molekulare Ernährungsforschung</a:t>
                      </a:r>
                      <a:br>
                        <a:rPr lang="de-DE" sz="800" kern="1200" dirty="0">
                          <a:solidFill>
                            <a:schemeClr val="dk1"/>
                          </a:solidFill>
                          <a:effectLst/>
                          <a:latin typeface="+mn-lt"/>
                          <a:ea typeface="+mn-ea"/>
                          <a:cs typeface="+mn-cs"/>
                        </a:rPr>
                      </a:br>
                      <a:r>
                        <a:rPr lang="de-DE" sz="800" kern="1200" dirty="0">
                          <a:solidFill>
                            <a:schemeClr val="dk1"/>
                          </a:solidFill>
                          <a:effectLst/>
                          <a:latin typeface="+mn-lt"/>
                          <a:ea typeface="+mn-ea"/>
                          <a:cs typeface="+mn-cs"/>
                        </a:rPr>
                        <a:t>L306, L307, L308, L318</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92</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Fitzenberger, Dr. </a:t>
                      </a:r>
                      <a:r>
                        <a:rPr lang="de-DE" sz="800" kern="1200" dirty="0" smtClean="0">
                          <a:solidFill>
                            <a:schemeClr val="dk1"/>
                          </a:solidFill>
                          <a:effectLst/>
                          <a:latin typeface="+mn-lt"/>
                          <a:ea typeface="+mn-ea"/>
                          <a:cs typeface="+mn-cs"/>
                        </a:rPr>
                        <a:t>Elena</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Becker, Prof. Dr. Katja</a:t>
                      </a:r>
                      <a:br>
                        <a:rPr lang="de-DE" sz="800" kern="1200">
                          <a:solidFill>
                            <a:schemeClr val="dk1"/>
                          </a:solidFill>
                          <a:effectLst/>
                          <a:latin typeface="+mn-lt"/>
                          <a:ea typeface="+mn-ea"/>
                          <a:cs typeface="+mn-cs"/>
                        </a:rPr>
                      </a:br>
                      <a:endParaRPr lang="de-DE" sz="800" kern="120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5356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Phytopathologie (Praktikumslabor)</a:t>
                      </a:r>
                      <a:br>
                        <a:rPr lang="de-DE" sz="800" kern="1200" dirty="0">
                          <a:solidFill>
                            <a:schemeClr val="dk1"/>
                          </a:solidFill>
                          <a:effectLst/>
                          <a:latin typeface="+mn-lt"/>
                          <a:ea typeface="+mn-ea"/>
                          <a:cs typeface="+mn-cs"/>
                        </a:rPr>
                      </a:br>
                      <a:r>
                        <a:rPr lang="de-DE" sz="800" kern="1200" dirty="0" smtClean="0">
                          <a:solidFill>
                            <a:schemeClr val="dk1"/>
                          </a:solidFill>
                          <a:effectLst/>
                          <a:latin typeface="+mn-lt"/>
                          <a:ea typeface="+mn-ea"/>
                          <a:cs typeface="+mn-cs"/>
                        </a:rPr>
                        <a:t>U144</a:t>
                      </a:r>
                      <a:r>
                        <a:rPr lang="de-DE" sz="800" kern="1200" dirty="0">
                          <a:solidFill>
                            <a:schemeClr val="dk1"/>
                          </a:solidFill>
                          <a:effectLst/>
                          <a:latin typeface="+mn-lt"/>
                          <a:ea typeface="+mn-ea"/>
                          <a:cs typeface="+mn-cs"/>
                        </a:rPr>
                        <a:t>, U152</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93</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Imani, Dr. </a:t>
                      </a:r>
                      <a:r>
                        <a:rPr lang="de-DE" sz="800" kern="1200" dirty="0" err="1">
                          <a:solidFill>
                            <a:schemeClr val="dk1"/>
                          </a:solidFill>
                          <a:effectLst/>
                          <a:latin typeface="+mn-lt"/>
                          <a:ea typeface="+mn-ea"/>
                          <a:cs typeface="+mn-cs"/>
                        </a:rPr>
                        <a:t>Jafargholi</a:t>
                      </a:r>
                      <a:r>
                        <a:rPr lang="de-DE" sz="800" kern="1200" dirty="0">
                          <a:solidFill>
                            <a:schemeClr val="dk1"/>
                          </a:solidFill>
                          <a:effectLst/>
                          <a:latin typeface="+mn-lt"/>
                          <a:ea typeface="+mn-ea"/>
                          <a:cs typeface="+mn-cs"/>
                        </a:rPr>
                        <a:t/>
                      </a:r>
                      <a:br>
                        <a:rPr lang="de-DE" sz="800" kern="1200" dirty="0">
                          <a:solidFill>
                            <a:schemeClr val="dk1"/>
                          </a:solidFill>
                          <a:effectLst/>
                          <a:latin typeface="+mn-lt"/>
                          <a:ea typeface="+mn-ea"/>
                          <a:cs typeface="+mn-cs"/>
                        </a:rPr>
                      </a:b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Dr. Stefan Rahlfs</a:t>
                      </a:r>
                    </a:p>
                    <a:p>
                      <a:pPr algn="ct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5356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Tierernährung und </a:t>
                      </a:r>
                      <a:r>
                        <a:rPr lang="de-DE" sz="800" kern="1200" dirty="0" smtClean="0">
                          <a:solidFill>
                            <a:schemeClr val="dk1"/>
                          </a:solidFill>
                          <a:effectLst/>
                          <a:latin typeface="+mn-lt"/>
                          <a:ea typeface="+mn-ea"/>
                          <a:cs typeface="+mn-cs"/>
                        </a:rPr>
                        <a:t>Ernährungsphysiologie </a:t>
                      </a:r>
                      <a:br>
                        <a:rPr lang="de-DE" sz="800" kern="1200" dirty="0" smtClean="0">
                          <a:solidFill>
                            <a:schemeClr val="dk1"/>
                          </a:solidFill>
                          <a:effectLst/>
                          <a:latin typeface="+mn-lt"/>
                          <a:ea typeface="+mn-ea"/>
                          <a:cs typeface="+mn-cs"/>
                        </a:rPr>
                      </a:br>
                      <a:r>
                        <a:rPr lang="de-DE" sz="800" kern="1200" dirty="0" smtClean="0">
                          <a:solidFill>
                            <a:schemeClr val="dk1"/>
                          </a:solidFill>
                          <a:effectLst/>
                          <a:latin typeface="+mn-lt"/>
                          <a:ea typeface="+mn-ea"/>
                          <a:cs typeface="+mn-cs"/>
                        </a:rPr>
                        <a:t>L116/L116a</a:t>
                      </a:r>
                      <a:r>
                        <a:rPr lang="de-DE" sz="800" kern="1200" dirty="0">
                          <a:solidFill>
                            <a:schemeClr val="dk1"/>
                          </a:solidFill>
                          <a:effectLst/>
                          <a:latin typeface="+mn-lt"/>
                          <a:ea typeface="+mn-ea"/>
                          <a:cs typeface="+mn-cs"/>
                        </a:rPr>
                        <a:t>, L117, L118, L119, M118, M120, M129</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94</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Wen, Dr. Gaiping</a:t>
                      </a:r>
                    </a:p>
                    <a:p>
                      <a:pPr algn="ct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Prof. Dr. U. Wenzel</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53561">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für Tierernährung und </a:t>
                      </a:r>
                      <a:r>
                        <a:rPr lang="de-DE" sz="800" kern="1200" dirty="0" smtClean="0">
                          <a:solidFill>
                            <a:schemeClr val="dk1"/>
                          </a:solidFill>
                          <a:effectLst/>
                          <a:latin typeface="+mn-lt"/>
                          <a:ea typeface="+mn-ea"/>
                          <a:cs typeface="+mn-cs"/>
                        </a:rPr>
                        <a:t>Ernährungsphysiologie, Stoffwechsellabor </a:t>
                      </a:r>
                      <a:r>
                        <a:rPr lang="de-DE" sz="800" kern="1200" dirty="0">
                          <a:solidFill>
                            <a:schemeClr val="dk1"/>
                          </a:solidFill>
                          <a:effectLst/>
                          <a:latin typeface="+mn-lt"/>
                          <a:ea typeface="+mn-ea"/>
                          <a:cs typeface="+mn-cs"/>
                        </a:rPr>
                        <a:t>Räume 11, 12, 13, 15/17</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95</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Wen, Dr. Gaiping</a:t>
                      </a:r>
                    </a:p>
                    <a:p>
                      <a:pPr algn="ctr">
                        <a:spcAft>
                          <a:spcPts val="0"/>
                        </a:spcAft>
                      </a:pPr>
                      <a:r>
                        <a:rPr lang="de-DE" sz="800" kern="120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a:solidFill>
                            <a:schemeClr val="dk1"/>
                          </a:solidFill>
                          <a:effectLst/>
                          <a:latin typeface="+mn-lt"/>
                          <a:ea typeface="+mn-ea"/>
                          <a:cs typeface="+mn-cs"/>
                        </a:rPr>
                        <a:t>Prof. Dr. U. Wenzel</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58067">
                <a:tc>
                  <a:txBody>
                    <a:bodyPr/>
                    <a:lstStyle/>
                    <a:p>
                      <a:pPr marL="0" lvl="0" indent="0">
                        <a:spcAft>
                          <a:spcPts val="0"/>
                        </a:spcAft>
                        <a:buFont typeface="+mj-lt"/>
                        <a:buNone/>
                        <a:tabLst>
                          <a:tab pos="179705" algn="l"/>
                        </a:tabLst>
                      </a:pPr>
                      <a:r>
                        <a:rPr lang="de-DE" sz="800" kern="1200" dirty="0">
                          <a:solidFill>
                            <a:schemeClr val="dk1"/>
                          </a:solidFill>
                          <a:effectLst/>
                          <a:latin typeface="+mn-lt"/>
                          <a:ea typeface="+mn-ea"/>
                          <a:cs typeface="+mn-cs"/>
                        </a:rPr>
                        <a:t>Institut </a:t>
                      </a:r>
                      <a:r>
                        <a:rPr lang="de-DE" sz="800" kern="1200">
                          <a:solidFill>
                            <a:schemeClr val="dk1"/>
                          </a:solidFill>
                          <a:effectLst/>
                          <a:latin typeface="+mn-lt"/>
                          <a:ea typeface="+mn-ea"/>
                          <a:cs typeface="+mn-cs"/>
                        </a:rPr>
                        <a:t>für </a:t>
                      </a:r>
                      <a:r>
                        <a:rPr lang="de-DE" sz="800" kern="1200" smtClean="0">
                          <a:solidFill>
                            <a:schemeClr val="dk1"/>
                          </a:solidFill>
                          <a:effectLst/>
                          <a:latin typeface="+mn-lt"/>
                          <a:ea typeface="+mn-ea"/>
                          <a:cs typeface="+mn-cs"/>
                        </a:rPr>
                        <a:t>Ernährungswissenschaft, Lebensmittelwissenschaft </a:t>
                      </a:r>
                      <a:br>
                        <a:rPr lang="de-DE" sz="800" kern="1200" smtClean="0">
                          <a:solidFill>
                            <a:schemeClr val="dk1"/>
                          </a:solidFill>
                          <a:effectLst/>
                          <a:latin typeface="+mn-lt"/>
                          <a:ea typeface="+mn-ea"/>
                          <a:cs typeface="+mn-cs"/>
                        </a:rPr>
                      </a:br>
                      <a:r>
                        <a:rPr lang="de-DE" sz="800" kern="1200" smtClean="0">
                          <a:solidFill>
                            <a:schemeClr val="dk1"/>
                          </a:solidFill>
                          <a:effectLst/>
                          <a:latin typeface="+mn-lt"/>
                          <a:ea typeface="+mn-ea"/>
                          <a:cs typeface="+mn-cs"/>
                        </a:rPr>
                        <a:t>L132</a:t>
                      </a:r>
                      <a:r>
                        <a:rPr lang="de-DE" sz="800" kern="1200" dirty="0">
                          <a:solidFill>
                            <a:schemeClr val="dk1"/>
                          </a:solidFill>
                          <a:effectLst/>
                          <a:latin typeface="+mn-lt"/>
                          <a:ea typeface="+mn-ea"/>
                          <a:cs typeface="+mn-cs"/>
                        </a:rPr>
                        <a:t>, L133</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S1</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96</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Wen, Dr. </a:t>
                      </a:r>
                      <a:r>
                        <a:rPr lang="de-DE" sz="800" kern="1200" dirty="0" err="1">
                          <a:solidFill>
                            <a:schemeClr val="dk1"/>
                          </a:solidFill>
                          <a:effectLst/>
                          <a:latin typeface="+mn-lt"/>
                          <a:ea typeface="+mn-ea"/>
                          <a:cs typeface="+mn-cs"/>
                        </a:rPr>
                        <a:t>Gaiping</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a:solidFill>
                            <a:schemeClr val="dk1"/>
                          </a:solidFill>
                          <a:effectLst/>
                          <a:latin typeface="+mn-lt"/>
                          <a:ea typeface="+mn-ea"/>
                          <a:cs typeface="+mn-cs"/>
                        </a:rPr>
                        <a:t>Dr. Stefan </a:t>
                      </a:r>
                      <a:r>
                        <a:rPr lang="de-DE" sz="800" kern="1200" dirty="0" err="1">
                          <a:solidFill>
                            <a:schemeClr val="dk1"/>
                          </a:solidFill>
                          <a:effectLst/>
                          <a:latin typeface="+mn-lt"/>
                          <a:ea typeface="+mn-ea"/>
                          <a:cs typeface="+mn-cs"/>
                        </a:rPr>
                        <a:t>Rahlfs</a:t>
                      </a:r>
                      <a:endParaRPr lang="de-DE" sz="800" kern="1200" dirty="0">
                        <a:solidFill>
                          <a:schemeClr val="dk1"/>
                        </a:solidFill>
                        <a:effectLst/>
                        <a:latin typeface="+mn-lt"/>
                        <a:ea typeface="+mn-ea"/>
                        <a:cs typeface="+mn-cs"/>
                      </a:endParaRPr>
                    </a:p>
                    <a:p>
                      <a:pPr algn="ctr">
                        <a:spcAft>
                          <a:spcPts val="0"/>
                        </a:spcAft>
                      </a:pPr>
                      <a:r>
                        <a:rPr lang="de-DE" sz="800" kern="1200" dirty="0">
                          <a:solidFill>
                            <a:schemeClr val="dk1"/>
                          </a:solidFill>
                          <a:effectLst/>
                          <a:latin typeface="+mn-lt"/>
                          <a:ea typeface="+mn-ea"/>
                          <a:cs typeface="+mn-cs"/>
                        </a:rPr>
                        <a:t> </a:t>
                      </a: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53561">
                <a:tc>
                  <a:txBody>
                    <a:bodyPr/>
                    <a:lstStyle/>
                    <a:p>
                      <a:pPr marL="0" lvl="0" indent="0">
                        <a:spcAft>
                          <a:spcPts val="0"/>
                        </a:spcAft>
                        <a:buFont typeface="+mj-lt"/>
                        <a:buNone/>
                        <a:tabLst>
                          <a:tab pos="179705" algn="l"/>
                        </a:tabLst>
                      </a:pPr>
                      <a:r>
                        <a:rPr lang="de-DE" sz="800" kern="1200" dirty="0" smtClean="0">
                          <a:solidFill>
                            <a:schemeClr val="dk1"/>
                          </a:solidFill>
                          <a:effectLst/>
                          <a:latin typeface="+mn-lt"/>
                          <a:ea typeface="+mn-ea"/>
                          <a:cs typeface="+mn-cs"/>
                        </a:rPr>
                        <a:t>Institut für Insektenbiotechnologie</a:t>
                      </a:r>
                      <a:br>
                        <a:rPr lang="de-DE" sz="800" kern="1200" dirty="0" smtClean="0">
                          <a:solidFill>
                            <a:schemeClr val="dk1"/>
                          </a:solidFill>
                          <a:effectLst/>
                          <a:latin typeface="+mn-lt"/>
                          <a:ea typeface="+mn-ea"/>
                          <a:cs typeface="+mn-cs"/>
                        </a:rPr>
                      </a:br>
                      <a:r>
                        <a:rPr lang="de-DE" sz="800" kern="1200" dirty="0" smtClean="0">
                          <a:solidFill>
                            <a:schemeClr val="dk1"/>
                          </a:solidFill>
                          <a:effectLst/>
                          <a:latin typeface="+mn-lt"/>
                          <a:ea typeface="+mn-ea"/>
                          <a:cs typeface="+mn-cs"/>
                        </a:rPr>
                        <a:t>L352, L353, L355, L439, M422a, M428, M429 und M430</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S1</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97</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kern="1200" dirty="0" smtClean="0">
                          <a:solidFill>
                            <a:schemeClr val="dk1"/>
                          </a:solidFill>
                          <a:effectLst/>
                          <a:latin typeface="+mn-lt"/>
                          <a:ea typeface="+mn-ea"/>
                          <a:cs typeface="+mn-cs"/>
                        </a:rPr>
                        <a:t>Dr. </a:t>
                      </a:r>
                      <a:r>
                        <a:rPr lang="de-DE" sz="800" kern="1200" dirty="0" err="1" smtClean="0">
                          <a:solidFill>
                            <a:schemeClr val="dk1"/>
                          </a:solidFill>
                          <a:effectLst/>
                          <a:latin typeface="+mn-lt"/>
                          <a:ea typeface="+mn-ea"/>
                          <a:cs typeface="+mn-cs"/>
                        </a:rPr>
                        <a:t>Kwang-Zin</a:t>
                      </a:r>
                      <a:r>
                        <a:rPr lang="de-DE" sz="800" kern="1200" dirty="0" smtClean="0">
                          <a:solidFill>
                            <a:schemeClr val="dk1"/>
                          </a:solidFill>
                          <a:effectLst/>
                          <a:latin typeface="+mn-lt"/>
                          <a:ea typeface="+mn-ea"/>
                          <a:cs typeface="+mn-cs"/>
                        </a:rPr>
                        <a:t> Lee</a:t>
                      </a:r>
                    </a:p>
                    <a:p>
                      <a:pPr algn="ctr">
                        <a:spcAft>
                          <a:spcPts val="0"/>
                        </a:spcAft>
                      </a:pP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800" kern="1200" dirty="0" smtClean="0">
                          <a:solidFill>
                            <a:schemeClr val="dk1"/>
                          </a:solidFill>
                          <a:effectLst/>
                          <a:latin typeface="+mn-lt"/>
                          <a:ea typeface="+mn-ea"/>
                          <a:cs typeface="+mn-cs"/>
                        </a:rPr>
                        <a:t>Dr. W. Wende</a:t>
                      </a:r>
                      <a:endParaRPr lang="de-DE" sz="800" kern="1200" dirty="0">
                        <a:solidFill>
                          <a:schemeClr val="dk1"/>
                        </a:solidFill>
                        <a:effectLst/>
                        <a:latin typeface="+mn-lt"/>
                        <a:ea typeface="+mn-ea"/>
                        <a:cs typeface="+mn-cs"/>
                      </a:endParaRPr>
                    </a:p>
                  </a:txBody>
                  <a:tcPr marL="17189" marR="1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0928745"/>
                  </a:ext>
                </a:extLst>
              </a:tr>
            </a:tbl>
          </a:graphicData>
        </a:graphic>
      </p:graphicFrame>
      <p:sp>
        <p:nvSpPr>
          <p:cNvPr id="4" name="Titel 1"/>
          <p:cNvSpPr>
            <a:spLocks noGrp="1"/>
          </p:cNvSpPr>
          <p:nvPr>
            <p:ph type="title"/>
          </p:nvPr>
        </p:nvSpPr>
        <p:spPr>
          <a:xfrm>
            <a:off x="457200" y="229633"/>
            <a:ext cx="8229600" cy="409057"/>
          </a:xfrm>
        </p:spPr>
        <p:txBody>
          <a:bodyPr>
            <a:normAutofit fontScale="90000"/>
          </a:bodyPr>
          <a:lstStyle/>
          <a:p>
            <a:r>
              <a:rPr lang="de-DE" dirty="0" smtClean="0"/>
              <a:t>Gentechnische Anlagen des </a:t>
            </a:r>
            <a:r>
              <a:rPr lang="de-DE" dirty="0" err="1" smtClean="0"/>
              <a:t>iFZ</a:t>
            </a:r>
            <a:endParaRPr lang="de-DE" dirty="0"/>
          </a:p>
        </p:txBody>
      </p:sp>
    </p:spTree>
    <p:extLst>
      <p:ext uri="{BB962C8B-B14F-4D97-AF65-F5344CB8AC3E}">
        <p14:creationId xmlns:p14="http://schemas.microsoft.com/office/powerpoint/2010/main" val="2616026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ein GVO?</a:t>
            </a:r>
            <a:endParaRPr lang="de-DE" dirty="0"/>
          </a:p>
        </p:txBody>
      </p:sp>
      <p:sp>
        <p:nvSpPr>
          <p:cNvPr id="3" name="Textfeld 2"/>
          <p:cNvSpPr txBox="1"/>
          <p:nvPr/>
        </p:nvSpPr>
        <p:spPr>
          <a:xfrm>
            <a:off x="539552" y="1628800"/>
            <a:ext cx="8388424" cy="4555093"/>
          </a:xfrm>
          <a:prstGeom prst="rect">
            <a:avLst/>
          </a:prstGeom>
          <a:noFill/>
        </p:spPr>
        <p:txBody>
          <a:bodyPr wrap="square" rtlCol="0">
            <a:spAutoFit/>
          </a:bodyPr>
          <a:lstStyle/>
          <a:p>
            <a:pPr>
              <a:spcBef>
                <a:spcPts val="1200"/>
              </a:spcBef>
            </a:pPr>
            <a:r>
              <a:rPr lang="de-DE" sz="2000" b="1" dirty="0">
                <a:solidFill>
                  <a:srgbClr val="C00000"/>
                </a:solidFill>
              </a:rPr>
              <a:t>L</a:t>
            </a:r>
            <a:r>
              <a:rPr lang="de-DE" sz="2000" b="1" dirty="0" smtClean="0">
                <a:solidFill>
                  <a:srgbClr val="C00000"/>
                </a:solidFill>
              </a:rPr>
              <a:t>ebende Zellen, die nach Anwendung gentechnischer Methoden </a:t>
            </a:r>
            <a:br>
              <a:rPr lang="de-DE" sz="2000" b="1" dirty="0" smtClean="0">
                <a:solidFill>
                  <a:srgbClr val="C00000"/>
                </a:solidFill>
              </a:rPr>
            </a:br>
            <a:r>
              <a:rPr lang="de-DE" sz="2000" b="1" dirty="0" smtClean="0">
                <a:solidFill>
                  <a:srgbClr val="C00000"/>
                </a:solidFill>
              </a:rPr>
              <a:t>Erbmaterial aus einem anderen Organismus enthalten</a:t>
            </a:r>
          </a:p>
          <a:p>
            <a:pPr>
              <a:spcBef>
                <a:spcPts val="1200"/>
              </a:spcBef>
            </a:pPr>
            <a:endParaRPr lang="de-DE" sz="2000" dirty="0" smtClean="0"/>
          </a:p>
          <a:p>
            <a:pPr>
              <a:spcBef>
                <a:spcPts val="1200"/>
              </a:spcBef>
              <a:buFont typeface="Symbol"/>
              <a:buChar char="®"/>
            </a:pPr>
            <a:r>
              <a:rPr lang="de-DE" sz="2000" dirty="0" err="1" smtClean="0">
                <a:sym typeface="Symbol"/>
              </a:rPr>
              <a:t>Plasmide</a:t>
            </a:r>
            <a:r>
              <a:rPr lang="de-DE" sz="2000" dirty="0" smtClean="0">
                <a:sym typeface="Symbol"/>
              </a:rPr>
              <a:t>, reine DNA (auch aus infektiösen Organismen) sind </a:t>
            </a:r>
            <a:r>
              <a:rPr lang="de-DE" sz="2000" b="1" dirty="0" smtClean="0">
                <a:sym typeface="Symbol"/>
              </a:rPr>
              <a:t>keine GVOs</a:t>
            </a:r>
            <a:r>
              <a:rPr lang="de-DE" sz="2000" dirty="0" smtClean="0">
                <a:sym typeface="Symbol"/>
              </a:rPr>
              <a:t>!</a:t>
            </a:r>
          </a:p>
          <a:p>
            <a:pPr>
              <a:spcBef>
                <a:spcPts val="1200"/>
              </a:spcBef>
            </a:pPr>
            <a:endParaRPr lang="de-DE" sz="2000" dirty="0" smtClean="0">
              <a:sym typeface="Symbol"/>
            </a:endParaRPr>
          </a:p>
          <a:p>
            <a:pPr>
              <a:spcBef>
                <a:spcPts val="1200"/>
              </a:spcBef>
            </a:pPr>
            <a:r>
              <a:rPr lang="de-DE" sz="2000" dirty="0" smtClean="0">
                <a:sym typeface="Symbol"/>
              </a:rPr>
              <a:t>Folgende Tätigkeiten unterliegen </a:t>
            </a:r>
            <a:r>
              <a:rPr lang="de-DE" sz="2000" b="1" dirty="0" smtClean="0">
                <a:sym typeface="Symbol"/>
              </a:rPr>
              <a:t>nicht dem Gentechnikgesetz</a:t>
            </a:r>
          </a:p>
          <a:p>
            <a:pPr>
              <a:spcBef>
                <a:spcPts val="1200"/>
              </a:spcBef>
              <a:buFont typeface="Symbol"/>
              <a:buChar char="®"/>
            </a:pPr>
            <a:r>
              <a:rPr lang="de-DE" sz="2000" dirty="0" smtClean="0">
                <a:sym typeface="Symbol"/>
              </a:rPr>
              <a:t> PCR-Produkte und Vermehrung von DNA durch PCR</a:t>
            </a:r>
          </a:p>
          <a:p>
            <a:pPr>
              <a:spcBef>
                <a:spcPts val="1200"/>
              </a:spcBef>
              <a:buFont typeface="Symbol"/>
              <a:buChar char="®"/>
            </a:pPr>
            <a:r>
              <a:rPr lang="de-DE" sz="2000" dirty="0" smtClean="0"/>
              <a:t>  Aufarbeitung von Enzymen, die aus GVO isoliert wurden, nachdem die GVO</a:t>
            </a:r>
            <a:br>
              <a:rPr lang="de-DE" sz="2000" dirty="0" smtClean="0"/>
            </a:br>
            <a:r>
              <a:rPr lang="de-DE" sz="2000" dirty="0" smtClean="0"/>
              <a:t>      vollständig abgetötet wurden</a:t>
            </a:r>
          </a:p>
          <a:p>
            <a:pPr>
              <a:spcBef>
                <a:spcPts val="1200"/>
              </a:spcBef>
              <a:buFont typeface="Symbol"/>
              <a:buChar char="®"/>
            </a:pPr>
            <a:r>
              <a:rPr lang="de-DE" sz="2000" dirty="0" smtClean="0"/>
              <a:t> </a:t>
            </a:r>
            <a:r>
              <a:rPr lang="de-DE" sz="2000" dirty="0" err="1" smtClean="0"/>
              <a:t>Mutagenese</a:t>
            </a:r>
            <a:r>
              <a:rPr lang="de-DE" sz="2000" dirty="0" smtClean="0"/>
              <a:t> nach § 3 GenTG (z.B. Herstellung von Mutanten mit Hilfe</a:t>
            </a:r>
            <a:br>
              <a:rPr lang="de-DE" sz="2000" dirty="0" smtClean="0"/>
            </a:br>
            <a:r>
              <a:rPr lang="de-DE" sz="2000" dirty="0" smtClean="0"/>
              <a:t>     </a:t>
            </a:r>
            <a:r>
              <a:rPr lang="de-DE" sz="2000" dirty="0" err="1" smtClean="0"/>
              <a:t>mutagener</a:t>
            </a:r>
            <a:r>
              <a:rPr lang="de-DE" sz="2000" dirty="0" smtClean="0"/>
              <a:t> Substanzen)</a:t>
            </a:r>
            <a:endParaRPr lang="de-DE" sz="2000" dirty="0"/>
          </a:p>
        </p:txBody>
      </p:sp>
    </p:spTree>
    <p:custDataLst>
      <p:tags r:id="rId1"/>
    </p:custDataLst>
    <p:extLst>
      <p:ext uri="{BB962C8B-B14F-4D97-AF65-F5344CB8AC3E}">
        <p14:creationId xmlns:p14="http://schemas.microsoft.com/office/powerpoint/2010/main" val="387357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Risikobewertung eines GVO </a:t>
            </a:r>
            <a:endParaRPr lang="de-DE" dirty="0"/>
          </a:p>
        </p:txBody>
      </p:sp>
      <p:sp>
        <p:nvSpPr>
          <p:cNvPr id="3" name="Rechteck 2"/>
          <p:cNvSpPr/>
          <p:nvPr/>
        </p:nvSpPr>
        <p:spPr>
          <a:xfrm>
            <a:off x="539552" y="1916832"/>
            <a:ext cx="8280920" cy="3477875"/>
          </a:xfrm>
          <a:prstGeom prst="rect">
            <a:avLst/>
          </a:prstGeom>
        </p:spPr>
        <p:txBody>
          <a:bodyPr wrap="square">
            <a:spAutoFit/>
          </a:bodyPr>
          <a:lstStyle/>
          <a:p>
            <a:pPr>
              <a:buFont typeface="Arial" pitchFamily="34" charset="0"/>
              <a:buChar char="•"/>
            </a:pPr>
            <a:r>
              <a:rPr lang="de-DE" sz="2000" b="1" dirty="0" smtClean="0"/>
              <a:t> Sind die eingeführten </a:t>
            </a:r>
            <a:r>
              <a:rPr lang="de-DE" sz="2000" b="1" dirty="0" err="1" smtClean="0"/>
              <a:t>Transgene</a:t>
            </a:r>
            <a:r>
              <a:rPr lang="de-DE" sz="2000" b="1" dirty="0" smtClean="0"/>
              <a:t> für sich </a:t>
            </a:r>
            <a:r>
              <a:rPr lang="de-DE" sz="2000" dirty="0" smtClean="0"/>
              <a:t>genommen gefährlich (z.B. Toxine)?</a:t>
            </a:r>
          </a:p>
          <a:p>
            <a:endParaRPr lang="de-DE" sz="2000" b="1" dirty="0" smtClean="0"/>
          </a:p>
          <a:p>
            <a:pPr>
              <a:buFont typeface="Arial" pitchFamily="34" charset="0"/>
              <a:buChar char="•"/>
            </a:pPr>
            <a:r>
              <a:rPr lang="de-DE" sz="2000" b="1" dirty="0" smtClean="0"/>
              <a:t> Ist der Wirtsorganismus für sich genommen </a:t>
            </a:r>
            <a:r>
              <a:rPr lang="de-DE" sz="2000" dirty="0" smtClean="0"/>
              <a:t>gefährlich (z.B. Pathogene)?</a:t>
            </a:r>
          </a:p>
          <a:p>
            <a:endParaRPr lang="de-DE" sz="2000" b="1" dirty="0" smtClean="0"/>
          </a:p>
          <a:p>
            <a:pPr>
              <a:buFont typeface="Arial" pitchFamily="34" charset="0"/>
              <a:buChar char="•"/>
            </a:pPr>
            <a:r>
              <a:rPr lang="de-DE" sz="2000" b="1" dirty="0" smtClean="0"/>
              <a:t> Was passiert bei neuen Kombinationen?</a:t>
            </a:r>
          </a:p>
          <a:p>
            <a:r>
              <a:rPr lang="de-DE" sz="2000" dirty="0" smtClean="0"/>
              <a:t>Kann ein an sich ungefährliches </a:t>
            </a:r>
            <a:r>
              <a:rPr lang="de-DE" sz="2000" dirty="0" err="1" smtClean="0"/>
              <a:t>Transgen</a:t>
            </a:r>
            <a:r>
              <a:rPr lang="de-DE" sz="2000" dirty="0" smtClean="0"/>
              <a:t> in einem an sich ungefährlichen Wirt eine gefährliche Kombination ergeben (z.B. horizontaler Gentransfer von Antibiotika-Resistenz von</a:t>
            </a:r>
            <a:r>
              <a:rPr lang="de-DE" sz="2000" i="1" dirty="0" smtClean="0"/>
              <a:t> E. coli </a:t>
            </a:r>
            <a:r>
              <a:rPr lang="de-DE" sz="2000" dirty="0" smtClean="0"/>
              <a:t>auf humanpathogene Bakterien)</a:t>
            </a:r>
          </a:p>
          <a:p>
            <a:endParaRPr lang="de-DE" sz="2000" dirty="0"/>
          </a:p>
          <a:p>
            <a:endParaRPr lang="de-DE" sz="2000" dirty="0" smtClean="0"/>
          </a:p>
          <a:p>
            <a:r>
              <a:rPr lang="de-DE" sz="2000" b="1" dirty="0"/>
              <a:t>Verwendung von anerkannten Vektoren und </a:t>
            </a:r>
            <a:r>
              <a:rPr lang="de-DE" sz="2000" b="1" dirty="0" smtClean="0"/>
              <a:t>Empfängerorganismen!</a:t>
            </a:r>
            <a:endParaRPr lang="de-DE" sz="2000" b="1" dirty="0"/>
          </a:p>
        </p:txBody>
      </p:sp>
    </p:spTree>
    <p:custDataLst>
      <p:tags r:id="rId1"/>
    </p:custDataLst>
    <p:extLst>
      <p:ext uri="{BB962C8B-B14F-4D97-AF65-F5344CB8AC3E}">
        <p14:creationId xmlns:p14="http://schemas.microsoft.com/office/powerpoint/2010/main" val="15171451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 mit GVOs wird kontrolliert</a:t>
            </a:r>
            <a:endParaRPr lang="de-DE" dirty="0"/>
          </a:p>
        </p:txBody>
      </p:sp>
      <p:sp>
        <p:nvSpPr>
          <p:cNvPr id="3" name="Rechteck 2"/>
          <p:cNvSpPr/>
          <p:nvPr/>
        </p:nvSpPr>
        <p:spPr>
          <a:xfrm>
            <a:off x="539552" y="2276872"/>
            <a:ext cx="8316416" cy="3785652"/>
          </a:xfrm>
          <a:prstGeom prst="rect">
            <a:avLst/>
          </a:prstGeom>
        </p:spPr>
        <p:txBody>
          <a:bodyPr wrap="square">
            <a:spAutoFit/>
          </a:bodyPr>
          <a:lstStyle/>
          <a:p>
            <a:pPr>
              <a:spcBef>
                <a:spcPts val="1200"/>
              </a:spcBef>
            </a:pPr>
            <a:r>
              <a:rPr lang="de-DE" sz="2000" b="1" dirty="0" smtClean="0"/>
              <a:t>Laborsicherheit:</a:t>
            </a:r>
            <a:r>
              <a:rPr lang="de-DE" sz="2000" dirty="0" smtClean="0"/>
              <a:t> Sogar Arbeiten mit GVOs der niedrigsten Risikostufe (S1) dürfen nur in entsprechend ausgewiesenen Labors stattfinden.</a:t>
            </a:r>
          </a:p>
          <a:p>
            <a:pPr>
              <a:spcBef>
                <a:spcPts val="1200"/>
              </a:spcBef>
            </a:pPr>
            <a:r>
              <a:rPr lang="de-DE" sz="2000" b="1" dirty="0" smtClean="0"/>
              <a:t>Training: </a:t>
            </a:r>
            <a:r>
              <a:rPr lang="de-DE" sz="2000" dirty="0" smtClean="0"/>
              <a:t>Alle Personen, die mit GVOs arbeiten, müssen mindestens einmal jährlich unterwiesen werden (diese Einführung!)</a:t>
            </a:r>
          </a:p>
          <a:p>
            <a:pPr>
              <a:spcBef>
                <a:spcPts val="1200"/>
              </a:spcBef>
            </a:pPr>
            <a:r>
              <a:rPr lang="de-DE" sz="2000" b="1" dirty="0" smtClean="0"/>
              <a:t>Dokumentation:</a:t>
            </a:r>
            <a:r>
              <a:rPr lang="de-DE" sz="2000" dirty="0" smtClean="0"/>
              <a:t> Alle sicherheitsrelevanten Informationen über die GVOs im Labor müssen dokumentiert sein.</a:t>
            </a:r>
          </a:p>
          <a:p>
            <a:pPr>
              <a:spcBef>
                <a:spcPts val="1200"/>
              </a:spcBef>
            </a:pPr>
            <a:r>
              <a:rPr lang="de-DE" sz="2000" b="1" dirty="0" smtClean="0"/>
              <a:t>Verantwortlichkeit:</a:t>
            </a:r>
            <a:r>
              <a:rPr lang="de-DE" sz="2000" dirty="0" smtClean="0"/>
              <a:t> Für alle GVO-Projekte sind registrierte Projektleiter verantwortlich, die eine spezielle Ausbildung durchlaufen und für die Einhaltung der Standards haften.</a:t>
            </a:r>
          </a:p>
          <a:p>
            <a:pPr>
              <a:spcBef>
                <a:spcPts val="1200"/>
              </a:spcBef>
            </a:pPr>
            <a:r>
              <a:rPr lang="de-DE" sz="2000" b="1" dirty="0" smtClean="0"/>
              <a:t>Verletzung dieser Regeln kann zur Laborschließung führen!</a:t>
            </a:r>
            <a:endParaRPr lang="de-DE" sz="2000" b="1" dirty="0"/>
          </a:p>
        </p:txBody>
      </p:sp>
    </p:spTree>
    <p:custDataLst>
      <p:tags r:id="rId1"/>
    </p:custDataLst>
    <p:extLst>
      <p:ext uri="{BB962C8B-B14F-4D97-AF65-F5344CB8AC3E}">
        <p14:creationId xmlns:p14="http://schemas.microsoft.com/office/powerpoint/2010/main" val="32363328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GVO: Entsorgung und Dokumentation</a:t>
            </a:r>
            <a:endParaRPr lang="de-DE" dirty="0"/>
          </a:p>
        </p:txBody>
      </p:sp>
      <p:sp>
        <p:nvSpPr>
          <p:cNvPr id="4" name="Rechteck 3"/>
          <p:cNvSpPr/>
          <p:nvPr/>
        </p:nvSpPr>
        <p:spPr>
          <a:xfrm>
            <a:off x="683568" y="1673805"/>
            <a:ext cx="8136904"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a:ea typeface="+mn-ea"/>
                <a:cs typeface="+mn-cs"/>
              </a:rPr>
              <a:t>Alle </a:t>
            </a:r>
            <a:r>
              <a:rPr kumimoji="0" lang="de-DE" sz="2000" b="0" i="0" u="none" strike="noStrike" kern="1200" cap="none" spc="0" normalizeH="0" baseline="0" noProof="0" dirty="0" err="1">
                <a:ln>
                  <a:noFill/>
                </a:ln>
                <a:solidFill>
                  <a:prstClr val="black"/>
                </a:solidFill>
                <a:effectLst/>
                <a:uLnTx/>
                <a:uFillTx/>
                <a:latin typeface="Calibri"/>
                <a:ea typeface="+mn-ea"/>
                <a:cs typeface="+mn-cs"/>
              </a:rPr>
              <a:t>GVO</a:t>
            </a:r>
            <a:r>
              <a:rPr kumimoji="0" lang="de-DE" sz="2000" b="0" i="0" u="none" strike="noStrike" kern="1200" cap="none" spc="0" normalizeH="0" baseline="0" noProof="0" dirty="0">
                <a:ln>
                  <a:noFill/>
                </a:ln>
                <a:solidFill>
                  <a:prstClr val="black"/>
                </a:solidFill>
                <a:effectLst/>
                <a:uLnTx/>
                <a:uFillTx/>
                <a:latin typeface="Calibri"/>
                <a:ea typeface="+mn-ea"/>
                <a:cs typeface="+mn-cs"/>
              </a:rPr>
              <a:t>-Labore sind durch Betriebsanweisungen gekennzeichnet</a:t>
            </a:r>
            <a:r>
              <a:rPr kumimoji="0" lang="de-DE" sz="2000" b="0" i="0" u="none" strike="noStrike" kern="1200" cap="none" spc="0" normalizeH="0" baseline="0" noProof="0" dirty="0" smtClean="0">
                <a:ln>
                  <a:noFill/>
                </a:ln>
                <a:solidFill>
                  <a:prstClr val="black"/>
                </a:solidFill>
                <a:effectLst/>
                <a:uLnTx/>
                <a:uFillTx/>
                <a:latin typeface="Calibri"/>
                <a:ea typeface="+mn-ea"/>
                <a:cs typeface="+mn-cs"/>
              </a:rPr>
              <a:t>.</a:t>
            </a:r>
            <a:endParaRPr kumimoji="0" lang="de-DE"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a:ea typeface="+mn-ea"/>
                <a:cs typeface="+mn-cs"/>
              </a:rPr>
              <a:t>Keine Arbeit mit </a:t>
            </a:r>
            <a:r>
              <a:rPr kumimoji="0" lang="de-DE" sz="2000" b="0" i="0" u="none" strike="noStrike" kern="1200" cap="none" spc="0" normalizeH="0" baseline="0" noProof="0" dirty="0" err="1">
                <a:ln>
                  <a:noFill/>
                </a:ln>
                <a:solidFill>
                  <a:prstClr val="black"/>
                </a:solidFill>
                <a:effectLst/>
                <a:uLnTx/>
                <a:uFillTx/>
                <a:latin typeface="Calibri"/>
                <a:ea typeface="+mn-ea"/>
                <a:cs typeface="+mn-cs"/>
              </a:rPr>
              <a:t>GVOs</a:t>
            </a:r>
            <a:r>
              <a:rPr kumimoji="0" lang="de-DE" sz="2000" b="0" i="0" u="none" strike="noStrike" kern="1200" cap="none" spc="0" normalizeH="0" baseline="0" noProof="0" dirty="0">
                <a:ln>
                  <a:noFill/>
                </a:ln>
                <a:solidFill>
                  <a:prstClr val="black"/>
                </a:solidFill>
                <a:effectLst/>
                <a:uLnTx/>
                <a:uFillTx/>
                <a:latin typeface="Calibri"/>
                <a:ea typeface="+mn-ea"/>
                <a:cs typeface="+mn-cs"/>
              </a:rPr>
              <a:t> außerhalb dieser Räume!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srgbClr val="FF0000"/>
                </a:solidFill>
                <a:effectLst/>
                <a:uLnTx/>
                <a:uFillTx/>
                <a:latin typeface="Calibri"/>
                <a:ea typeface="+mn-ea"/>
                <a:cs typeface="+mn-cs"/>
              </a:rPr>
              <a:t>Kein GVO außerhalb der gekennzeichneten Räume, </a:t>
            </a:r>
            <a:br>
              <a:rPr kumimoji="0" lang="de-DE" sz="2000" b="0" i="0" u="none" strike="noStrike" kern="1200" cap="none" spc="0" normalizeH="0" baseline="0" noProof="0" dirty="0" smtClean="0">
                <a:ln>
                  <a:noFill/>
                </a:ln>
                <a:solidFill>
                  <a:srgbClr val="FF0000"/>
                </a:solidFill>
                <a:effectLst/>
                <a:uLnTx/>
                <a:uFillTx/>
                <a:latin typeface="Calibri"/>
                <a:ea typeface="+mn-ea"/>
                <a:cs typeface="+mn-cs"/>
              </a:rPr>
            </a:br>
            <a:r>
              <a:rPr kumimoji="0" lang="de-DE" sz="2000" b="0" i="0" u="none" strike="noStrike" kern="1200" cap="none" spc="0" normalizeH="0" baseline="0" noProof="0" dirty="0" smtClean="0">
                <a:ln>
                  <a:noFill/>
                </a:ln>
                <a:solidFill>
                  <a:srgbClr val="FF0000"/>
                </a:solidFill>
                <a:effectLst/>
                <a:uLnTx/>
                <a:uFillTx/>
                <a:latin typeface="Calibri"/>
                <a:ea typeface="+mn-ea"/>
                <a:cs typeface="+mn-cs"/>
              </a:rPr>
              <a:t>außer in geschlossenen Gefäßen. </a:t>
            </a:r>
            <a:br>
              <a:rPr kumimoji="0" lang="de-DE" sz="2000" b="0" i="0" u="none" strike="noStrike" kern="1200" cap="none" spc="0" normalizeH="0" baseline="0" noProof="0" dirty="0" smtClean="0">
                <a:ln>
                  <a:noFill/>
                </a:ln>
                <a:solidFill>
                  <a:srgbClr val="FF0000"/>
                </a:solidFill>
                <a:effectLst/>
                <a:uLnTx/>
                <a:uFillTx/>
                <a:latin typeface="Calibri"/>
                <a:ea typeface="+mn-ea"/>
                <a:cs typeface="+mn-cs"/>
              </a:rPr>
            </a:br>
            <a:endParaRPr kumimoji="0" lang="de-DE" sz="20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Calibri"/>
                <a:ea typeface="+mn-ea"/>
                <a:cs typeface="+mn-cs"/>
              </a:rPr>
              <a:t>Sauber und ordentlich arbeiten!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de-DE" sz="20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Calibri"/>
                <a:ea typeface="+mn-ea"/>
                <a:cs typeface="+mn-cs"/>
              </a:rPr>
              <a:t>Experimente sauber dokumentieren!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de-DE" sz="20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Calibri"/>
                <a:ea typeface="+mn-ea"/>
                <a:cs typeface="+mn-cs"/>
              </a:rPr>
              <a:t>Nach Gesetz muss diese Dokumentation jederzeit einer Überprüfung durch das Regierungspräsidium standhalten können.</a:t>
            </a:r>
            <a:endParaRPr kumimoji="0" lang="de-DE" sz="20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9770763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GVO: </a:t>
            </a:r>
            <a:r>
              <a:rPr lang="en-GB" dirty="0" err="1" smtClean="0"/>
              <a:t>Aufzeichnungspflicht</a:t>
            </a:r>
            <a:r>
              <a:rPr lang="en-GB" dirty="0" smtClean="0"/>
              <a:t/>
            </a:r>
            <a:br>
              <a:rPr lang="en-GB" dirty="0" smtClean="0"/>
            </a:br>
            <a:endParaRPr lang="en-GB" dirty="0"/>
          </a:p>
        </p:txBody>
      </p:sp>
      <p:sp>
        <p:nvSpPr>
          <p:cNvPr id="4" name="Rechteck 3"/>
          <p:cNvSpPr/>
          <p:nvPr/>
        </p:nvSpPr>
        <p:spPr>
          <a:xfrm>
            <a:off x="1331640" y="1043735"/>
            <a:ext cx="6644183" cy="4170372"/>
          </a:xfrm>
          <a:prstGeom prst="rect">
            <a:avLst/>
          </a:prstGeom>
        </p:spPr>
        <p:txBody>
          <a:bodyPr wrap="square">
            <a:spAutoFit/>
          </a:bodyPr>
          <a:lstStyle/>
          <a:p>
            <a:pPr>
              <a:spcBef>
                <a:spcPts val="1200"/>
              </a:spcBef>
            </a:pPr>
            <a:endParaRPr lang="de-DE" sz="2000" dirty="0" smtClean="0"/>
          </a:p>
          <a:p>
            <a:pPr>
              <a:spcBef>
                <a:spcPts val="1200"/>
              </a:spcBef>
            </a:pPr>
            <a:r>
              <a:rPr lang="de-DE" sz="2000" b="1" dirty="0"/>
              <a:t>GenTAufzV - Gentechnik-Aufzeichnungsverordnung</a:t>
            </a:r>
            <a:endParaRPr lang="de-DE" sz="2000" dirty="0"/>
          </a:p>
          <a:p>
            <a:pPr>
              <a:spcBef>
                <a:spcPts val="1200"/>
              </a:spcBef>
            </a:pPr>
            <a:endParaRPr lang="de-DE" sz="2000" dirty="0" smtClean="0"/>
          </a:p>
          <a:p>
            <a:pPr>
              <a:spcBef>
                <a:spcPts val="1200"/>
              </a:spcBef>
            </a:pPr>
            <a:r>
              <a:rPr lang="de-DE" sz="2000" dirty="0" smtClean="0"/>
              <a:t>Der Betreiber hat die Aufzeichnungen der zuständigen Behörde auf ihr Ersuchen vorzulegen. </a:t>
            </a:r>
          </a:p>
          <a:p>
            <a:pPr>
              <a:spcBef>
                <a:spcPts val="1200"/>
              </a:spcBef>
            </a:pPr>
            <a:endParaRPr lang="de-DE" sz="2000" dirty="0"/>
          </a:p>
          <a:p>
            <a:pPr>
              <a:spcBef>
                <a:spcPts val="1200"/>
              </a:spcBef>
            </a:pPr>
            <a:r>
              <a:rPr lang="de-DE" sz="2000" dirty="0" smtClean="0"/>
              <a:t>Er hat die Aufzeichnungen aufzubewahren; </a:t>
            </a:r>
          </a:p>
          <a:p>
            <a:pPr>
              <a:spcBef>
                <a:spcPts val="600"/>
              </a:spcBef>
            </a:pPr>
            <a:r>
              <a:rPr lang="en-GB" sz="2000" dirty="0" smtClean="0"/>
              <a:t>die </a:t>
            </a:r>
            <a:r>
              <a:rPr lang="en-GB" sz="2000" dirty="0" err="1" smtClean="0"/>
              <a:t>Aufbewahrungsfristen</a:t>
            </a:r>
            <a:r>
              <a:rPr lang="en-GB" sz="2000" dirty="0" smtClean="0"/>
              <a:t> </a:t>
            </a:r>
            <a:r>
              <a:rPr lang="en-GB" sz="2000" dirty="0" err="1" smtClean="0"/>
              <a:t>betragen</a:t>
            </a:r>
            <a:endParaRPr lang="en-GB" sz="2000" dirty="0" smtClean="0"/>
          </a:p>
          <a:p>
            <a:pPr>
              <a:spcBef>
                <a:spcPts val="600"/>
              </a:spcBef>
            </a:pPr>
            <a:r>
              <a:rPr lang="de-DE" sz="2000" b="1" dirty="0" smtClean="0"/>
              <a:t>10 Jahre bei gentechnischen Arbeiten der Sicherheitsstufe 1</a:t>
            </a:r>
          </a:p>
          <a:p>
            <a:pPr>
              <a:spcBef>
                <a:spcPts val="600"/>
              </a:spcBef>
            </a:pPr>
            <a:r>
              <a:rPr lang="de-DE" sz="2000" dirty="0" smtClean="0"/>
              <a:t>30 Jahre ab Sicherheitsstufe 2</a:t>
            </a:r>
            <a:endParaRPr lang="en-GB" sz="2000" dirty="0"/>
          </a:p>
        </p:txBody>
      </p:sp>
      <p:sp>
        <p:nvSpPr>
          <p:cNvPr id="5" name="Rechteck 4"/>
          <p:cNvSpPr/>
          <p:nvPr/>
        </p:nvSpPr>
        <p:spPr>
          <a:xfrm>
            <a:off x="296525" y="5765393"/>
            <a:ext cx="8678646" cy="1092607"/>
          </a:xfrm>
          <a:prstGeom prst="rect">
            <a:avLst/>
          </a:prstGeom>
        </p:spPr>
        <p:txBody>
          <a:bodyPr wrap="square">
            <a:spAutoFit/>
          </a:bodyPr>
          <a:lstStyle/>
          <a:p>
            <a:r>
              <a:rPr lang="de-DE" sz="2000" b="1" dirty="0" smtClean="0"/>
              <a:t>Die Identität der benutzten biologischen Agenzien </a:t>
            </a:r>
            <a:r>
              <a:rPr lang="de-DE" sz="2000" dirty="0" smtClean="0"/>
              <a:t>ist regelmäßig </a:t>
            </a:r>
            <a:r>
              <a:rPr lang="de-DE" sz="2000" dirty="0"/>
              <a:t>zu überprüfen, </a:t>
            </a:r>
            <a:endParaRPr lang="de-DE" sz="2000" dirty="0" smtClean="0"/>
          </a:p>
          <a:p>
            <a:r>
              <a:rPr lang="de-DE" sz="2000" dirty="0" smtClean="0"/>
              <a:t>wenn das für die Beurteilung des Gefährdungspotentials </a:t>
            </a:r>
            <a:r>
              <a:rPr lang="de-DE" sz="2000" dirty="0"/>
              <a:t>erforderlich ist. </a:t>
            </a:r>
          </a:p>
          <a:p>
            <a:pPr>
              <a:spcBef>
                <a:spcPts val="600"/>
              </a:spcBef>
            </a:pPr>
            <a:endParaRPr lang="de-DE" sz="2000" dirty="0"/>
          </a:p>
        </p:txBody>
      </p:sp>
    </p:spTree>
    <p:custDataLst>
      <p:tags r:id="rId1"/>
    </p:custDataLst>
    <p:extLst>
      <p:ext uri="{BB962C8B-B14F-4D97-AF65-F5344CB8AC3E}">
        <p14:creationId xmlns:p14="http://schemas.microsoft.com/office/powerpoint/2010/main" val="1132376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Persönliche Schutzausrüstung (PSA)</a:t>
            </a:r>
          </a:p>
        </p:txBody>
      </p:sp>
      <p:sp>
        <p:nvSpPr>
          <p:cNvPr id="3" name="Inhaltsplatzhalter 2"/>
          <p:cNvSpPr>
            <a:spLocks noGrp="1"/>
          </p:cNvSpPr>
          <p:nvPr>
            <p:ph idx="1"/>
          </p:nvPr>
        </p:nvSpPr>
        <p:spPr/>
        <p:txBody>
          <a:bodyPr>
            <a:normAutofit fontScale="85000" lnSpcReduction="10000"/>
          </a:bodyPr>
          <a:lstStyle/>
          <a:p>
            <a:pPr marL="0" indent="0">
              <a:buNone/>
            </a:pPr>
            <a:r>
              <a:rPr lang="de-DE" dirty="0" smtClean="0">
                <a:solidFill>
                  <a:srgbClr val="FFC000"/>
                </a:solidFill>
              </a:rPr>
              <a:t>Bereiche </a:t>
            </a:r>
            <a:r>
              <a:rPr lang="de-DE" dirty="0">
                <a:solidFill>
                  <a:srgbClr val="FFC000"/>
                </a:solidFill>
              </a:rPr>
              <a:t>der Sicherheitsstufe S0 und S1</a:t>
            </a:r>
          </a:p>
          <a:p>
            <a:r>
              <a:rPr lang="de-DE" dirty="0" smtClean="0"/>
              <a:t>die </a:t>
            </a:r>
            <a:r>
              <a:rPr lang="de-DE" dirty="0"/>
              <a:t>gewohnte Arbeitskleidung</a:t>
            </a:r>
          </a:p>
          <a:p>
            <a:r>
              <a:rPr lang="de-DE" dirty="0" smtClean="0"/>
              <a:t>Schutzhandschuhe </a:t>
            </a:r>
            <a:r>
              <a:rPr lang="de-DE" dirty="0"/>
              <a:t>werden bei Bedarf </a:t>
            </a:r>
            <a:r>
              <a:rPr lang="de-DE" dirty="0" smtClean="0"/>
              <a:t>gestellt</a:t>
            </a:r>
            <a:endParaRPr lang="de-DE" dirty="0"/>
          </a:p>
          <a:p>
            <a:pPr marL="0" indent="0">
              <a:buNone/>
            </a:pPr>
            <a:r>
              <a:rPr lang="de-DE" dirty="0">
                <a:solidFill>
                  <a:srgbClr val="FFC000"/>
                </a:solidFill>
              </a:rPr>
              <a:t>Bereiche der Sicherheitsstufe </a:t>
            </a:r>
            <a:r>
              <a:rPr lang="de-DE" dirty="0" smtClean="0">
                <a:solidFill>
                  <a:srgbClr val="FFC000"/>
                </a:solidFill>
              </a:rPr>
              <a:t>S2</a:t>
            </a:r>
            <a:endParaRPr lang="de-DE" dirty="0">
              <a:solidFill>
                <a:srgbClr val="FFC000"/>
              </a:solidFill>
            </a:endParaRPr>
          </a:p>
          <a:p>
            <a:r>
              <a:rPr lang="de-DE" dirty="0" smtClean="0"/>
              <a:t>Der </a:t>
            </a:r>
            <a:r>
              <a:rPr lang="de-DE" dirty="0"/>
              <a:t>Projektleiter legt fest, ob eine spezielle PSA zu </a:t>
            </a:r>
            <a:r>
              <a:rPr lang="de-DE" dirty="0" smtClean="0"/>
              <a:t>tragen ist</a:t>
            </a:r>
            <a:r>
              <a:rPr lang="de-DE" dirty="0"/>
              <a:t>.</a:t>
            </a:r>
          </a:p>
          <a:p>
            <a:pPr marL="0" indent="0">
              <a:buNone/>
            </a:pPr>
            <a:r>
              <a:rPr lang="de-DE" dirty="0" smtClean="0">
                <a:solidFill>
                  <a:srgbClr val="FFC000"/>
                </a:solidFill>
              </a:rPr>
              <a:t>Isotopenbereiche</a:t>
            </a:r>
            <a:endParaRPr lang="de-DE" dirty="0">
              <a:solidFill>
                <a:srgbClr val="FFC000"/>
              </a:solidFill>
            </a:endParaRPr>
          </a:p>
          <a:p>
            <a:r>
              <a:rPr lang="de-DE" dirty="0" smtClean="0"/>
              <a:t>Der </a:t>
            </a:r>
            <a:r>
              <a:rPr lang="de-DE" dirty="0"/>
              <a:t>Projektleiter legt fest, welche PSA zu tragen ist.</a:t>
            </a:r>
          </a:p>
          <a:p>
            <a:r>
              <a:rPr lang="de-DE" dirty="0" smtClean="0"/>
              <a:t>Dosimeter </a:t>
            </a:r>
            <a:r>
              <a:rPr lang="de-DE" dirty="0"/>
              <a:t>werden bei Bedarf </a:t>
            </a:r>
            <a:r>
              <a:rPr lang="de-DE" dirty="0" smtClean="0"/>
              <a:t>vom Strahlenschutzbeauftragten </a:t>
            </a:r>
            <a:r>
              <a:rPr lang="de-DE" dirty="0"/>
              <a:t>ausgegeben.</a:t>
            </a:r>
          </a:p>
        </p:txBody>
      </p:sp>
    </p:spTree>
    <p:extLst>
      <p:ext uri="{BB962C8B-B14F-4D97-AF65-F5344CB8AC3E}">
        <p14:creationId xmlns:p14="http://schemas.microsoft.com/office/powerpoint/2010/main" val="1992592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Technischer Notfall: Wasser</a:t>
            </a:r>
          </a:p>
        </p:txBody>
      </p:sp>
      <p:sp>
        <p:nvSpPr>
          <p:cNvPr id="3" name="Inhaltsplatzhalter 2"/>
          <p:cNvSpPr>
            <a:spLocks noGrp="1"/>
          </p:cNvSpPr>
          <p:nvPr>
            <p:ph idx="1"/>
          </p:nvPr>
        </p:nvSpPr>
        <p:spPr/>
        <p:txBody>
          <a:bodyPr>
            <a:normAutofit/>
          </a:bodyPr>
          <a:lstStyle/>
          <a:p>
            <a:pPr marL="0" indent="0" algn="ctr">
              <a:buNone/>
            </a:pPr>
            <a:r>
              <a:rPr lang="de-DE" dirty="0" smtClean="0"/>
              <a:t>Absperrarmaturen unter den Oberschränken</a:t>
            </a:r>
            <a:r>
              <a:rPr lang="de-DE" dirty="0"/>
              <a:t/>
            </a:r>
            <a:br>
              <a:rPr lang="de-DE" dirty="0"/>
            </a:br>
            <a:r>
              <a:rPr lang="de-DE" dirty="0" smtClean="0"/>
              <a:t>für </a:t>
            </a:r>
            <a:r>
              <a:rPr lang="de-DE" dirty="0"/>
              <a:t>flüssige und gasförmige Medien</a:t>
            </a:r>
          </a:p>
          <a:p>
            <a:pPr marL="0" indent="0">
              <a:buNone/>
            </a:pPr>
            <a:endParaRPr lang="de-DE" dirty="0" smtClean="0"/>
          </a:p>
          <a:p>
            <a:pPr marL="0" indent="0">
              <a:buNone/>
            </a:pP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5276" y="2843935"/>
            <a:ext cx="4211959" cy="3158969"/>
          </a:xfrm>
          <a:prstGeom prst="rect">
            <a:avLst/>
          </a:prstGeom>
        </p:spPr>
      </p:pic>
    </p:spTree>
    <p:extLst>
      <p:ext uri="{BB962C8B-B14F-4D97-AF65-F5344CB8AC3E}">
        <p14:creationId xmlns:p14="http://schemas.microsoft.com/office/powerpoint/2010/main" val="3000777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Technischer Notfall: Strom</a:t>
            </a:r>
          </a:p>
        </p:txBody>
      </p:sp>
      <p:sp>
        <p:nvSpPr>
          <p:cNvPr id="3" name="Inhaltsplatzhalter 2"/>
          <p:cNvSpPr>
            <a:spLocks noGrp="1"/>
          </p:cNvSpPr>
          <p:nvPr>
            <p:ph idx="1"/>
          </p:nvPr>
        </p:nvSpPr>
        <p:spPr>
          <a:xfrm>
            <a:off x="457200" y="1583795"/>
            <a:ext cx="8229600" cy="4525963"/>
          </a:xfrm>
        </p:spPr>
        <p:txBody>
          <a:bodyPr/>
          <a:lstStyle/>
          <a:p>
            <a:pPr marL="0" indent="0">
              <a:buNone/>
            </a:pPr>
            <a:endParaRPr lang="de-DE" dirty="0" smtClean="0"/>
          </a:p>
          <a:p>
            <a:pPr marL="0" indent="0">
              <a:buNone/>
            </a:pPr>
            <a:r>
              <a:rPr lang="de-DE" dirty="0" smtClean="0"/>
              <a:t>Not-Aus-Taster </a:t>
            </a:r>
            <a:r>
              <a:rPr lang="de-DE" dirty="0"/>
              <a:t>Elektro</a:t>
            </a:r>
          </a:p>
          <a:p>
            <a:pPr marL="0" indent="0">
              <a:buNone/>
            </a:pPr>
            <a:r>
              <a:rPr lang="de-DE" dirty="0"/>
              <a:t>im </a:t>
            </a:r>
            <a:r>
              <a:rPr lang="de-DE" dirty="0" smtClean="0"/>
              <a:t>Labor </a:t>
            </a:r>
            <a:r>
              <a:rPr lang="de-DE" dirty="0"/>
              <a:t>innen </a:t>
            </a:r>
            <a:r>
              <a:rPr lang="de-DE" dirty="0" smtClean="0"/>
              <a:t>neben Tür</a:t>
            </a:r>
          </a:p>
          <a:p>
            <a:pPr marL="0" indent="0">
              <a:buNone/>
            </a:pPr>
            <a:endParaRPr lang="de-DE" dirty="0"/>
          </a:p>
          <a:p>
            <a:pPr marL="0" indent="0">
              <a:buNone/>
            </a:pPr>
            <a:endParaRPr lang="de-DE" dirty="0">
              <a:solidFill>
                <a:srgbClr val="FFC000"/>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2070" y="2123855"/>
            <a:ext cx="3145564" cy="4194085"/>
          </a:xfrm>
          <a:prstGeom prst="rect">
            <a:avLst/>
          </a:prstGeom>
        </p:spPr>
      </p:pic>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25255" t="19420" r="23526" b="24705"/>
          <a:stretch/>
        </p:blipFill>
        <p:spPr>
          <a:xfrm>
            <a:off x="1345685" y="3609020"/>
            <a:ext cx="2409570" cy="1971466"/>
          </a:xfrm>
          <a:prstGeom prst="rect">
            <a:avLst/>
          </a:prstGeom>
        </p:spPr>
      </p:pic>
      <p:sp>
        <p:nvSpPr>
          <p:cNvPr id="6" name="Ellipse 5"/>
          <p:cNvSpPr/>
          <p:nvPr/>
        </p:nvSpPr>
        <p:spPr>
          <a:xfrm>
            <a:off x="7272300" y="4104075"/>
            <a:ext cx="495055" cy="49505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p:cNvCxnSpPr>
            <a:stCxn id="6" idx="2"/>
            <a:endCxn id="4" idx="3"/>
          </p:cNvCxnSpPr>
          <p:nvPr/>
        </p:nvCxnSpPr>
        <p:spPr>
          <a:xfrm flipH="1">
            <a:off x="3755255" y="4351603"/>
            <a:ext cx="3517045" cy="243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9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7304" y="1226893"/>
            <a:ext cx="7820091" cy="3642267"/>
          </a:xfrm>
        </p:spPr>
        <p:txBody>
          <a:bodyPr>
            <a:noAutofit/>
          </a:bodyPr>
          <a:lstStyle/>
          <a:p>
            <a:pPr marL="0" indent="0">
              <a:buNone/>
            </a:pPr>
            <a:r>
              <a:rPr lang="de-DE" sz="2400" dirty="0" smtClean="0"/>
              <a:t>Nutzungsordnung</a:t>
            </a:r>
          </a:p>
          <a:p>
            <a:pPr marL="0" indent="0">
              <a:buNone/>
            </a:pPr>
            <a:endParaRPr lang="de-DE" sz="2400" dirty="0"/>
          </a:p>
          <a:p>
            <a:pPr marL="0" indent="0">
              <a:buNone/>
            </a:pPr>
            <a:r>
              <a:rPr lang="de-DE" sz="2400" dirty="0" smtClean="0"/>
              <a:t>Anmerkung zur empfohlenen Berufs-Haftpflichtversicherung </a:t>
            </a:r>
            <a:br>
              <a:rPr lang="de-DE" sz="2400" dirty="0" smtClean="0"/>
            </a:br>
            <a:r>
              <a:rPr lang="de-DE" sz="2400" dirty="0" smtClean="0"/>
              <a:t>(Allg. Regeln 4.7 der </a:t>
            </a:r>
            <a:r>
              <a:rPr lang="de-DE" sz="2400" dirty="0" err="1" smtClean="0"/>
              <a:t>iFZ</a:t>
            </a:r>
            <a:r>
              <a:rPr lang="de-DE" sz="2400" dirty="0" smtClean="0"/>
              <a:t>-Nutzungsordnung) </a:t>
            </a:r>
          </a:p>
          <a:p>
            <a:pPr marL="0" indent="0">
              <a:buNone/>
            </a:pPr>
            <a:endParaRPr lang="de-DE" sz="2400" dirty="0"/>
          </a:p>
          <a:p>
            <a:pPr marL="0" indent="0">
              <a:buNone/>
            </a:pPr>
            <a:r>
              <a:rPr lang="de-DE" sz="2400" dirty="0" smtClean="0"/>
              <a:t>Arbeitnehmerinnen und Arbeitnehmer der JLU müssen keine Haftpflichtversicherung abschließen. Die JLU kommt nach Auskunft der Rechtsabteilung für Schäden auf, außer bei Vorsatz und grober Fahrlässigkeit (bei Versicherungen in der Regel auch ausgenommen)</a:t>
            </a:r>
          </a:p>
          <a:p>
            <a:pPr marL="0" indent="0">
              <a:buNone/>
            </a:pPr>
            <a:endParaRPr lang="de-DE" sz="2400" dirty="0"/>
          </a:p>
          <a:p>
            <a:pPr marL="0" indent="0">
              <a:buNone/>
            </a:pPr>
            <a:endParaRPr lang="de-DE" sz="24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535" y="365114"/>
            <a:ext cx="1185011" cy="1263686"/>
          </a:xfrm>
          <a:prstGeom prst="rect">
            <a:avLst/>
          </a:prstGeom>
        </p:spPr>
      </p:pic>
    </p:spTree>
    <p:extLst>
      <p:ext uri="{BB962C8B-B14F-4D97-AF65-F5344CB8AC3E}">
        <p14:creationId xmlns:p14="http://schemas.microsoft.com/office/powerpoint/2010/main" val="25091827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Technischer Notfall: Gase</a:t>
            </a:r>
          </a:p>
        </p:txBody>
      </p:sp>
      <p:sp>
        <p:nvSpPr>
          <p:cNvPr id="3" name="Inhaltsplatzhalter 2"/>
          <p:cNvSpPr>
            <a:spLocks noGrp="1"/>
          </p:cNvSpPr>
          <p:nvPr>
            <p:ph idx="1"/>
          </p:nvPr>
        </p:nvSpPr>
        <p:spPr>
          <a:xfrm>
            <a:off x="457200" y="1538790"/>
            <a:ext cx="8229600" cy="4525963"/>
          </a:xfrm>
        </p:spPr>
        <p:txBody>
          <a:bodyPr>
            <a:noAutofit/>
          </a:bodyPr>
          <a:lstStyle/>
          <a:p>
            <a:pPr marL="0" indent="0">
              <a:buNone/>
            </a:pPr>
            <a:r>
              <a:rPr lang="de-DE" sz="2400" dirty="0" smtClean="0"/>
              <a:t>Die Not-Aus-Taster für Gase</a:t>
            </a:r>
            <a:endParaRPr lang="de-DE" sz="2400" dirty="0"/>
          </a:p>
          <a:p>
            <a:pPr marL="0" indent="0">
              <a:buNone/>
            </a:pPr>
            <a:r>
              <a:rPr lang="de-DE" sz="2400" dirty="0"/>
              <a:t>befinden sich </a:t>
            </a:r>
            <a:r>
              <a:rPr lang="de-DE" sz="2400" dirty="0" smtClean="0"/>
              <a:t>im Flur</a:t>
            </a:r>
            <a:endParaRPr lang="de-DE" sz="2400" dirty="0"/>
          </a:p>
          <a:p>
            <a:pPr marL="0" indent="0">
              <a:buNone/>
            </a:pPr>
            <a:endParaRPr lang="de-DE" sz="2400" dirty="0"/>
          </a:p>
          <a:p>
            <a:pPr marL="0" indent="0">
              <a:buNone/>
            </a:pPr>
            <a:r>
              <a:rPr lang="de-DE" sz="2400" dirty="0" smtClean="0"/>
              <a:t>Die </a:t>
            </a:r>
            <a:r>
              <a:rPr lang="de-DE" sz="2400" dirty="0"/>
              <a:t>Taster </a:t>
            </a:r>
            <a:r>
              <a:rPr lang="de-DE" sz="2400" dirty="0" smtClean="0"/>
              <a:t>schalten</a:t>
            </a:r>
          </a:p>
          <a:p>
            <a:pPr marL="0" indent="0">
              <a:buNone/>
            </a:pPr>
            <a:r>
              <a:rPr lang="de-DE" sz="2400" dirty="0" smtClean="0">
                <a:solidFill>
                  <a:srgbClr val="FFC000"/>
                </a:solidFill>
              </a:rPr>
              <a:t>Zentrale Gase</a:t>
            </a:r>
          </a:p>
          <a:p>
            <a:pPr marL="0" indent="0">
              <a:buNone/>
            </a:pPr>
            <a:r>
              <a:rPr lang="de-DE" sz="2400" dirty="0" smtClean="0">
                <a:solidFill>
                  <a:srgbClr val="FFC000"/>
                </a:solidFill>
              </a:rPr>
              <a:t>Gase aus Druckglasflaschenschränken</a:t>
            </a:r>
          </a:p>
          <a:p>
            <a:pPr marL="0" indent="0">
              <a:buNone/>
            </a:pPr>
            <a:r>
              <a:rPr lang="de-DE" sz="2400" dirty="0" smtClean="0"/>
              <a:t>im betroffenen Gebäudeabschnitt aus</a:t>
            </a:r>
            <a:endParaRPr lang="de-DE" sz="2400" dirty="0">
              <a:solidFill>
                <a:srgbClr val="FFC000"/>
              </a:solidFill>
            </a:endParaRPr>
          </a:p>
          <a:p>
            <a:pPr marL="0" indent="0">
              <a:buNone/>
            </a:pPr>
            <a:endParaRPr lang="de-DE" sz="2400" dirty="0" smtClean="0"/>
          </a:p>
          <a:p>
            <a:pPr marL="0" indent="0">
              <a:buNone/>
            </a:pPr>
            <a:r>
              <a:rPr lang="de-DE" sz="2400" dirty="0" smtClean="0"/>
              <a:t>Das Zurücksetzen </a:t>
            </a:r>
            <a:r>
              <a:rPr lang="de-DE" sz="2400" dirty="0"/>
              <a:t>der Taster </a:t>
            </a:r>
            <a:r>
              <a:rPr lang="de-DE" sz="2400" dirty="0" smtClean="0"/>
              <a:t>erfolgt </a:t>
            </a:r>
            <a:r>
              <a:rPr lang="de-DE" sz="2400" dirty="0"/>
              <a:t>durch die </a:t>
            </a:r>
            <a:r>
              <a:rPr lang="de-DE" sz="2400" dirty="0" smtClean="0"/>
              <a:t>Bereichswerkstatt</a:t>
            </a:r>
            <a:endParaRPr lang="de-DE" sz="2400" dirty="0"/>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25068" t="9136" r="16341" b="19599"/>
          <a:stretch/>
        </p:blipFill>
        <p:spPr>
          <a:xfrm>
            <a:off x="6433724" y="1600200"/>
            <a:ext cx="2251424" cy="2053825"/>
          </a:xfrm>
          <a:prstGeom prst="rect">
            <a:avLst/>
          </a:prstGeom>
        </p:spPr>
      </p:pic>
    </p:spTree>
    <p:extLst>
      <p:ext uri="{BB962C8B-B14F-4D97-AF65-F5344CB8AC3E}">
        <p14:creationId xmlns:p14="http://schemas.microsoft.com/office/powerpoint/2010/main" val="207620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Notduschen im Labor</a:t>
            </a:r>
            <a:endParaRPr lang="de-DE" dirty="0"/>
          </a:p>
        </p:txBody>
      </p:sp>
      <p:sp>
        <p:nvSpPr>
          <p:cNvPr id="3" name="Inhaltsplatzhalter 2"/>
          <p:cNvSpPr>
            <a:spLocks noGrp="1"/>
          </p:cNvSpPr>
          <p:nvPr>
            <p:ph idx="1"/>
          </p:nvPr>
        </p:nvSpPr>
        <p:spPr>
          <a:xfrm>
            <a:off x="457200" y="1510190"/>
            <a:ext cx="3889775" cy="4934146"/>
          </a:xfrm>
        </p:spPr>
        <p:txBody>
          <a:bodyPr>
            <a:normAutofit fontScale="77500" lnSpcReduction="20000"/>
          </a:bodyPr>
          <a:lstStyle/>
          <a:p>
            <a:pPr marL="0" indent="0">
              <a:buNone/>
            </a:pPr>
            <a:r>
              <a:rPr lang="de-DE" dirty="0" smtClean="0">
                <a:solidFill>
                  <a:srgbClr val="FFC000"/>
                </a:solidFill>
              </a:rPr>
              <a:t>Not-Körperdusche </a:t>
            </a:r>
            <a:br>
              <a:rPr lang="de-DE" dirty="0" smtClean="0">
                <a:solidFill>
                  <a:srgbClr val="FFC000"/>
                </a:solidFill>
              </a:rPr>
            </a:br>
            <a:r>
              <a:rPr lang="de-DE" dirty="0" smtClean="0"/>
              <a:t>neben der Tür</a:t>
            </a:r>
          </a:p>
          <a:p>
            <a:pPr marL="0" indent="0">
              <a:buNone/>
            </a:pPr>
            <a:endParaRPr lang="de-DE" dirty="0"/>
          </a:p>
          <a:p>
            <a:pPr marL="0" indent="0">
              <a:buNone/>
            </a:pPr>
            <a:r>
              <a:rPr lang="de-DE" dirty="0"/>
              <a:t>Aktivieren der </a:t>
            </a:r>
            <a:r>
              <a:rPr lang="de-DE" dirty="0" smtClean="0"/>
              <a:t>Notdusche durch </a:t>
            </a:r>
            <a:r>
              <a:rPr lang="de-DE" dirty="0" smtClean="0">
                <a:solidFill>
                  <a:srgbClr val="FFC000"/>
                </a:solidFill>
              </a:rPr>
              <a:t>Ziehen </a:t>
            </a:r>
            <a:r>
              <a:rPr lang="de-DE" dirty="0">
                <a:solidFill>
                  <a:srgbClr val="FFC000"/>
                </a:solidFill>
              </a:rPr>
              <a:t>des </a:t>
            </a:r>
            <a:r>
              <a:rPr lang="de-DE" dirty="0" smtClean="0">
                <a:solidFill>
                  <a:srgbClr val="FFC000"/>
                </a:solidFill>
              </a:rPr>
              <a:t>Handrings, </a:t>
            </a:r>
            <a:r>
              <a:rPr lang="de-DE" dirty="0" smtClean="0"/>
              <a:t>Verschließen </a:t>
            </a:r>
            <a:r>
              <a:rPr lang="de-DE" dirty="0"/>
              <a:t>durch Drücken des Handrings nach </a:t>
            </a:r>
            <a:r>
              <a:rPr lang="de-DE" dirty="0" smtClean="0"/>
              <a:t>oben. </a:t>
            </a:r>
          </a:p>
          <a:p>
            <a:pPr marL="0" indent="0">
              <a:buNone/>
            </a:pPr>
            <a:endParaRPr lang="de-DE" dirty="0" smtClean="0"/>
          </a:p>
          <a:p>
            <a:pPr marL="0" indent="0">
              <a:buNone/>
            </a:pPr>
            <a:r>
              <a:rPr lang="de-DE" dirty="0" smtClean="0"/>
              <a:t>In </a:t>
            </a:r>
            <a:r>
              <a:rPr lang="de-DE" dirty="0"/>
              <a:t>den Laboren sind keine Bodenabläufe </a:t>
            </a:r>
            <a:r>
              <a:rPr lang="de-DE" dirty="0" smtClean="0"/>
              <a:t>installiert. </a:t>
            </a:r>
            <a:br>
              <a:rPr lang="de-DE" dirty="0" smtClean="0"/>
            </a:br>
            <a:r>
              <a:rPr lang="de-DE" dirty="0" smtClean="0"/>
              <a:t>Das </a:t>
            </a:r>
            <a:r>
              <a:rPr lang="de-DE" dirty="0"/>
              <a:t>ausgetretene Wasser ist in Absprache mit </a:t>
            </a:r>
            <a:r>
              <a:rPr lang="de-DE" dirty="0" smtClean="0"/>
              <a:t>den Verantwortlichen des Labors </a:t>
            </a:r>
            <a:r>
              <a:rPr lang="de-DE" dirty="0"/>
              <a:t>aufzunehmen</a:t>
            </a:r>
            <a:r>
              <a:rPr lang="de-DE" dirty="0" smtClean="0"/>
              <a:t>.</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2020" y="1538790"/>
            <a:ext cx="3442883" cy="459051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285" y="3851316"/>
            <a:ext cx="1362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9292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Notduschen im Labor</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solidFill>
                  <a:srgbClr val="FFC000"/>
                </a:solidFill>
              </a:rPr>
              <a:t>Augendusche</a:t>
            </a:r>
            <a:r>
              <a:rPr lang="de-DE" dirty="0" smtClean="0"/>
              <a:t> am </a:t>
            </a:r>
            <a:r>
              <a:rPr lang="de-DE" dirty="0"/>
              <a:t>Handwaschbecken</a:t>
            </a:r>
          </a:p>
          <a:p>
            <a:pPr marL="0" indent="0">
              <a:buNone/>
            </a:pPr>
            <a:endParaRPr lang="de-DE" dirty="0" smtClean="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smtClean="0">
              <a:solidFill>
                <a:schemeClr val="bg1">
                  <a:lumMod val="65000"/>
                </a:schemeClr>
              </a:solidFill>
            </a:endParaRPr>
          </a:p>
          <a:p>
            <a:pPr marL="0" indent="0">
              <a:buNone/>
            </a:pPr>
            <a:r>
              <a:rPr lang="de-DE" dirty="0" smtClean="0">
                <a:solidFill>
                  <a:schemeClr val="bg1">
                    <a:lumMod val="65000"/>
                  </a:schemeClr>
                </a:solidFill>
              </a:rPr>
              <a:t>Umkleide und Duschen im Untergeschoss des </a:t>
            </a:r>
            <a:r>
              <a:rPr lang="de-DE" dirty="0" err="1" smtClean="0">
                <a:solidFill>
                  <a:schemeClr val="bg1">
                    <a:lumMod val="65000"/>
                  </a:schemeClr>
                </a:solidFill>
              </a:rPr>
              <a:t>iFZ</a:t>
            </a:r>
            <a:r>
              <a:rPr lang="de-DE" dirty="0" smtClean="0">
                <a:solidFill>
                  <a:schemeClr val="bg1">
                    <a:lumMod val="65000"/>
                  </a:schemeClr>
                </a:solidFill>
              </a:rPr>
              <a:t>-Gebäudes (Treppenhaus gegenüber der Poststelle)</a:t>
            </a:r>
            <a:endParaRPr lang="de-DE" dirty="0">
              <a:solidFill>
                <a:schemeClr val="bg1">
                  <a:lumMod val="6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90" y="2438890"/>
            <a:ext cx="1492644" cy="148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625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Einschränkungen in Laboren</a:t>
            </a:r>
            <a:endParaRPr lang="de-DE" dirty="0"/>
          </a:p>
        </p:txBody>
      </p:sp>
      <p:sp>
        <p:nvSpPr>
          <p:cNvPr id="3" name="Inhaltsplatzhalter 2"/>
          <p:cNvSpPr>
            <a:spLocks noGrp="1"/>
          </p:cNvSpPr>
          <p:nvPr>
            <p:ph idx="1"/>
          </p:nvPr>
        </p:nvSpPr>
        <p:spPr>
          <a:xfrm>
            <a:off x="457200" y="1600200"/>
            <a:ext cx="8229600" cy="4709120"/>
          </a:xfrm>
        </p:spPr>
        <p:txBody>
          <a:bodyPr>
            <a:normAutofit fontScale="77500" lnSpcReduction="20000"/>
          </a:bodyPr>
          <a:lstStyle/>
          <a:p>
            <a:pPr marL="0" indent="0">
              <a:buNone/>
            </a:pPr>
            <a:r>
              <a:rPr lang="de-DE" dirty="0">
                <a:solidFill>
                  <a:srgbClr val="FF0000"/>
                </a:solidFill>
              </a:rPr>
              <a:t>Essen, </a:t>
            </a:r>
            <a:r>
              <a:rPr lang="de-DE" dirty="0" smtClean="0">
                <a:solidFill>
                  <a:srgbClr val="FF0000"/>
                </a:solidFill>
              </a:rPr>
              <a:t>Trinken und das </a:t>
            </a:r>
            <a:r>
              <a:rPr lang="de-DE" dirty="0">
                <a:solidFill>
                  <a:srgbClr val="FF0000"/>
                </a:solidFill>
              </a:rPr>
              <a:t>Aufbewahren von </a:t>
            </a:r>
            <a:r>
              <a:rPr lang="de-DE" dirty="0" smtClean="0">
                <a:solidFill>
                  <a:srgbClr val="FF0000"/>
                </a:solidFill>
              </a:rPr>
              <a:t>Lebensmitteln ist </a:t>
            </a:r>
            <a:br>
              <a:rPr lang="de-DE" dirty="0" smtClean="0">
                <a:solidFill>
                  <a:srgbClr val="FF0000"/>
                </a:solidFill>
              </a:rPr>
            </a:br>
            <a:r>
              <a:rPr lang="de-DE" dirty="0" smtClean="0">
                <a:solidFill>
                  <a:srgbClr val="FF0000"/>
                </a:solidFill>
              </a:rPr>
              <a:t>in </a:t>
            </a:r>
            <a:r>
              <a:rPr lang="de-DE" dirty="0">
                <a:solidFill>
                  <a:srgbClr val="FF0000"/>
                </a:solidFill>
              </a:rPr>
              <a:t>keinem Labor erlaubt</a:t>
            </a:r>
            <a:r>
              <a:rPr lang="de-DE" dirty="0" smtClean="0">
                <a:solidFill>
                  <a:srgbClr val="FF0000"/>
                </a:solidFill>
              </a:rPr>
              <a:t>.</a:t>
            </a:r>
            <a:endParaRPr lang="de-DE" dirty="0">
              <a:solidFill>
                <a:srgbClr val="FF0000"/>
              </a:solidFill>
            </a:endParaRPr>
          </a:p>
          <a:p>
            <a:pPr marL="0" indent="0">
              <a:buNone/>
            </a:pPr>
            <a:endParaRPr lang="de-DE" dirty="0" smtClean="0"/>
          </a:p>
          <a:p>
            <a:pPr marL="0" indent="0">
              <a:buNone/>
            </a:pPr>
            <a:r>
              <a:rPr lang="de-DE" dirty="0" smtClean="0"/>
              <a:t>Handwerker →  Cafeteria</a:t>
            </a:r>
            <a:endParaRPr lang="de-DE" dirty="0"/>
          </a:p>
          <a:p>
            <a:pPr marL="0" indent="0">
              <a:buNone/>
            </a:pPr>
            <a:r>
              <a:rPr lang="de-DE" dirty="0" smtClean="0"/>
              <a:t>Personal → Aufenthaltsräume</a:t>
            </a:r>
            <a:endParaRPr lang="de-DE" dirty="0"/>
          </a:p>
          <a:p>
            <a:pPr marL="0" indent="0">
              <a:buNone/>
            </a:pPr>
            <a:endParaRPr lang="de-DE" dirty="0" smtClean="0"/>
          </a:p>
          <a:p>
            <a:pPr marL="0" indent="0">
              <a:buNone/>
            </a:pPr>
            <a:r>
              <a:rPr lang="de-DE" dirty="0" smtClean="0"/>
              <a:t>Benutzen von Kosmetika nur </a:t>
            </a:r>
            <a:r>
              <a:rPr lang="de-DE" dirty="0"/>
              <a:t>in den Sanitärbereichen</a:t>
            </a:r>
            <a:r>
              <a:rPr lang="de-DE" dirty="0" smtClean="0"/>
              <a:t>, nicht </a:t>
            </a:r>
            <a:r>
              <a:rPr lang="de-DE" dirty="0"/>
              <a:t>in den </a:t>
            </a:r>
            <a:r>
              <a:rPr lang="de-DE" dirty="0" smtClean="0"/>
              <a:t>Laborbereichen.</a:t>
            </a:r>
          </a:p>
          <a:p>
            <a:pPr marL="0" indent="0">
              <a:buNone/>
            </a:pPr>
            <a:endParaRPr lang="de-DE" dirty="0"/>
          </a:p>
          <a:p>
            <a:pPr marL="0" indent="0">
              <a:buNone/>
            </a:pPr>
            <a:r>
              <a:rPr lang="de-DE" dirty="0" smtClean="0"/>
              <a:t>Das Rauchen ist im Gebäude generell untersagt.</a:t>
            </a:r>
          </a:p>
          <a:p>
            <a:pPr marL="0" indent="0">
              <a:buNone/>
            </a:pPr>
            <a:endParaRPr lang="de-DE" dirty="0" smtClean="0"/>
          </a:p>
          <a:p>
            <a:pPr marL="0" indent="0">
              <a:buNone/>
            </a:pPr>
            <a:r>
              <a:rPr lang="de-DE" dirty="0" smtClean="0"/>
              <a:t>Nach der </a:t>
            </a:r>
            <a:r>
              <a:rPr lang="de-DE" dirty="0"/>
              <a:t>Arbeit </a:t>
            </a:r>
            <a:r>
              <a:rPr lang="de-DE" dirty="0" smtClean="0"/>
              <a:t>Hände waschen, desinfizieren und rückfetten</a:t>
            </a:r>
            <a:r>
              <a:rPr lang="de-DE" dirty="0"/>
              <a:t>.</a:t>
            </a:r>
          </a:p>
        </p:txBody>
      </p:sp>
    </p:spTree>
    <p:extLst>
      <p:ext uri="{BB962C8B-B14F-4D97-AF65-F5344CB8AC3E}">
        <p14:creationId xmlns:p14="http://schemas.microsoft.com/office/powerpoint/2010/main" val="3642917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de-DE" dirty="0" smtClean="0"/>
              <a:t>Laborregeln</a:t>
            </a:r>
            <a:endParaRPr lang="de-DE" dirty="0"/>
          </a:p>
        </p:txBody>
      </p:sp>
      <p:sp>
        <p:nvSpPr>
          <p:cNvPr id="3" name="Inhaltsplatzhalter 2"/>
          <p:cNvSpPr>
            <a:spLocks noGrp="1"/>
          </p:cNvSpPr>
          <p:nvPr>
            <p:ph idx="1"/>
          </p:nvPr>
        </p:nvSpPr>
        <p:spPr>
          <a:xfrm>
            <a:off x="476545" y="1268760"/>
            <a:ext cx="8480285" cy="4525963"/>
          </a:xfrm>
        </p:spPr>
        <p:txBody>
          <a:bodyPr>
            <a:noAutofit/>
          </a:bodyPr>
          <a:lstStyle/>
          <a:p>
            <a:endParaRPr lang="de-DE" sz="2000" b="1" dirty="0"/>
          </a:p>
          <a:p>
            <a:r>
              <a:rPr lang="de-DE" sz="2000" b="1" dirty="0"/>
              <a:t>Essen und Trinken ist im Labor absolut verboten</a:t>
            </a:r>
            <a:r>
              <a:rPr lang="de-DE" sz="2000" b="1" dirty="0" smtClean="0"/>
              <a:t>!</a:t>
            </a:r>
          </a:p>
          <a:p>
            <a:endParaRPr lang="de-DE" sz="2000" b="1" dirty="0"/>
          </a:p>
          <a:p>
            <a:r>
              <a:rPr lang="de-DE" sz="2000" b="1" dirty="0" smtClean="0"/>
              <a:t>Das </a:t>
            </a:r>
            <a:r>
              <a:rPr lang="de-DE" sz="2000" b="1" dirty="0"/>
              <a:t>Tragen eines </a:t>
            </a:r>
            <a:r>
              <a:rPr lang="de-DE" sz="2000" b="1" u="sng" dirty="0">
                <a:solidFill>
                  <a:srgbClr val="FF0000"/>
                </a:solidFill>
              </a:rPr>
              <a:t>Kittels</a:t>
            </a:r>
            <a:r>
              <a:rPr lang="de-DE" sz="2000" b="1" dirty="0"/>
              <a:t> ist unerlässlich</a:t>
            </a:r>
            <a:r>
              <a:rPr lang="de-DE" sz="2000" b="1" dirty="0" smtClean="0"/>
              <a:t>.</a:t>
            </a:r>
          </a:p>
          <a:p>
            <a:r>
              <a:rPr lang="de-DE" sz="2000" dirty="0"/>
              <a:t>Schutzkleidung darf nicht außerhalb der Arbeitsbereiche</a:t>
            </a:r>
          </a:p>
          <a:p>
            <a:pPr marL="0" indent="0">
              <a:buNone/>
            </a:pPr>
            <a:r>
              <a:rPr lang="de-DE" sz="2000" dirty="0" smtClean="0"/>
              <a:t>       getragen </a:t>
            </a:r>
            <a:r>
              <a:rPr lang="de-DE" sz="2000" dirty="0"/>
              <a:t>werden.</a:t>
            </a:r>
          </a:p>
          <a:p>
            <a:r>
              <a:rPr lang="de-DE" sz="2000" dirty="0" smtClean="0"/>
              <a:t>Sichere Kleidung :</a:t>
            </a:r>
            <a:endParaRPr lang="de-DE" sz="2000" dirty="0"/>
          </a:p>
          <a:p>
            <a:pPr marL="0" indent="0">
              <a:buNone/>
            </a:pPr>
            <a:r>
              <a:rPr lang="de-DE" sz="2000" dirty="0"/>
              <a:t>	- geschlossene Schuhe </a:t>
            </a:r>
          </a:p>
          <a:p>
            <a:pPr marL="0" indent="0">
              <a:buNone/>
            </a:pPr>
            <a:r>
              <a:rPr lang="de-DE" sz="2000" dirty="0"/>
              <a:t>	- keine gefährdende Kleidung (z.B. lange Schals</a:t>
            </a:r>
            <a:r>
              <a:rPr lang="de-DE" sz="2000" dirty="0" smtClean="0"/>
              <a:t>)</a:t>
            </a:r>
            <a:endParaRPr lang="de-DE" sz="2000" dirty="0"/>
          </a:p>
          <a:p>
            <a:r>
              <a:rPr lang="de-DE" sz="2000" dirty="0"/>
              <a:t>Lange Haare </a:t>
            </a:r>
            <a:r>
              <a:rPr lang="de-DE" sz="2000" dirty="0" smtClean="0"/>
              <a:t>sollten </a:t>
            </a:r>
            <a:r>
              <a:rPr lang="de-DE" sz="2000" dirty="0"/>
              <a:t>zusammengebunden werden.</a:t>
            </a:r>
          </a:p>
          <a:p>
            <a:endParaRPr lang="de-DE" sz="2000" b="1" dirty="0" smtClean="0"/>
          </a:p>
          <a:p>
            <a:endParaRPr lang="de-DE" sz="2000" b="1" dirty="0" smtClean="0"/>
          </a:p>
          <a:p>
            <a:r>
              <a:rPr lang="de-DE" sz="2000" b="1" dirty="0"/>
              <a:t>Keine Arbeiten mit offenen Wunden! </a:t>
            </a:r>
            <a:br>
              <a:rPr lang="de-DE" sz="2000" b="1" dirty="0"/>
            </a:br>
            <a:r>
              <a:rPr lang="de-DE" sz="2000" dirty="0"/>
              <a:t>(ev. Pflaster, Baumwollhandschuhe und Gummihandschuhe darüber)</a:t>
            </a:r>
          </a:p>
          <a:p>
            <a:endParaRPr lang="de-DE" sz="2000" dirty="0"/>
          </a:p>
          <a:p>
            <a:pPr>
              <a:buNone/>
            </a:pPr>
            <a:endParaRPr lang="de-DE" sz="2000" dirty="0"/>
          </a:p>
        </p:txBody>
      </p:sp>
    </p:spTree>
    <p:extLst>
      <p:ext uri="{BB962C8B-B14F-4D97-AF65-F5344CB8AC3E}">
        <p14:creationId xmlns:p14="http://schemas.microsoft.com/office/powerpoint/2010/main" val="1633522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de-DE" dirty="0" smtClean="0"/>
              <a:t>Laborregeln</a:t>
            </a:r>
            <a:endParaRPr lang="de-DE" dirty="0"/>
          </a:p>
        </p:txBody>
      </p:sp>
      <p:sp>
        <p:nvSpPr>
          <p:cNvPr id="3" name="Inhaltsplatzhalter 2"/>
          <p:cNvSpPr>
            <a:spLocks noGrp="1"/>
          </p:cNvSpPr>
          <p:nvPr>
            <p:ph idx="1"/>
          </p:nvPr>
        </p:nvSpPr>
        <p:spPr>
          <a:xfrm>
            <a:off x="457199" y="1600200"/>
            <a:ext cx="8480285" cy="4525963"/>
          </a:xfrm>
        </p:spPr>
        <p:txBody>
          <a:bodyPr>
            <a:normAutofit/>
          </a:bodyPr>
          <a:lstStyle/>
          <a:p>
            <a:r>
              <a:rPr lang="de-DE" sz="2400" b="1" dirty="0" smtClean="0"/>
              <a:t>Ethanol </a:t>
            </a:r>
            <a:r>
              <a:rPr lang="de-DE" sz="2400" b="1" dirty="0"/>
              <a:t>und Papiere nicht neben der Bunsenbrenner-Flamme handhaben</a:t>
            </a:r>
            <a:r>
              <a:rPr lang="de-DE" sz="2400" b="1" dirty="0" smtClean="0"/>
              <a:t>!</a:t>
            </a:r>
            <a:endParaRPr lang="de-DE" sz="2400" b="1" dirty="0"/>
          </a:p>
          <a:p>
            <a:endParaRPr lang="de-DE" sz="2400" dirty="0" smtClean="0"/>
          </a:p>
          <a:p>
            <a:r>
              <a:rPr lang="de-DE" sz="2400" dirty="0" smtClean="0"/>
              <a:t>Alle </a:t>
            </a:r>
            <a:r>
              <a:rPr lang="de-DE" sz="2400" dirty="0"/>
              <a:t>Arbeitsplätze sind täglich zu desinfizieren (mit 70 % Ethanol).</a:t>
            </a:r>
          </a:p>
          <a:p>
            <a:pPr marL="0" indent="0">
              <a:buNone/>
            </a:pPr>
            <a:endParaRPr lang="de-DE" sz="2400" dirty="0"/>
          </a:p>
          <a:p>
            <a:r>
              <a:rPr lang="de-DE" sz="2400" b="1" dirty="0"/>
              <a:t>Vor dem Verlassen des Raumes sind unbedingt die Hände zu waschen. </a:t>
            </a:r>
            <a:endParaRPr lang="de-DE" sz="2400" dirty="0"/>
          </a:p>
          <a:p>
            <a:endParaRPr lang="de-DE" sz="2400" dirty="0"/>
          </a:p>
        </p:txBody>
      </p:sp>
    </p:spTree>
    <p:extLst>
      <p:ext uri="{BB962C8B-B14F-4D97-AF65-F5344CB8AC3E}">
        <p14:creationId xmlns:p14="http://schemas.microsoft.com/office/powerpoint/2010/main" val="2515069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de-DE" dirty="0" smtClean="0"/>
              <a:t>Laborregeln</a:t>
            </a:r>
            <a:endParaRPr lang="de-DE" dirty="0"/>
          </a:p>
        </p:txBody>
      </p:sp>
      <p:sp>
        <p:nvSpPr>
          <p:cNvPr id="3" name="Inhaltsplatzhalter 2"/>
          <p:cNvSpPr>
            <a:spLocks noGrp="1"/>
          </p:cNvSpPr>
          <p:nvPr>
            <p:ph idx="1"/>
          </p:nvPr>
        </p:nvSpPr>
        <p:spPr>
          <a:xfrm>
            <a:off x="431540" y="1898830"/>
            <a:ext cx="8480285" cy="4525963"/>
          </a:xfrm>
        </p:spPr>
        <p:txBody>
          <a:bodyPr>
            <a:normAutofit/>
          </a:bodyPr>
          <a:lstStyle/>
          <a:p>
            <a:pPr marL="0" indent="0">
              <a:spcBef>
                <a:spcPts val="1200"/>
              </a:spcBef>
              <a:buNone/>
            </a:pPr>
            <a:r>
              <a:rPr lang="de-DE" sz="2800" dirty="0" smtClean="0"/>
              <a:t>Sorgfältige </a:t>
            </a:r>
            <a:r>
              <a:rPr lang="de-DE" sz="2800" dirty="0"/>
              <a:t>Planung von Arbeiten (ruhiger Arbeitsablauf</a:t>
            </a:r>
            <a:r>
              <a:rPr lang="de-DE" sz="2800" dirty="0" smtClean="0"/>
              <a:t>)</a:t>
            </a:r>
          </a:p>
          <a:p>
            <a:pPr marL="0" indent="0">
              <a:spcBef>
                <a:spcPts val="1200"/>
              </a:spcBef>
              <a:buNone/>
            </a:pPr>
            <a:r>
              <a:rPr lang="de-DE" sz="2800" dirty="0" smtClean="0"/>
              <a:t>Laborgeräte </a:t>
            </a:r>
            <a:r>
              <a:rPr lang="de-DE" sz="2800" dirty="0"/>
              <a:t>und -instrumente dürfen nur nach Einweisung bedient werden. </a:t>
            </a:r>
          </a:p>
          <a:p>
            <a:pPr>
              <a:spcBef>
                <a:spcPts val="1200"/>
              </a:spcBef>
            </a:pPr>
            <a:endParaRPr lang="de-DE" sz="2400" dirty="0"/>
          </a:p>
          <a:p>
            <a:endParaRPr lang="de-DE" sz="2400" dirty="0" smtClean="0"/>
          </a:p>
          <a:p>
            <a:endParaRPr lang="de-DE" sz="2400" dirty="0"/>
          </a:p>
        </p:txBody>
      </p:sp>
      <p:sp>
        <p:nvSpPr>
          <p:cNvPr id="4" name="Rechteck 3"/>
          <p:cNvSpPr/>
          <p:nvPr/>
        </p:nvSpPr>
        <p:spPr>
          <a:xfrm>
            <a:off x="425369" y="3564015"/>
            <a:ext cx="8712461" cy="1569660"/>
          </a:xfrm>
          <a:prstGeom prst="rect">
            <a:avLst/>
          </a:prstGeom>
        </p:spPr>
        <p:txBody>
          <a:bodyPr wrap="square">
            <a:spAutoFit/>
          </a:bodyPr>
          <a:lstStyle/>
          <a:p>
            <a:endParaRPr lang="de-DE" sz="2400" dirty="0" smtClean="0"/>
          </a:p>
          <a:p>
            <a:endParaRPr lang="de-DE" sz="2400" dirty="0" smtClean="0"/>
          </a:p>
          <a:p>
            <a:r>
              <a:rPr lang="de-DE" sz="2400" dirty="0" smtClean="0"/>
              <a:t>Kontaminierte Arbeitsgeräte müssen vor der Reinigung</a:t>
            </a:r>
          </a:p>
          <a:p>
            <a:r>
              <a:rPr lang="de-DE" sz="2400" dirty="0" smtClean="0"/>
              <a:t>autoklaviert oder desinfiziert werden.</a:t>
            </a:r>
            <a:endParaRPr lang="de-DE" sz="2400" dirty="0"/>
          </a:p>
        </p:txBody>
      </p:sp>
    </p:spTree>
    <p:extLst>
      <p:ext uri="{BB962C8B-B14F-4D97-AF65-F5344CB8AC3E}">
        <p14:creationId xmlns:p14="http://schemas.microsoft.com/office/powerpoint/2010/main" val="2636842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de-DE" dirty="0" smtClean="0"/>
              <a:t>Laborregeln</a:t>
            </a:r>
            <a:endParaRPr lang="de-DE" dirty="0"/>
          </a:p>
        </p:txBody>
      </p:sp>
      <p:sp>
        <p:nvSpPr>
          <p:cNvPr id="3" name="Inhaltsplatzhalter 2"/>
          <p:cNvSpPr>
            <a:spLocks noGrp="1"/>
          </p:cNvSpPr>
          <p:nvPr>
            <p:ph idx="1"/>
          </p:nvPr>
        </p:nvSpPr>
        <p:spPr/>
        <p:txBody>
          <a:bodyPr>
            <a:normAutofit fontScale="92500" lnSpcReduction="20000"/>
          </a:bodyPr>
          <a:lstStyle/>
          <a:p>
            <a:r>
              <a:rPr lang="de-DE" sz="2400" dirty="0" err="1" smtClean="0"/>
              <a:t>Pipettierhilfen</a:t>
            </a:r>
            <a:r>
              <a:rPr lang="de-DE" sz="2400" dirty="0" smtClean="0"/>
              <a:t> benutzen (</a:t>
            </a:r>
            <a:r>
              <a:rPr lang="de-DE" sz="2400" dirty="0"/>
              <a:t>nicht mit dem Mund </a:t>
            </a:r>
            <a:r>
              <a:rPr lang="de-DE" sz="2400" dirty="0" smtClean="0"/>
              <a:t>pipettieren)!</a:t>
            </a:r>
          </a:p>
          <a:p>
            <a:endParaRPr lang="de-DE" sz="2400" dirty="0"/>
          </a:p>
          <a:p>
            <a:r>
              <a:rPr lang="de-DE" sz="2400" dirty="0" smtClean="0"/>
              <a:t>Vorsichtiger Umgang mit Kanülen und Skalpell!</a:t>
            </a:r>
          </a:p>
          <a:p>
            <a:endParaRPr lang="de-DE" sz="2400" dirty="0"/>
          </a:p>
          <a:p>
            <a:r>
              <a:rPr lang="de-DE" sz="2400" dirty="0" smtClean="0"/>
              <a:t>Glasabfall getrennt sammeln!</a:t>
            </a:r>
          </a:p>
          <a:p>
            <a:endParaRPr lang="de-DE" sz="2400" dirty="0"/>
          </a:p>
          <a:p>
            <a:r>
              <a:rPr lang="de-DE" sz="2400" dirty="0" smtClean="0"/>
              <a:t>Aerosolbildung vermeiden!</a:t>
            </a:r>
          </a:p>
          <a:p>
            <a:endParaRPr lang="de-DE" sz="2400" dirty="0" smtClean="0"/>
          </a:p>
          <a:p>
            <a:r>
              <a:rPr lang="de-DE" sz="2400" dirty="0" smtClean="0"/>
              <a:t>Waagen </a:t>
            </a:r>
            <a:r>
              <a:rPr lang="de-DE" sz="2400" dirty="0"/>
              <a:t>nach der Benutzung </a:t>
            </a:r>
            <a:r>
              <a:rPr lang="de-DE" sz="2400" dirty="0" smtClean="0"/>
              <a:t>reinigen!</a:t>
            </a:r>
          </a:p>
          <a:p>
            <a:endParaRPr lang="de-DE" sz="2400" dirty="0"/>
          </a:p>
          <a:p>
            <a:pPr>
              <a:spcBef>
                <a:spcPts val="1200"/>
              </a:spcBef>
            </a:pPr>
            <a:r>
              <a:rPr lang="de-DE" sz="2400" dirty="0" smtClean="0">
                <a:solidFill>
                  <a:srgbClr val="FF0000"/>
                </a:solidFill>
              </a:rPr>
              <a:t>Grundsätzlich </a:t>
            </a:r>
            <a:r>
              <a:rPr lang="de-DE" sz="2400" dirty="0">
                <a:solidFill>
                  <a:srgbClr val="FF0000"/>
                </a:solidFill>
              </a:rPr>
              <a:t>gilt das </a:t>
            </a:r>
            <a:r>
              <a:rPr lang="de-DE" sz="2400" b="1" dirty="0" smtClean="0">
                <a:solidFill>
                  <a:srgbClr val="FF0000"/>
                </a:solidFill>
              </a:rPr>
              <a:t>Verursacherprinzip</a:t>
            </a:r>
            <a:r>
              <a:rPr lang="de-DE" sz="2400" dirty="0" smtClean="0">
                <a:solidFill>
                  <a:srgbClr val="FF0000"/>
                </a:solidFill>
              </a:rPr>
              <a:t>: </a:t>
            </a:r>
            <a:r>
              <a:rPr lang="de-DE" sz="2400" b="1" dirty="0" smtClean="0">
                <a:solidFill>
                  <a:srgbClr val="FF0000"/>
                </a:solidFill>
              </a:rPr>
              <a:t>jede/r</a:t>
            </a:r>
            <a:r>
              <a:rPr lang="de-DE" sz="2400" dirty="0" smtClean="0">
                <a:solidFill>
                  <a:srgbClr val="FF0000"/>
                </a:solidFill>
              </a:rPr>
              <a:t> </a:t>
            </a:r>
            <a:r>
              <a:rPr lang="de-DE" sz="2400" dirty="0">
                <a:solidFill>
                  <a:srgbClr val="FF0000"/>
                </a:solidFill>
              </a:rPr>
              <a:t>reinigt und dekontaminiert die von ihm verwendeten Flächen, Gefäße, Geräte oder sonstigen Einrichtungen </a:t>
            </a:r>
            <a:r>
              <a:rPr lang="de-DE" sz="2400" b="1" dirty="0">
                <a:solidFill>
                  <a:srgbClr val="FF0000"/>
                </a:solidFill>
              </a:rPr>
              <a:t>selbst</a:t>
            </a:r>
          </a:p>
          <a:p>
            <a:endParaRPr lang="de-DE" sz="2400" dirty="0"/>
          </a:p>
        </p:txBody>
      </p:sp>
    </p:spTree>
    <p:extLst>
      <p:ext uri="{BB962C8B-B14F-4D97-AF65-F5344CB8AC3E}">
        <p14:creationId xmlns:p14="http://schemas.microsoft.com/office/powerpoint/2010/main" val="2777703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de-DE" dirty="0" smtClean="0"/>
              <a:t>Labor: Umgang mit Chemikalien</a:t>
            </a:r>
            <a:endParaRPr lang="de-DE" dirty="0"/>
          </a:p>
        </p:txBody>
      </p:sp>
      <p:sp>
        <p:nvSpPr>
          <p:cNvPr id="3" name="Rechteck 2"/>
          <p:cNvSpPr/>
          <p:nvPr/>
        </p:nvSpPr>
        <p:spPr>
          <a:xfrm>
            <a:off x="611560" y="1628800"/>
            <a:ext cx="8136904" cy="4401205"/>
          </a:xfrm>
          <a:prstGeom prst="rect">
            <a:avLst/>
          </a:prstGeom>
        </p:spPr>
        <p:txBody>
          <a:bodyPr wrap="square">
            <a:spAutoFit/>
          </a:bodyPr>
          <a:lstStyle/>
          <a:p>
            <a:pPr>
              <a:spcBef>
                <a:spcPts val="1200"/>
              </a:spcBef>
              <a:buFont typeface="Arial" pitchFamily="34" charset="0"/>
              <a:buChar char="•"/>
            </a:pPr>
            <a:r>
              <a:rPr lang="de-DE" sz="2000" dirty="0" smtClean="0"/>
              <a:t> </a:t>
            </a:r>
            <a:r>
              <a:rPr lang="de-DE" sz="2000" b="1" dirty="0" smtClean="0">
                <a:solidFill>
                  <a:srgbClr val="C00000"/>
                </a:solidFill>
              </a:rPr>
              <a:t>Sämtliche Gefäße sind mit Inhalt, verantwortlicher Person und Datum </a:t>
            </a:r>
            <a:br>
              <a:rPr lang="de-DE" sz="2000" b="1" dirty="0" smtClean="0">
                <a:solidFill>
                  <a:srgbClr val="C00000"/>
                </a:solidFill>
              </a:rPr>
            </a:br>
            <a:r>
              <a:rPr lang="de-DE" sz="2000" b="1" dirty="0" smtClean="0">
                <a:solidFill>
                  <a:srgbClr val="C00000"/>
                </a:solidFill>
              </a:rPr>
              <a:t>   zu beschriften</a:t>
            </a:r>
            <a:r>
              <a:rPr lang="de-DE" sz="2000" dirty="0" smtClean="0"/>
              <a:t>, </a:t>
            </a:r>
          </a:p>
          <a:p>
            <a:pPr>
              <a:spcBef>
                <a:spcPts val="1200"/>
              </a:spcBef>
              <a:buFont typeface="Arial" pitchFamily="34" charset="0"/>
              <a:buChar char="•"/>
            </a:pPr>
            <a:r>
              <a:rPr lang="de-DE" sz="2000" dirty="0" smtClean="0"/>
              <a:t> Gefahrstoffe müssen zusätzlich mit den </a:t>
            </a:r>
            <a:r>
              <a:rPr lang="de-DE" sz="2000" b="1" dirty="0" smtClean="0">
                <a:solidFill>
                  <a:srgbClr val="C00000"/>
                </a:solidFill>
              </a:rPr>
              <a:t>Gefahrensymbolen </a:t>
            </a:r>
            <a:r>
              <a:rPr lang="de-DE" sz="2000" dirty="0" smtClean="0"/>
              <a:t/>
            </a:r>
            <a:br>
              <a:rPr lang="de-DE" sz="2000" dirty="0" smtClean="0"/>
            </a:br>
            <a:r>
              <a:rPr lang="de-DE" sz="2000" dirty="0" smtClean="0"/>
              <a:t>   gekennzeichnet werden.</a:t>
            </a:r>
          </a:p>
          <a:p>
            <a:pPr>
              <a:spcBef>
                <a:spcPts val="1200"/>
              </a:spcBef>
            </a:pPr>
            <a:r>
              <a:rPr lang="de-DE" sz="2000" b="1" dirty="0" smtClean="0"/>
              <a:t>• Gefahrstoffe dürfen nicht in </a:t>
            </a:r>
            <a:r>
              <a:rPr lang="de-DE" sz="2000" dirty="0" smtClean="0"/>
              <a:t>Behältnissen aufbewahrt oder gelagert</a:t>
            </a:r>
            <a:br>
              <a:rPr lang="de-DE" sz="2000" dirty="0" smtClean="0"/>
            </a:br>
            <a:r>
              <a:rPr lang="de-DE" sz="2000" dirty="0" smtClean="0"/>
              <a:t>    werden, die zu Verwechslungen mit Lebensmitteln führen können </a:t>
            </a:r>
            <a:br>
              <a:rPr lang="de-DE" sz="2000" dirty="0" smtClean="0"/>
            </a:br>
            <a:r>
              <a:rPr lang="de-DE" sz="2000" dirty="0" smtClean="0"/>
              <a:t>   (</a:t>
            </a:r>
            <a:r>
              <a:rPr lang="de-DE" sz="2000" b="1" dirty="0" smtClean="0"/>
              <a:t>z.B. Getränkeflaschen</a:t>
            </a:r>
            <a:r>
              <a:rPr lang="de-DE" sz="2000" dirty="0" smtClean="0"/>
              <a:t>).</a:t>
            </a:r>
          </a:p>
          <a:p>
            <a:pPr>
              <a:spcBef>
                <a:spcPts val="1200"/>
              </a:spcBef>
            </a:pPr>
            <a:r>
              <a:rPr lang="de-DE" sz="2000" b="1" dirty="0" smtClean="0"/>
              <a:t>• Die Menge der Abfälle (Kosten!) ist dadurch zu vermindern,</a:t>
            </a:r>
            <a:br>
              <a:rPr lang="de-DE" sz="2000" b="1" dirty="0" smtClean="0"/>
            </a:br>
            <a:r>
              <a:rPr lang="de-DE" sz="2000" b="1" dirty="0" smtClean="0"/>
              <a:t>   </a:t>
            </a:r>
            <a:r>
              <a:rPr lang="de-DE" sz="2000" dirty="0" smtClean="0"/>
              <a:t>dass nur die Mengen von Stoffen bei Versuchen eingesetzt werden, </a:t>
            </a:r>
            <a:br>
              <a:rPr lang="de-DE" sz="2000" dirty="0" smtClean="0"/>
            </a:br>
            <a:r>
              <a:rPr lang="de-DE" sz="2000" dirty="0" smtClean="0"/>
              <a:t>   die unbedingt erforderlich sind.</a:t>
            </a:r>
          </a:p>
          <a:p>
            <a:pPr>
              <a:spcBef>
                <a:spcPts val="1200"/>
              </a:spcBef>
              <a:buFont typeface="Arial" pitchFamily="34" charset="0"/>
              <a:buChar char="•"/>
            </a:pPr>
            <a:r>
              <a:rPr lang="de-DE" sz="2000" dirty="0" smtClean="0"/>
              <a:t> </a:t>
            </a:r>
            <a:r>
              <a:rPr lang="de-DE" sz="2000" b="1" dirty="0" smtClean="0">
                <a:solidFill>
                  <a:srgbClr val="C00000"/>
                </a:solidFill>
              </a:rPr>
              <a:t>Reste und Abfälle von Chemikalien nicht einfach wegschütten! </a:t>
            </a:r>
            <a:br>
              <a:rPr lang="de-DE" sz="2000" b="1" dirty="0" smtClean="0">
                <a:solidFill>
                  <a:srgbClr val="C00000"/>
                </a:solidFill>
              </a:rPr>
            </a:br>
            <a:r>
              <a:rPr lang="de-DE" sz="2000" dirty="0" smtClean="0"/>
              <a:t>   Informieren Sie sich über die Entsorgungseinrichtungen des Labors.</a:t>
            </a:r>
            <a:endParaRPr lang="de-DE" sz="2000" dirty="0"/>
          </a:p>
        </p:txBody>
      </p:sp>
    </p:spTree>
    <p:custDataLst>
      <p:tags r:id="rId1"/>
    </p:custDataLst>
    <p:extLst>
      <p:ext uri="{BB962C8B-B14F-4D97-AF65-F5344CB8AC3E}">
        <p14:creationId xmlns:p14="http://schemas.microsoft.com/office/powerpoint/2010/main" val="12169427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1700808"/>
            <a:ext cx="8140114" cy="1938992"/>
          </a:xfrm>
          <a:prstGeom prst="rect">
            <a:avLst/>
          </a:prstGeom>
          <a:noFill/>
        </p:spPr>
        <p:txBody>
          <a:bodyPr wrap="none" rtlCol="0">
            <a:spAutoFit/>
          </a:bodyPr>
          <a:lstStyle/>
          <a:p>
            <a:pPr>
              <a:spcBef>
                <a:spcPts val="600"/>
              </a:spcBef>
            </a:pPr>
            <a:r>
              <a:rPr lang="de-DE" sz="2000" dirty="0" err="1" smtClean="0"/>
              <a:t>Pipettenreinigungsgeräte</a:t>
            </a:r>
            <a:r>
              <a:rPr lang="de-DE" sz="2000" dirty="0" smtClean="0"/>
              <a:t> und </a:t>
            </a:r>
            <a:r>
              <a:rPr lang="de-DE" sz="2000" b="1" dirty="0" err="1" smtClean="0"/>
              <a:t>Pipettenreinigungsbehälter</a:t>
            </a:r>
            <a:r>
              <a:rPr lang="de-DE" sz="2000" b="1" dirty="0" smtClean="0"/>
              <a:t> </a:t>
            </a:r>
          </a:p>
          <a:p>
            <a:pPr>
              <a:spcBef>
                <a:spcPts val="600"/>
              </a:spcBef>
            </a:pPr>
            <a:r>
              <a:rPr lang="de-DE" sz="2000" dirty="0" smtClean="0"/>
              <a:t>müssen mit dem Inhaltsstoff und ggf. den erforderlichen Gefahrensymbolen </a:t>
            </a:r>
          </a:p>
          <a:p>
            <a:pPr>
              <a:spcBef>
                <a:spcPts val="600"/>
              </a:spcBef>
            </a:pPr>
            <a:r>
              <a:rPr lang="de-DE" sz="2000" dirty="0"/>
              <a:t>g</a:t>
            </a:r>
            <a:r>
              <a:rPr lang="de-DE" sz="2000" dirty="0" smtClean="0"/>
              <a:t>ekennzeichnet werden.</a:t>
            </a:r>
          </a:p>
          <a:p>
            <a:pPr>
              <a:spcBef>
                <a:spcPts val="600"/>
              </a:spcBef>
            </a:pPr>
            <a:endParaRPr lang="de-DE" sz="2000" dirty="0"/>
          </a:p>
          <a:p>
            <a:pPr>
              <a:spcBef>
                <a:spcPts val="600"/>
              </a:spcBef>
            </a:pPr>
            <a:endParaRPr lang="de-DE" sz="2000" dirty="0"/>
          </a:p>
        </p:txBody>
      </p:sp>
      <p:sp>
        <p:nvSpPr>
          <p:cNvPr id="3" name="Titel 1"/>
          <p:cNvSpPr txBox="1">
            <a:spLocks/>
          </p:cNvSpPr>
          <p:nvPr/>
        </p:nvSpPr>
        <p:spPr>
          <a:xfrm>
            <a:off x="457200" y="274638"/>
            <a:ext cx="8229600" cy="1143000"/>
          </a:xfrm>
          <a:prstGeom prst="rect">
            <a:avLst/>
          </a:prstGeom>
          <a:solidFill>
            <a:srgbClr val="92D050"/>
          </a:solidFill>
        </p:spPr>
        <p:txBody>
          <a:bodyPr vert="horz" lIns="91440" tIns="45720" rIns="91440" bIns="45720" rtlCol="0" anchor="ctr">
            <a:normAutofit/>
          </a:bodyPr>
          <a:lstStyle>
            <a:lvl1pPr algn="ctr">
              <a:spcBef>
                <a:spcPct val="0"/>
              </a:spcBef>
              <a:buNone/>
              <a:defRPr sz="4400">
                <a:latin typeface="+mj-lt"/>
                <a:ea typeface="+mj-ea"/>
                <a:cs typeface="+mj-cs"/>
              </a:defRPr>
            </a:lvl1pPr>
          </a:lstStyle>
          <a:p>
            <a:r>
              <a:rPr lang="de-DE" dirty="0"/>
              <a:t>Labor: </a:t>
            </a:r>
            <a:r>
              <a:rPr lang="de-DE" dirty="0" err="1"/>
              <a:t>Pipettenreinigung</a:t>
            </a:r>
            <a:endParaRPr lang="de-DE" dirty="0"/>
          </a:p>
        </p:txBody>
      </p:sp>
    </p:spTree>
    <p:extLst>
      <p:ext uri="{BB962C8B-B14F-4D97-AF65-F5344CB8AC3E}">
        <p14:creationId xmlns:p14="http://schemas.microsoft.com/office/powerpoint/2010/main" val="1362911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7855" y="2213865"/>
            <a:ext cx="8229600" cy="4050450"/>
          </a:xfrm>
        </p:spPr>
        <p:txBody>
          <a:bodyPr>
            <a:normAutofit fontScale="77500" lnSpcReduction="20000"/>
          </a:bodyPr>
          <a:lstStyle/>
          <a:p>
            <a:pPr marL="0" indent="0">
              <a:buNone/>
            </a:pPr>
            <a:r>
              <a:rPr lang="de-DE" dirty="0" err="1" smtClean="0"/>
              <a:t>Raumbezeichungen</a:t>
            </a:r>
            <a:r>
              <a:rPr lang="de-DE" dirty="0" smtClean="0"/>
              <a:t>:</a:t>
            </a:r>
            <a:br>
              <a:rPr lang="de-DE" dirty="0" smtClean="0"/>
            </a:br>
            <a:r>
              <a:rPr lang="de-DE" dirty="0" smtClean="0"/>
              <a:t/>
            </a:r>
            <a:br>
              <a:rPr lang="de-DE" dirty="0" smtClean="0"/>
            </a:br>
            <a:r>
              <a:rPr lang="de-DE" dirty="0" smtClean="0"/>
              <a:t>B 	Büro</a:t>
            </a:r>
          </a:p>
          <a:p>
            <a:pPr marL="0" indent="0">
              <a:buNone/>
            </a:pPr>
            <a:r>
              <a:rPr lang="de-DE" dirty="0" smtClean="0"/>
              <a:t>L 	Labor</a:t>
            </a:r>
          </a:p>
          <a:p>
            <a:pPr marL="0" indent="0">
              <a:buNone/>
            </a:pPr>
            <a:r>
              <a:rPr lang="de-DE" dirty="0" smtClean="0"/>
              <a:t>M 	Multifunktionsräume</a:t>
            </a:r>
          </a:p>
          <a:p>
            <a:pPr marL="0" indent="0">
              <a:buNone/>
            </a:pPr>
            <a:r>
              <a:rPr lang="de-DE" dirty="0" smtClean="0"/>
              <a:t>U 	Untergeschoss</a:t>
            </a:r>
          </a:p>
          <a:p>
            <a:pPr marL="900113" indent="-900113">
              <a:buNone/>
            </a:pPr>
            <a:r>
              <a:rPr lang="de-DE" dirty="0" smtClean="0"/>
              <a:t>H 	Hanggebäude </a:t>
            </a:r>
            <a:br>
              <a:rPr lang="de-DE" dirty="0" smtClean="0"/>
            </a:br>
            <a:r>
              <a:rPr lang="de-DE" dirty="0" smtClean="0"/>
              <a:t>(</a:t>
            </a:r>
            <a:r>
              <a:rPr lang="de-DE" dirty="0" err="1" smtClean="0"/>
              <a:t>Biotechnikum</a:t>
            </a:r>
            <a:r>
              <a:rPr lang="de-DE" dirty="0" smtClean="0"/>
              <a:t>, </a:t>
            </a:r>
            <a:br>
              <a:rPr lang="de-DE" dirty="0" smtClean="0"/>
            </a:br>
            <a:r>
              <a:rPr lang="de-DE" dirty="0" smtClean="0"/>
              <a:t>Probenlager, Werkstattgebäude)</a:t>
            </a:r>
          </a:p>
          <a:p>
            <a:pPr marL="0" indent="0">
              <a:buNone/>
            </a:pPr>
            <a:endParaRPr lang="de-DE" dirty="0" smtClean="0"/>
          </a:p>
          <a:p>
            <a:pPr marL="0" indent="0">
              <a:buNone/>
            </a:pPr>
            <a:r>
              <a:rPr lang="de-DE" dirty="0" smtClean="0"/>
              <a:t>benachbart Gewächshaus, Forschungshalle, ...</a:t>
            </a:r>
            <a:endParaRPr lang="de-DE" dirty="0"/>
          </a:p>
        </p:txBody>
      </p:sp>
      <p:pic>
        <p:nvPicPr>
          <p:cNvPr id="4" name="Grafik 3"/>
          <p:cNvPicPr>
            <a:picLocks noChangeAspect="1"/>
          </p:cNvPicPr>
          <p:nvPr/>
        </p:nvPicPr>
        <p:blipFill rotWithShape="1">
          <a:blip r:embed="rId2"/>
          <a:srcRect l="1273" t="7082" r="49508" b="32675"/>
          <a:stretch/>
        </p:blipFill>
        <p:spPr>
          <a:xfrm>
            <a:off x="4842030" y="1434917"/>
            <a:ext cx="3783245" cy="2894183"/>
          </a:xfrm>
          <a:prstGeom prst="rect">
            <a:avLst/>
          </a:prstGeom>
        </p:spPr>
      </p:pic>
      <p:sp>
        <p:nvSpPr>
          <p:cNvPr id="7" name="Titel 1"/>
          <p:cNvSpPr txBox="1">
            <a:spLocks/>
          </p:cNvSpPr>
          <p:nvPr/>
        </p:nvSpPr>
        <p:spPr>
          <a:xfrm>
            <a:off x="412195" y="845841"/>
            <a:ext cx="24946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800" dirty="0" smtClean="0"/>
              <a:t>Gebäude</a:t>
            </a:r>
            <a:endParaRPr lang="de-DE" sz="2800"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890" y="365114"/>
            <a:ext cx="1185011" cy="1263686"/>
          </a:xfrm>
          <a:prstGeom prst="rect">
            <a:avLst/>
          </a:prstGeom>
        </p:spPr>
      </p:pic>
    </p:spTree>
    <p:extLst>
      <p:ext uri="{BB962C8B-B14F-4D97-AF65-F5344CB8AC3E}">
        <p14:creationId xmlns:p14="http://schemas.microsoft.com/office/powerpoint/2010/main" val="29494461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Technische Störungen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solidFill>
                  <a:srgbClr val="FFC000"/>
                </a:solidFill>
              </a:rPr>
              <a:t>Online Störungsmeldung</a:t>
            </a:r>
          </a:p>
          <a:p>
            <a:pPr marL="0" indent="0">
              <a:buNone/>
            </a:pPr>
            <a:endParaRPr lang="de-DE"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76" r="51428" b="32762"/>
          <a:stretch/>
        </p:blipFill>
        <p:spPr bwMode="auto">
          <a:xfrm>
            <a:off x="566555" y="2349109"/>
            <a:ext cx="3870430" cy="377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812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Reinigung durch Reinigungsteam</a:t>
            </a:r>
            <a:endParaRPr lang="de-DE" dirty="0"/>
          </a:p>
        </p:txBody>
      </p:sp>
      <p:sp>
        <p:nvSpPr>
          <p:cNvPr id="3" name="Inhaltsplatzhalter 2"/>
          <p:cNvSpPr>
            <a:spLocks noGrp="1"/>
          </p:cNvSpPr>
          <p:nvPr>
            <p:ph idx="1"/>
          </p:nvPr>
        </p:nvSpPr>
        <p:spPr/>
        <p:txBody>
          <a:bodyPr>
            <a:normAutofit fontScale="92500"/>
          </a:bodyPr>
          <a:lstStyle/>
          <a:p>
            <a:r>
              <a:rPr lang="de-DE" dirty="0"/>
              <a:t>Reinigung der Handwaschbecken</a:t>
            </a:r>
          </a:p>
          <a:p>
            <a:r>
              <a:rPr lang="de-DE" dirty="0" smtClean="0"/>
              <a:t>Reinigung </a:t>
            </a:r>
            <a:r>
              <a:rPr lang="de-DE" dirty="0"/>
              <a:t>der </a:t>
            </a:r>
            <a:r>
              <a:rPr lang="de-DE" dirty="0" smtClean="0"/>
              <a:t>Fußböden</a:t>
            </a:r>
            <a:endParaRPr lang="de-DE" dirty="0"/>
          </a:p>
          <a:p>
            <a:r>
              <a:rPr lang="de-DE" dirty="0" smtClean="0"/>
              <a:t>Leeren der Mülleimer </a:t>
            </a:r>
            <a:r>
              <a:rPr lang="de-DE" dirty="0"/>
              <a:t>(Hausmüll</a:t>
            </a:r>
            <a:r>
              <a:rPr lang="de-DE" dirty="0" smtClean="0"/>
              <a:t>)</a:t>
            </a:r>
            <a:endParaRPr lang="de-DE" dirty="0"/>
          </a:p>
          <a:p>
            <a:r>
              <a:rPr lang="de-DE" dirty="0" smtClean="0"/>
              <a:t>Auffüllen der Papierhandtücher</a:t>
            </a:r>
            <a:endParaRPr lang="de-DE" dirty="0"/>
          </a:p>
          <a:p>
            <a:pPr marL="0" indent="0">
              <a:buNone/>
            </a:pPr>
            <a:endParaRPr lang="de-DE" dirty="0" smtClean="0"/>
          </a:p>
          <a:p>
            <a:pPr marL="0" indent="0">
              <a:buNone/>
            </a:pPr>
            <a:r>
              <a:rPr lang="de-DE" dirty="0" smtClean="0"/>
              <a:t>keine </a:t>
            </a:r>
            <a:r>
              <a:rPr lang="de-DE" dirty="0"/>
              <a:t>Entsorgung von </a:t>
            </a:r>
            <a:r>
              <a:rPr lang="de-DE" dirty="0" smtClean="0"/>
              <a:t>Sondermüll</a:t>
            </a:r>
            <a:endParaRPr lang="de-DE" dirty="0"/>
          </a:p>
          <a:p>
            <a:pPr marL="0" indent="0">
              <a:buNone/>
            </a:pPr>
            <a:r>
              <a:rPr lang="de-DE" dirty="0" smtClean="0">
                <a:solidFill>
                  <a:srgbClr val="FFC000"/>
                </a:solidFill>
              </a:rPr>
              <a:t>Kontaminationen </a:t>
            </a:r>
            <a:r>
              <a:rPr lang="de-DE" dirty="0">
                <a:solidFill>
                  <a:srgbClr val="FFC000"/>
                </a:solidFill>
              </a:rPr>
              <a:t>werden durch das Laborpersonal beseitigt, nicht durch das </a:t>
            </a:r>
            <a:r>
              <a:rPr lang="de-DE" dirty="0" smtClean="0">
                <a:solidFill>
                  <a:srgbClr val="FFC000"/>
                </a:solidFill>
              </a:rPr>
              <a:t>Reinigungspersonal</a:t>
            </a:r>
            <a:endParaRPr lang="de-DE" dirty="0">
              <a:solidFill>
                <a:srgbClr val="FFC000"/>
              </a:solidFill>
            </a:endParaRPr>
          </a:p>
          <a:p>
            <a:endParaRPr lang="de-DE" dirty="0"/>
          </a:p>
        </p:txBody>
      </p:sp>
    </p:spTree>
    <p:extLst>
      <p:ext uri="{BB962C8B-B14F-4D97-AF65-F5344CB8AC3E}">
        <p14:creationId xmlns:p14="http://schemas.microsoft.com/office/powerpoint/2010/main" val="40301067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Technische Arbeiten </a:t>
            </a:r>
            <a:r>
              <a:rPr lang="de-DE" dirty="0"/>
              <a:t>in </a:t>
            </a:r>
            <a:r>
              <a:rPr lang="de-DE" dirty="0" smtClean="0"/>
              <a:t>Sicherheitsbereichen</a:t>
            </a:r>
            <a:endParaRPr lang="de-DE" dirty="0"/>
          </a:p>
        </p:txBody>
      </p:sp>
      <p:sp>
        <p:nvSpPr>
          <p:cNvPr id="3" name="Inhaltsplatzhalter 2"/>
          <p:cNvSpPr>
            <a:spLocks noGrp="1"/>
          </p:cNvSpPr>
          <p:nvPr>
            <p:ph idx="1"/>
          </p:nvPr>
        </p:nvSpPr>
        <p:spPr/>
        <p:txBody>
          <a:bodyPr>
            <a:normAutofit fontScale="85000" lnSpcReduction="10000"/>
          </a:bodyPr>
          <a:lstStyle/>
          <a:p>
            <a:endParaRPr lang="de-DE" dirty="0" smtClean="0"/>
          </a:p>
          <a:p>
            <a:r>
              <a:rPr lang="de-DE" dirty="0" smtClean="0"/>
              <a:t>Technische </a:t>
            </a:r>
            <a:r>
              <a:rPr lang="de-DE" dirty="0"/>
              <a:t>Arbeiten dürfen nur durchgeführt </a:t>
            </a:r>
            <a:r>
              <a:rPr lang="de-DE" dirty="0" smtClean="0"/>
              <a:t>werden, wenn </a:t>
            </a:r>
            <a:r>
              <a:rPr lang="de-DE" dirty="0"/>
              <a:t>die Laborarbeit mit Gefährdungspotential ruht.</a:t>
            </a:r>
          </a:p>
          <a:p>
            <a:r>
              <a:rPr lang="de-DE" dirty="0" smtClean="0"/>
              <a:t>Fenster </a:t>
            </a:r>
            <a:r>
              <a:rPr lang="de-DE" dirty="0"/>
              <a:t>in den Laboren geschlossen </a:t>
            </a:r>
            <a:r>
              <a:rPr lang="de-DE" dirty="0" smtClean="0"/>
              <a:t>halten</a:t>
            </a:r>
            <a:endParaRPr lang="de-DE" dirty="0"/>
          </a:p>
          <a:p>
            <a:r>
              <a:rPr lang="de-DE" dirty="0" smtClean="0"/>
              <a:t>Es </a:t>
            </a:r>
            <a:r>
              <a:rPr lang="de-DE" dirty="0"/>
              <a:t>dürfen keine Kühl-/Gefrierschränke, </a:t>
            </a:r>
            <a:r>
              <a:rPr lang="de-DE" dirty="0" smtClean="0"/>
              <a:t>Brutschränke geöffnet </a:t>
            </a:r>
            <a:r>
              <a:rPr lang="de-DE" dirty="0"/>
              <a:t>werden.</a:t>
            </a:r>
          </a:p>
          <a:p>
            <a:r>
              <a:rPr lang="de-DE" dirty="0" smtClean="0"/>
              <a:t>Laborgeräte </a:t>
            </a:r>
            <a:r>
              <a:rPr lang="de-DE" dirty="0"/>
              <a:t>dürfen nur berührt werden, wenn </a:t>
            </a:r>
            <a:r>
              <a:rPr lang="de-DE" dirty="0" smtClean="0"/>
              <a:t>das Laborpersonal </a:t>
            </a:r>
            <a:r>
              <a:rPr lang="de-DE" dirty="0"/>
              <a:t>eine Freigabe gegeben hat.</a:t>
            </a:r>
          </a:p>
          <a:p>
            <a:r>
              <a:rPr lang="de-DE" dirty="0" smtClean="0"/>
              <a:t>Schutzkleidung </a:t>
            </a:r>
            <a:r>
              <a:rPr lang="de-DE" dirty="0"/>
              <a:t>wie Kittel und Handschuhe aus </a:t>
            </a:r>
            <a:r>
              <a:rPr lang="de-DE" dirty="0" smtClean="0"/>
              <a:t>den Bereichen verbleiben </a:t>
            </a:r>
            <a:r>
              <a:rPr lang="de-DE" dirty="0"/>
              <a:t>in der </a:t>
            </a:r>
            <a:r>
              <a:rPr lang="de-DE" dirty="0" smtClean="0"/>
              <a:t>Anlage</a:t>
            </a:r>
            <a:endParaRPr lang="de-DE" dirty="0"/>
          </a:p>
        </p:txBody>
      </p:sp>
    </p:spTree>
    <p:extLst>
      <p:ext uri="{BB962C8B-B14F-4D97-AF65-F5344CB8AC3E}">
        <p14:creationId xmlns:p14="http://schemas.microsoft.com/office/powerpoint/2010/main" val="101570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6525" y="845841"/>
            <a:ext cx="2494620" cy="1143000"/>
          </a:xfrm>
        </p:spPr>
        <p:txBody>
          <a:bodyPr>
            <a:normAutofit/>
          </a:bodyPr>
          <a:lstStyle/>
          <a:p>
            <a:r>
              <a:rPr lang="de-DE" sz="2800" dirty="0" smtClean="0"/>
              <a:t>Schließsystem</a:t>
            </a:r>
            <a:endParaRPr lang="de-DE" sz="2800" dirty="0"/>
          </a:p>
        </p:txBody>
      </p:sp>
      <p:sp>
        <p:nvSpPr>
          <p:cNvPr id="3" name="Inhaltsplatzhalter 2"/>
          <p:cNvSpPr>
            <a:spLocks noGrp="1"/>
          </p:cNvSpPr>
          <p:nvPr>
            <p:ph idx="1"/>
          </p:nvPr>
        </p:nvSpPr>
        <p:spPr>
          <a:xfrm>
            <a:off x="457200" y="1988841"/>
            <a:ext cx="8229600" cy="3690410"/>
          </a:xfrm>
        </p:spPr>
        <p:txBody>
          <a:bodyPr>
            <a:normAutofit fontScale="85000" lnSpcReduction="10000"/>
          </a:bodyPr>
          <a:lstStyle/>
          <a:p>
            <a:pPr marL="0" indent="0">
              <a:buNone/>
            </a:pPr>
            <a:r>
              <a:rPr lang="de-DE" dirty="0" smtClean="0"/>
              <a:t>Verantwortlich für die Vergabe von Schließberechtigungen im </a:t>
            </a:r>
            <a:r>
              <a:rPr lang="de-DE" dirty="0" err="1" smtClean="0"/>
              <a:t>iFZ</a:t>
            </a:r>
            <a:r>
              <a:rPr lang="de-DE" dirty="0" smtClean="0"/>
              <a:t> sind </a:t>
            </a:r>
            <a:br>
              <a:rPr lang="de-DE" dirty="0" smtClean="0"/>
            </a:br>
            <a:endParaRPr lang="de-DE" dirty="0" smtClean="0"/>
          </a:p>
          <a:p>
            <a:r>
              <a:rPr lang="de-DE" dirty="0" smtClean="0"/>
              <a:t>Professoren/innen (und Schließbeauftragte) für jede Professur</a:t>
            </a:r>
          </a:p>
          <a:p>
            <a:r>
              <a:rPr lang="de-DE" dirty="0" smtClean="0"/>
              <a:t>Verantwortliche des </a:t>
            </a:r>
            <a:r>
              <a:rPr lang="de-DE" dirty="0" err="1" smtClean="0"/>
              <a:t>iFZ</a:t>
            </a:r>
            <a:r>
              <a:rPr lang="de-DE" dirty="0" smtClean="0"/>
              <a:t> für gemeinsame </a:t>
            </a:r>
            <a:r>
              <a:rPr lang="de-DE" dirty="0" err="1" smtClean="0"/>
              <a:t>iFZ</a:t>
            </a:r>
            <a:r>
              <a:rPr lang="de-DE" dirty="0" smtClean="0"/>
              <a:t>-Einrichtungen</a:t>
            </a:r>
          </a:p>
          <a:p>
            <a:r>
              <a:rPr lang="de-DE" dirty="0" smtClean="0"/>
              <a:t>Verantwortliche der Universitätsverwaltung für technische Aufgaben auf dem Campus Seltersberg</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890" y="365114"/>
            <a:ext cx="1185011" cy="1263686"/>
          </a:xfrm>
          <a:prstGeom prst="rect">
            <a:avLst/>
          </a:prstGeom>
        </p:spPr>
      </p:pic>
    </p:spTree>
    <p:extLst>
      <p:ext uri="{BB962C8B-B14F-4D97-AF65-F5344CB8AC3E}">
        <p14:creationId xmlns:p14="http://schemas.microsoft.com/office/powerpoint/2010/main" val="3671495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8841"/>
            <a:ext cx="8229600" cy="4137322"/>
          </a:xfrm>
        </p:spPr>
        <p:txBody>
          <a:bodyPr>
            <a:normAutofit/>
          </a:bodyPr>
          <a:lstStyle/>
          <a:p>
            <a:pPr marL="0" indent="0">
              <a:buNone/>
            </a:pPr>
            <a:r>
              <a:rPr lang="de-DE" sz="2800" dirty="0" smtClean="0"/>
              <a:t>Technisch</a:t>
            </a:r>
          </a:p>
          <a:p>
            <a:pPr marL="0" indent="0">
              <a:buNone/>
            </a:pPr>
            <a:endParaRPr lang="de-DE" sz="2800" dirty="0" smtClean="0"/>
          </a:p>
          <a:p>
            <a:r>
              <a:rPr lang="de-DE" sz="2800" dirty="0" smtClean="0"/>
              <a:t>„Schlüssel“ ist die persönliche Mitarbeiterkarte, der Studentenausweis oder eine neutrale Schließkarte („Gastkarte“)</a:t>
            </a:r>
          </a:p>
          <a:p>
            <a:r>
              <a:rPr lang="de-DE" sz="2800" dirty="0" smtClean="0"/>
              <a:t>Programmierung der Karten täglich am Online-Leser an den Gebäudeeingängen</a:t>
            </a:r>
          </a:p>
          <a:p>
            <a:pPr marL="0" indent="0">
              <a:buNone/>
            </a:pPr>
            <a:endParaRPr lang="de-DE" sz="2800" dirty="0" smtClean="0"/>
          </a:p>
        </p:txBody>
      </p:sp>
      <p:sp>
        <p:nvSpPr>
          <p:cNvPr id="5" name="Titel 1"/>
          <p:cNvSpPr>
            <a:spLocks noGrp="1"/>
          </p:cNvSpPr>
          <p:nvPr>
            <p:ph type="title"/>
          </p:nvPr>
        </p:nvSpPr>
        <p:spPr>
          <a:xfrm>
            <a:off x="296525" y="845841"/>
            <a:ext cx="2494620" cy="1143000"/>
          </a:xfrm>
        </p:spPr>
        <p:txBody>
          <a:bodyPr>
            <a:normAutofit/>
          </a:bodyPr>
          <a:lstStyle/>
          <a:p>
            <a:r>
              <a:rPr lang="de-DE" sz="2800" dirty="0" smtClean="0"/>
              <a:t>Schließsystem</a:t>
            </a:r>
            <a:endParaRPr lang="de-DE" sz="2800"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890" y="365114"/>
            <a:ext cx="1185011" cy="1263686"/>
          </a:xfrm>
          <a:prstGeom prst="rect">
            <a:avLst/>
          </a:prstGeom>
        </p:spPr>
      </p:pic>
    </p:spTree>
    <p:extLst>
      <p:ext uri="{BB962C8B-B14F-4D97-AF65-F5344CB8AC3E}">
        <p14:creationId xmlns:p14="http://schemas.microsoft.com/office/powerpoint/2010/main" val="203265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67544" y="413665"/>
            <a:ext cx="784887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4400" dirty="0" err="1">
                <a:latin typeface="+mj-lt"/>
                <a:ea typeface="+mj-ea"/>
                <a:cs typeface="+mj-cs"/>
              </a:rPr>
              <a:t>iFZ</a:t>
            </a:r>
            <a:r>
              <a:rPr lang="de-DE" sz="4400" dirty="0">
                <a:latin typeface="+mj-lt"/>
                <a:ea typeface="+mj-ea"/>
                <a:cs typeface="+mj-cs"/>
              </a:rPr>
              <a:t>-Türen öffnen </a:t>
            </a:r>
            <a:r>
              <a:rPr lang="de-DE" sz="4400" dirty="0" smtClean="0">
                <a:latin typeface="+mj-lt"/>
                <a:ea typeface="+mj-ea"/>
                <a:cs typeface="+mj-cs"/>
              </a:rPr>
              <a:t>mit </a:t>
            </a:r>
            <a:r>
              <a:rPr lang="de-DE" sz="4400" dirty="0" err="1" smtClean="0">
                <a:latin typeface="+mj-lt"/>
                <a:ea typeface="+mj-ea"/>
                <a:cs typeface="+mj-cs"/>
              </a:rPr>
              <a:t>intrakey</a:t>
            </a:r>
            <a:endPar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Textfeld 5"/>
          <p:cNvSpPr txBox="1"/>
          <p:nvPr/>
        </p:nvSpPr>
        <p:spPr>
          <a:xfrm>
            <a:off x="2972830" y="1403775"/>
            <a:ext cx="548760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Vor Betreten des Gebäudes Tagesgültigkeit</a:t>
            </a:r>
            <a:r>
              <a:rPr kumimoji="0" lang="de-DE" sz="1400" b="0" i="0" u="none" strike="noStrike" kern="1200" cap="none" spc="0" normalizeH="0" baseline="0" noProof="0" dirty="0">
                <a:ln>
                  <a:noFill/>
                </a:ln>
                <a:solidFill>
                  <a:prstClr val="black"/>
                </a:solidFill>
                <a:effectLst/>
                <a:uLnTx/>
                <a:uFillTx/>
                <a:latin typeface="Calibri"/>
                <a:ea typeface="+mn-ea"/>
                <a:cs typeface="+mn-cs"/>
              </a:rPr>
              <a:t> </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auf Karte einlesen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die Schließkarte ca. 2-3 Sek. vor </a:t>
            </a:r>
            <a:r>
              <a:rPr kumimoji="0" lang="de-DE" sz="1400" b="0" i="0" u="none" strike="noStrike" kern="1200" cap="none" spc="0" normalizeH="0" baseline="0" noProof="0" dirty="0" smtClean="0">
                <a:ln>
                  <a:noFill/>
                </a:ln>
                <a:solidFill>
                  <a:srgbClr val="FF0000"/>
                </a:solidFill>
                <a:effectLst/>
                <a:uLnTx/>
                <a:uFillTx/>
                <a:latin typeface="Calibri"/>
                <a:ea typeface="+mn-ea"/>
                <a:cs typeface="+mn-cs"/>
              </a:rPr>
              <a:t>Kartenleser</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halten, </a:t>
            </a:r>
            <a:br>
              <a:rPr kumimoji="0" lang="de-DE" sz="1400" b="0" i="0" u="none" strike="noStrike" kern="1200" cap="none" spc="0" normalizeH="0" baseline="0" noProof="0" dirty="0" smtClean="0">
                <a:ln>
                  <a:noFill/>
                </a:ln>
                <a:solidFill>
                  <a:prstClr val="black"/>
                </a:solidFill>
                <a:effectLst/>
                <a:uLnTx/>
                <a:uFillTx/>
                <a:latin typeface="Calibri"/>
                <a:ea typeface="+mn-ea"/>
                <a:cs typeface="+mn-cs"/>
              </a:rPr>
            </a:b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erster </a:t>
            </a:r>
            <a:r>
              <a:rPr kumimoji="0" lang="de-DE" sz="1400" b="0" i="0" u="none" strike="noStrike" kern="1200" cap="none" spc="0" normalizeH="0" baseline="0" noProof="0" dirty="0" err="1" smtClean="0">
                <a:ln>
                  <a:noFill/>
                </a:ln>
                <a:solidFill>
                  <a:prstClr val="black"/>
                </a:solidFill>
                <a:effectLst/>
                <a:uLnTx/>
                <a:uFillTx/>
                <a:latin typeface="Calibri"/>
                <a:ea typeface="+mn-ea"/>
                <a:cs typeface="+mn-cs"/>
              </a:rPr>
              <a:t>Piepton</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beim Start des Einlesens,</a:t>
            </a:r>
            <a:br>
              <a:rPr kumimoji="0" lang="de-DE" sz="1400" b="0" i="0" u="none" strike="noStrike" kern="1200" cap="none" spc="0" normalizeH="0" baseline="0" noProof="0" dirty="0" smtClean="0">
                <a:ln>
                  <a:noFill/>
                </a:ln>
                <a:solidFill>
                  <a:prstClr val="black"/>
                </a:solidFill>
                <a:effectLst/>
                <a:uLnTx/>
                <a:uFillTx/>
                <a:latin typeface="Calibri"/>
                <a:ea typeface="+mn-ea"/>
                <a:cs typeface="+mn-cs"/>
              </a:rPr>
            </a:b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zweiter </a:t>
            </a:r>
            <a:r>
              <a:rPr kumimoji="0" lang="de-DE" sz="1400" b="0" i="0" u="none" strike="noStrike" kern="1200" cap="none" spc="0" normalizeH="0" baseline="0" noProof="0" dirty="0" err="1" smtClean="0">
                <a:ln>
                  <a:noFill/>
                </a:ln>
                <a:solidFill>
                  <a:prstClr val="black"/>
                </a:solidFill>
                <a:effectLst/>
                <a:uLnTx/>
                <a:uFillTx/>
                <a:latin typeface="Calibri"/>
                <a:ea typeface="+mn-ea"/>
                <a:cs typeface="+mn-cs"/>
              </a:rPr>
              <a:t>Piepton</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beim Beginn des Beschreibens der Karte,</a:t>
            </a:r>
            <a:br>
              <a:rPr kumimoji="0" lang="de-DE" sz="1400" b="0" i="0" u="none" strike="noStrike" kern="1200" cap="none" spc="0" normalizeH="0" baseline="0" noProof="0" dirty="0" smtClean="0">
                <a:ln>
                  <a:noFill/>
                </a:ln>
                <a:solidFill>
                  <a:prstClr val="black"/>
                </a:solidFill>
                <a:effectLst/>
                <a:uLnTx/>
                <a:uFillTx/>
                <a:latin typeface="Calibri"/>
                <a:ea typeface="+mn-ea"/>
                <a:cs typeface="+mn-cs"/>
              </a:rPr>
            </a:b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dritter </a:t>
            </a:r>
            <a:r>
              <a:rPr kumimoji="0" lang="de-DE" sz="1400" b="0" i="0" u="none" strike="noStrike" kern="1200" cap="none" spc="0" normalizeH="0" baseline="0" noProof="0" dirty="0" err="1" smtClean="0">
                <a:ln>
                  <a:noFill/>
                </a:ln>
                <a:solidFill>
                  <a:prstClr val="black"/>
                </a:solidFill>
                <a:effectLst/>
                <a:uLnTx/>
                <a:uFillTx/>
                <a:latin typeface="Calibri"/>
                <a:ea typeface="+mn-ea"/>
                <a:cs typeface="+mn-cs"/>
              </a:rPr>
              <a:t>Piepton</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bei </a:t>
            </a:r>
            <a:r>
              <a:rPr kumimoji="0" lang="de-DE" sz="1400" b="0" i="0" u="none" strike="noStrike" kern="1200" cap="none" spc="0" normalizeH="0" baseline="0" noProof="0" dirty="0" err="1" smtClean="0">
                <a:ln>
                  <a:noFill/>
                </a:ln>
                <a:solidFill>
                  <a:prstClr val="black"/>
                </a:solidFill>
                <a:effectLst/>
                <a:uLnTx/>
                <a:uFillTx/>
                <a:latin typeface="Calibri"/>
                <a:ea typeface="+mn-ea"/>
                <a:cs typeface="+mn-cs"/>
              </a:rPr>
              <a:t>Abschluss</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des Schreibvorgangs.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Karte erst NACH dem dritten </a:t>
            </a:r>
            <a:r>
              <a:rPr kumimoji="0" lang="de-DE" sz="1400" b="0" i="0" u="none" strike="noStrike" kern="1200" cap="none" spc="0" normalizeH="0" baseline="0" noProof="0" dirty="0" err="1" smtClean="0">
                <a:ln>
                  <a:noFill/>
                </a:ln>
                <a:solidFill>
                  <a:prstClr val="black"/>
                </a:solidFill>
                <a:effectLst/>
                <a:uLnTx/>
                <a:uFillTx/>
                <a:latin typeface="Calibri"/>
                <a:ea typeface="+mn-ea"/>
                <a:cs typeface="+mn-cs"/>
              </a:rPr>
              <a:t>Piepton</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entfernen, sonst sind Berechtigungen unvollständig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feld 14"/>
          <p:cNvSpPr txBox="1"/>
          <p:nvPr/>
        </p:nvSpPr>
        <p:spPr>
          <a:xfrm>
            <a:off x="2972830" y="3656165"/>
            <a:ext cx="5976664"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a:ea typeface="+mn-ea"/>
                <a:cs typeface="+mn-cs"/>
              </a:rPr>
              <a:t>Für den Zutritt in die </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Räume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Karte </a:t>
            </a:r>
            <a:r>
              <a:rPr kumimoji="0" lang="de-DE" sz="1400" b="0" i="0" u="none" strike="noStrike" kern="1200" cap="none" spc="0" normalizeH="0" baseline="0" noProof="0" dirty="0">
                <a:ln>
                  <a:noFill/>
                </a:ln>
                <a:solidFill>
                  <a:prstClr val="black"/>
                </a:solidFill>
                <a:effectLst/>
                <a:uLnTx/>
                <a:uFillTx/>
                <a:latin typeface="Calibri"/>
                <a:ea typeface="+mn-ea"/>
                <a:cs typeface="+mn-cs"/>
              </a:rPr>
              <a:t>vor den </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Offline-Zylinder im </a:t>
            </a:r>
            <a:r>
              <a:rPr kumimoji="0" lang="de-DE" sz="1400" b="0" i="0" u="none" strike="noStrike" kern="1200" cap="none" spc="0" normalizeH="0" baseline="0" noProof="0" dirty="0" smtClean="0">
                <a:ln>
                  <a:noFill/>
                </a:ln>
                <a:solidFill>
                  <a:srgbClr val="FF0000"/>
                </a:solidFill>
                <a:effectLst/>
                <a:uLnTx/>
                <a:uFillTx/>
                <a:latin typeface="Calibri"/>
                <a:ea typeface="+mn-ea"/>
                <a:cs typeface="+mn-cs"/>
              </a:rPr>
              <a:t>Schließknauf </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unter der Türklinke halten</a:t>
            </a:r>
            <a:r>
              <a:rPr kumimoji="0" lang="de-DE" sz="1400" b="0" i="0" u="none" strike="noStrike" kern="1200" cap="none" spc="0" normalizeH="0" baseline="0" noProof="0" dirty="0">
                <a:ln>
                  <a:noFill/>
                </a:ln>
                <a:solidFill>
                  <a:prstClr val="black"/>
                </a:solidFill>
                <a:effectLst/>
                <a:uLnTx/>
                <a:uFillTx/>
                <a:latin typeface="Calibri"/>
                <a:ea typeface="+mn-ea"/>
                <a:cs typeface="+mn-cs"/>
              </a:rPr>
              <a:t>, bei gültiger Berechtigung </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blinkt</a:t>
            </a:r>
            <a:r>
              <a:rPr kumimoji="0" lang="de-DE" sz="1400" b="0" i="0" u="none" strike="noStrike" kern="1200" cap="none" spc="0" normalizeH="0" baseline="0" noProof="0" dirty="0">
                <a:ln>
                  <a:noFill/>
                </a:ln>
                <a:solidFill>
                  <a:prstClr val="black"/>
                </a:solidFill>
                <a:effectLst/>
                <a:uLnTx/>
                <a:uFillTx/>
                <a:latin typeface="Calibri"/>
                <a:ea typeface="+mn-ea"/>
                <a:cs typeface="+mn-cs"/>
              </a:rPr>
              <a:t> dieser</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grün, sonst rot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Schließknauf  drehen, in die gleiche Richtung wie einen mechanischen Schlüssel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Zum </a:t>
            </a:r>
            <a:r>
              <a:rPr kumimoji="0" lang="de-DE" sz="1400" b="0" i="0" u="none" strike="noStrike" kern="1200" cap="none" spc="0" normalizeH="0" baseline="0" noProof="0" dirty="0">
                <a:ln>
                  <a:noFill/>
                </a:ln>
                <a:solidFill>
                  <a:prstClr val="black"/>
                </a:solidFill>
                <a:effectLst/>
                <a:uLnTx/>
                <a:uFillTx/>
                <a:latin typeface="Calibri"/>
                <a:ea typeface="+mn-ea"/>
                <a:cs typeface="+mn-cs"/>
              </a:rPr>
              <a:t>V</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erschließen der Räume die entsprechende Vorgehensweise.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Wenn der Offline-Zylinder beim </a:t>
            </a:r>
            <a:r>
              <a:rPr kumimoji="0" lang="de-DE" sz="1400" b="0" i="0" u="none" strike="noStrike" kern="1200" cap="none" spc="0" normalizeH="0" baseline="0" noProof="0" dirty="0">
                <a:ln>
                  <a:noFill/>
                </a:ln>
                <a:solidFill>
                  <a:prstClr val="black"/>
                </a:solidFill>
                <a:effectLst/>
                <a:uLnTx/>
                <a:uFillTx/>
                <a:latin typeface="Calibri"/>
                <a:ea typeface="+mn-ea"/>
                <a:cs typeface="+mn-cs"/>
              </a:rPr>
              <a:t>V</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orhalten der Karte mehrmals piept, bitte die Hausmeister informieren, da die Batterie leer wird.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C:\Users\Weber\Pictures\2017-02-01\IMG_42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41" r="6802"/>
          <a:stretch/>
        </p:blipFill>
        <p:spPr bwMode="auto">
          <a:xfrm>
            <a:off x="497150" y="1567933"/>
            <a:ext cx="2059619" cy="2001948"/>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9289" t="6899" r="30486" b="15048"/>
          <a:stretch/>
        </p:blipFill>
        <p:spPr>
          <a:xfrm>
            <a:off x="497149" y="4016205"/>
            <a:ext cx="2059619" cy="2001948"/>
          </a:xfrm>
          <a:prstGeom prst="rect">
            <a:avLst/>
          </a:prstGeom>
        </p:spPr>
      </p:pic>
      <p:cxnSp>
        <p:nvCxnSpPr>
          <p:cNvPr id="20" name="Gerade Verbindung mit Pfeil 19"/>
          <p:cNvCxnSpPr/>
          <p:nvPr/>
        </p:nvCxnSpPr>
        <p:spPr>
          <a:xfrm flipH="1">
            <a:off x="1979712" y="5017179"/>
            <a:ext cx="864096" cy="261499"/>
          </a:xfrm>
          <a:prstGeom prst="straightConnector1">
            <a:avLst/>
          </a:prstGeom>
          <a:ln w="7620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1979712" y="2272759"/>
            <a:ext cx="864096" cy="261499"/>
          </a:xfrm>
          <a:prstGeom prst="straightConnector1">
            <a:avLst/>
          </a:prstGeom>
          <a:ln w="7620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2893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2190</Words>
  <Application>Microsoft Office PowerPoint</Application>
  <PresentationFormat>Bildschirmpräsentation (4:3)</PresentationFormat>
  <Paragraphs>543</Paragraphs>
  <Slides>62</Slides>
  <Notes>6</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62</vt:i4>
      </vt:variant>
    </vt:vector>
  </HeadingPairs>
  <TitlesOfParts>
    <vt:vector size="67" baseType="lpstr">
      <vt:lpstr>Arial</vt:lpstr>
      <vt:lpstr>Calibri</vt:lpstr>
      <vt:lpstr>Symbol</vt:lpstr>
      <vt:lpstr>Larissa</vt:lpstr>
      <vt:lpstr>1_Larissa</vt:lpstr>
      <vt:lpstr>Handbuch und Vorlage für Ersteinweisungen und Sicherheitsbelehrungen</vt:lpstr>
      <vt:lpstr>Vertraulichkeit</vt:lpstr>
      <vt:lpstr>PowerPoint-Präsentation</vt:lpstr>
      <vt:lpstr>PowerPoint-Präsentation</vt:lpstr>
      <vt:lpstr>PowerPoint-Präsentation</vt:lpstr>
      <vt:lpstr>PowerPoint-Präsentation</vt:lpstr>
      <vt:lpstr>Schließsystem</vt:lpstr>
      <vt:lpstr>Schließsystem</vt:lpstr>
      <vt:lpstr>PowerPoint-Präsentation</vt:lpstr>
      <vt:lpstr>Stromversorgung Büro</vt:lpstr>
      <vt:lpstr>Steckdosen richtig verwenden </vt:lpstr>
      <vt:lpstr>Staub oder Schweißarbeiten können einen Feueralarm auslösen</vt:lpstr>
      <vt:lpstr>Sicherheitsunterweisungen</vt:lpstr>
      <vt:lpstr>Verantwortlichkeiten</vt:lpstr>
      <vt:lpstr>Zutritt zu den Sicherheitsbereichen</vt:lpstr>
      <vt:lpstr>Notfall Rufnummern</vt:lpstr>
      <vt:lpstr>Zugängliche Telefone im iFZ</vt:lpstr>
      <vt:lpstr>Im Notfall</vt:lpstr>
      <vt:lpstr>Selbst einen Alarm auslösen</vt:lpstr>
      <vt:lpstr>Automatische Brandmeldung</vt:lpstr>
      <vt:lpstr>Abschaltungen bei Feuer/Hausalarm</vt:lpstr>
      <vt:lpstr>Bei Hausalarm</vt:lpstr>
      <vt:lpstr>Flucht- und Rettungsplan</vt:lpstr>
      <vt:lpstr>Flucht- und Rettungswege</vt:lpstr>
      <vt:lpstr>Sammelplatz</vt:lpstr>
      <vt:lpstr>Wiederbetreten des Gebäudes</vt:lpstr>
      <vt:lpstr>Erste Hilfe</vt:lpstr>
      <vt:lpstr>Anfahrt für Krankenwagen</vt:lpstr>
      <vt:lpstr>Meldungen bei Zwischenfall</vt:lpstr>
      <vt:lpstr>Erste-Hilfe Liegen</vt:lpstr>
      <vt:lpstr>Erste Hilfe Kästen, Notfallinfos</vt:lpstr>
      <vt:lpstr>Arbeiten mit gefährlichen Stoffen</vt:lpstr>
      <vt:lpstr>Arbeiten mit gefährlichen Stoffen</vt:lpstr>
      <vt:lpstr>Gefahrstoffe</vt:lpstr>
      <vt:lpstr>Arbeiten mit gefährlichen Stoffen</vt:lpstr>
      <vt:lpstr>Arbeiten mit gefährlichen Stoffen</vt:lpstr>
      <vt:lpstr>Arbeiten mit gefährlichen Stoffen</vt:lpstr>
      <vt:lpstr>Arbeiten mit gefährlichen Stoffen</vt:lpstr>
      <vt:lpstr>Biologische Sicherheit </vt:lpstr>
      <vt:lpstr>Sicherheits-, Schutzstufen für Arbeiten mit natürlichen Erregern und GVOs</vt:lpstr>
      <vt:lpstr>Gentechnische Anlagen des iFZ</vt:lpstr>
      <vt:lpstr>Was ist ein GVO?</vt:lpstr>
      <vt:lpstr>Risikobewertung eines GVO </vt:lpstr>
      <vt:lpstr>Arbeit mit GVOs wird kontrolliert</vt:lpstr>
      <vt:lpstr>GVO: Entsorgung und Dokumentation</vt:lpstr>
      <vt:lpstr>GVO: Aufzeichnungspflicht </vt:lpstr>
      <vt:lpstr>Persönliche Schutzausrüstung (PSA)</vt:lpstr>
      <vt:lpstr>Technischer Notfall: Wasser</vt:lpstr>
      <vt:lpstr>Technischer Notfall: Strom</vt:lpstr>
      <vt:lpstr>Technischer Notfall: Gase</vt:lpstr>
      <vt:lpstr>Notduschen im Labor</vt:lpstr>
      <vt:lpstr>Notduschen im Labor</vt:lpstr>
      <vt:lpstr>Einschränkungen in Laboren</vt:lpstr>
      <vt:lpstr>Laborregeln</vt:lpstr>
      <vt:lpstr>Laborregeln</vt:lpstr>
      <vt:lpstr>Laborregeln</vt:lpstr>
      <vt:lpstr>Laborregeln</vt:lpstr>
      <vt:lpstr>Labor: Umgang mit Chemikalien</vt:lpstr>
      <vt:lpstr>PowerPoint-Präsentation</vt:lpstr>
      <vt:lpstr>Technische Störungen</vt:lpstr>
      <vt:lpstr>Reinigung durch Reinigungsteam</vt:lpstr>
      <vt:lpstr>Technische Arbeiten in Sicherheitsbereichen</vt:lpstr>
    </vt:vector>
  </TitlesOfParts>
  <Company>Justus-Liebig-Universität Giessen HRZ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Weber</dc:creator>
  <cp:lastModifiedBy>Weber, Edwin</cp:lastModifiedBy>
  <cp:revision>163</cp:revision>
  <cp:lastPrinted>2016-09-26T10:10:01Z</cp:lastPrinted>
  <dcterms:created xsi:type="dcterms:W3CDTF">2015-01-07T12:17:47Z</dcterms:created>
  <dcterms:modified xsi:type="dcterms:W3CDTF">2017-10-13T13:07:49Z</dcterms:modified>
</cp:coreProperties>
</file>