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0"/>
  </p:notesMasterIdLst>
  <p:handoutMasterIdLst>
    <p:handoutMasterId r:id="rId11"/>
  </p:handoutMasterIdLst>
  <p:sldIdLst>
    <p:sldId id="283" r:id="rId2"/>
    <p:sldId id="286" r:id="rId3"/>
    <p:sldId id="288" r:id="rId4"/>
    <p:sldId id="289" r:id="rId5"/>
    <p:sldId id="279" r:id="rId6"/>
    <p:sldId id="285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-Benutzer" initials="M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0" autoAdjust="0"/>
  </p:normalViewPr>
  <p:slideViewPr>
    <p:cSldViewPr snapToGrid="0" showGuides="1">
      <p:cViewPr varScale="1">
        <p:scale>
          <a:sx n="165" d="100"/>
          <a:sy n="165" d="100"/>
        </p:scale>
        <p:origin x="144" y="33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10" d="100"/>
          <a:sy n="110" d="100"/>
        </p:scale>
        <p:origin x="518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AFF723E-1D30-134E-B1B2-506A6DECF3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07F8E2-C22B-F74A-93F8-E6BCEC698A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9DBFD-FAE6-3E41-ACEA-259A1401F44F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B79E05-472D-0B4D-AC55-5B4A99C7F0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B147791-A6F0-F644-8FE9-893D1EE774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767D0-BF52-C643-A7AF-F9711B20AF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9398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F4C4F-A843-EB41-A02D-558FE6266D04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222E6-97CB-894A-B10C-04101548E0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87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m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 descr="Ein Bild, das Text, Screenshot, Electric Blue (Farbe), Blau enthält.&#10;&#10;KI-generierte Inhalte können fehlerhaft sein.">
            <a:extLst>
              <a:ext uri="{FF2B5EF4-FFF2-40B4-BE49-F238E27FC236}">
                <a16:creationId xmlns:a16="http://schemas.microsoft.com/office/drawing/2014/main" id="{DE1A6464-5691-1F2F-6FE9-6D94411B16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95" r="42907" b="195"/>
          <a:stretch>
            <a:fillRect/>
          </a:stretch>
        </p:blipFill>
        <p:spPr>
          <a:xfrm>
            <a:off x="838200" y="1581992"/>
            <a:ext cx="11353800" cy="527600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679651E7-2284-414C-B5FD-D70174DB46C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333375"/>
            <a:ext cx="2029968" cy="2538318"/>
          </a:xfrm>
          <a:prstGeom prst="rect">
            <a:avLst/>
          </a:prstGeom>
        </p:spPr>
      </p:pic>
      <p:sp>
        <p:nvSpPr>
          <p:cNvPr id="3" name="Textplatzhalter 9">
            <a:extLst>
              <a:ext uri="{FF2B5EF4-FFF2-40B4-BE49-F238E27FC236}">
                <a16:creationId xmlns:a16="http://schemas.microsoft.com/office/drawing/2014/main" id="{D4C1455F-56F5-9722-8CC6-373991D535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199" y="4811284"/>
            <a:ext cx="11353799" cy="1354566"/>
          </a:xfrm>
          <a:solidFill>
            <a:schemeClr val="tx2">
              <a:alpha val="90000"/>
            </a:schemeClr>
          </a:solidFill>
        </p:spPr>
        <p:txBody>
          <a:bodyPr anchor="ctr">
            <a:normAutofit/>
          </a:bodyPr>
          <a:lstStyle>
            <a:lvl1pPr marL="361950" indent="0">
              <a:buNone/>
              <a:tabLst>
                <a:tab pos="447675" algn="l"/>
              </a:tabLst>
              <a:defRPr sz="3600" cap="small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cap="small" baseline="0" dirty="0"/>
              <a:t>Hier den Titel einfügen</a:t>
            </a:r>
            <a:endParaRPr lang="de-DE" dirty="0"/>
          </a:p>
        </p:txBody>
      </p:sp>
      <p:sp>
        <p:nvSpPr>
          <p:cNvPr id="4" name="Textplatzhalter 9">
            <a:extLst>
              <a:ext uri="{FF2B5EF4-FFF2-40B4-BE49-F238E27FC236}">
                <a16:creationId xmlns:a16="http://schemas.microsoft.com/office/drawing/2014/main" id="{3509FF5C-0F43-4B5A-FA40-7D1F7BA2F4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8199" y="6165850"/>
            <a:ext cx="11353799" cy="303790"/>
          </a:xfrm>
          <a:solidFill>
            <a:schemeClr val="tx2">
              <a:alpha val="90000"/>
            </a:schemeClr>
          </a:solidFill>
        </p:spPr>
        <p:txBody>
          <a:bodyPr anchor="ctr">
            <a:noAutofit/>
          </a:bodyPr>
          <a:lstStyle>
            <a:lvl1pPr marL="361950" indent="0">
              <a:buNone/>
              <a:tabLst>
                <a:tab pos="447675" algn="l"/>
              </a:tabLst>
              <a:defRPr sz="2400" cap="small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cap="small" baseline="0" dirty="0"/>
              <a:t>Hier die Namen der Vortragenden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5930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 blau">
    <p:bg>
      <p:bgPr>
        <a:solidFill>
          <a:schemeClr val="tx2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E1222A3-E021-4B3A-BE1D-672B5EE16E33}"/>
              </a:ext>
            </a:extLst>
          </p:cNvPr>
          <p:cNvSpPr/>
          <p:nvPr userDrawn="1"/>
        </p:nvSpPr>
        <p:spPr>
          <a:xfrm>
            <a:off x="876301" y="1592262"/>
            <a:ext cx="11315700" cy="5265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de-DE" sz="18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4556411"/>
            <a:ext cx="9931400" cy="1644365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2"/>
            <a:ext cx="9906000" cy="2551004"/>
          </a:xfrm>
        </p:spPr>
        <p:txBody>
          <a:bodyPr numCol="1">
            <a:normAutofit/>
          </a:bodyPr>
          <a:lstStyle>
            <a:lvl1pPr algn="l" defTabSz="2597150">
              <a:lnSpc>
                <a:spcPts val="3600"/>
              </a:lnSpc>
              <a:buClr>
                <a:schemeClr val="tx2"/>
              </a:buClr>
              <a:defRPr sz="2400">
                <a:latin typeface="+mn-lt"/>
              </a:defRPr>
            </a:lvl1pPr>
            <a:lvl2pPr marL="717550" indent="-273050" algn="l">
              <a:lnSpc>
                <a:spcPts val="3600"/>
              </a:lnSpc>
              <a:buClr>
                <a:schemeClr val="tx2"/>
              </a:buClr>
              <a:defRPr sz="2000">
                <a:latin typeface="+mn-lt"/>
              </a:defRPr>
            </a:lvl2pPr>
            <a:lvl3pPr algn="l">
              <a:lnSpc>
                <a:spcPts val="3600"/>
              </a:lnSpc>
              <a:buClr>
                <a:schemeClr val="tx2"/>
              </a:buClr>
              <a:defRPr sz="1800">
                <a:latin typeface="+mn-lt"/>
              </a:defRPr>
            </a:lvl3pPr>
            <a:lvl4pPr algn="l">
              <a:lnSpc>
                <a:spcPts val="3600"/>
              </a:lnSpc>
              <a:buClr>
                <a:schemeClr val="tx2"/>
              </a:buClr>
              <a:defRPr sz="1600">
                <a:latin typeface="+mn-lt"/>
              </a:defRPr>
            </a:lvl4pPr>
            <a:lvl5pPr algn="l">
              <a:lnSpc>
                <a:spcPts val="3600"/>
              </a:lnSpc>
              <a:buClr>
                <a:schemeClr val="tx2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00ABCC48-F40A-4325-8648-1AEF602FF8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783042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5F74F22D-DB82-E04A-A6DC-563FC3DF967C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1155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blau">
    <p:bg>
      <p:bgPr>
        <a:solidFill>
          <a:schemeClr val="tx2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E1222A3-E021-4B3A-BE1D-672B5EE16E33}"/>
              </a:ext>
            </a:extLst>
          </p:cNvPr>
          <p:cNvSpPr/>
          <p:nvPr userDrawn="1"/>
        </p:nvSpPr>
        <p:spPr>
          <a:xfrm>
            <a:off x="876301" y="1592262"/>
            <a:ext cx="11315700" cy="5265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de-DE" sz="1800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81A637B-E182-618B-C473-BC293EE13AE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6300" y="1617665"/>
            <a:ext cx="11290300" cy="5240336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00ABCC48-F40A-4325-8648-1AEF602FF8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783042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cap="sm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Hier Headline einfügen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5F74F22D-DB82-E04A-A6DC-563FC3DF967C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2871019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itat">
    <p:bg>
      <p:bgPr>
        <a:solidFill>
          <a:schemeClr val="tx2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64860-F903-4A1A-B4EF-3385E33A2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1592264"/>
            <a:ext cx="10464800" cy="2970212"/>
          </a:xfrm>
        </p:spPr>
        <p:txBody>
          <a:bodyPr anchor="b">
            <a:normAutofit/>
          </a:bodyPr>
          <a:lstStyle>
            <a:lvl1pPr>
              <a:lnSpc>
                <a:spcPts val="2500"/>
              </a:lnSpc>
              <a:defRPr sz="25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»Zitat hier einfügen«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00CA9F-5938-4363-AADF-F20CC2E470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0101" y="4589464"/>
            <a:ext cx="8007351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Zitatquelle hier einfügen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C51317-1551-4443-9471-A027A51B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FD2B53-991D-46B1-B30F-5C0F5D7EE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092FF8-BF70-4A92-B640-F06294E1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B020386-5CBC-CD4E-BD82-8CAABDB74E93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chemeClr val="bg1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3794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1592263"/>
            <a:ext cx="10464800" cy="868926"/>
          </a:xfrm>
        </p:spPr>
        <p:txBody>
          <a:bodyPr anchor="b">
            <a:normAutofit/>
          </a:bodyPr>
          <a:lstStyle>
            <a:lvl1pPr>
              <a:defRPr sz="25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999" y="2461190"/>
            <a:ext cx="7531100" cy="3739587"/>
          </a:xfrm>
        </p:spPr>
        <p:txBody>
          <a:bodyPr>
            <a:normAutofit/>
          </a:bodyPr>
          <a:lstStyle>
            <a:lvl1pPr marL="0" indent="0">
              <a:lnSpc>
                <a:spcPts val="2600"/>
              </a:lnSpc>
              <a:buNone/>
              <a:defRPr sz="1800">
                <a:latin typeface="+mn-lt"/>
              </a:defRPr>
            </a:lvl1pPr>
            <a:lvl2pPr marL="457200" indent="0">
              <a:lnSpc>
                <a:spcPts val="2600"/>
              </a:lnSpc>
              <a:buNone/>
              <a:defRPr sz="1600">
                <a:latin typeface="+mn-lt"/>
              </a:defRPr>
            </a:lvl2pPr>
            <a:lvl3pPr marL="914400" indent="0">
              <a:lnSpc>
                <a:spcPts val="2600"/>
              </a:lnSpc>
              <a:buNone/>
              <a:defRPr sz="1400">
                <a:latin typeface="+mn-lt"/>
              </a:defRPr>
            </a:lvl3pPr>
            <a:lvl4pPr marL="1371600" indent="0">
              <a:lnSpc>
                <a:spcPts val="2600"/>
              </a:lnSpc>
              <a:buNone/>
              <a:defRPr sz="1200">
                <a:latin typeface="+mn-lt"/>
              </a:defRPr>
            </a:lvl4pPr>
            <a:lvl5pPr marL="1828800" indent="0">
              <a:lnSpc>
                <a:spcPts val="2600"/>
              </a:lnSpc>
              <a:buNone/>
              <a:defRPr sz="1200"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8FC197D-872E-1D4D-B2C0-F4B5381E34F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455175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52099" cy="97159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HIER HEADLINE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780275"/>
            <a:ext cx="10464800" cy="4420501"/>
          </a:xfrm>
        </p:spPr>
        <p:txBody>
          <a:bodyPr numCol="2">
            <a:norm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400"/>
            </a:lvl2pPr>
            <a:lvl3pPr marL="914400" indent="0">
              <a:lnSpc>
                <a:spcPts val="2600"/>
              </a:lnSpc>
              <a:buNone/>
              <a:defRPr sz="1200"/>
            </a:lvl3pPr>
            <a:lvl4pPr marL="1371600" indent="0">
              <a:lnSpc>
                <a:spcPts val="2600"/>
              </a:lnSpc>
              <a:buNone/>
              <a:defRPr sz="1100"/>
            </a:lvl4pPr>
            <a:lvl5pPr marL="1828800" indent="0">
              <a:lnSpc>
                <a:spcPts val="2600"/>
              </a:lnSpc>
              <a:buNone/>
              <a:defRPr sz="11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5C22446-287B-5340-938D-378A431270A4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2629281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 groß mit Beschrei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57CB81E2-10AB-4A5A-B3DA-02F87BA3BA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2263"/>
            <a:ext cx="11328400" cy="5265737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4520726"/>
            <a:ext cx="10464800" cy="1321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500">
                <a:latin typeface="+mj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948CC4EA-B506-BC45-900A-4869786EC380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393042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mit Überschrif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EE1833-B22A-4FF2-A2CF-954411FDD43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38259" y="1228484"/>
            <a:ext cx="5130799" cy="365126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1 IN VERSALIEN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115B0C1-DEE9-4AC5-B8AF-E6CEC736FCF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98547" y="1228484"/>
            <a:ext cx="5129853" cy="365127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BILDÜBERSCHRIFT 2 IN VERSALIEN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672A44D-9EA5-4973-BF81-F6A558A4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78E044-7B77-4048-B926-0F3C1495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7E4BEB7-3A41-41D7-A8F4-4CCF0761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632272B-ED07-4B00-85B8-F8D4C541F7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600" y="1595846"/>
            <a:ext cx="5016500" cy="3311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D6738182-F886-4FA1-B7D7-371FB4A184F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11900" y="1600286"/>
            <a:ext cx="5004512" cy="33075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2E3933DF-DBA7-4254-B94C-4AD2D57C439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7315" y="4989341"/>
            <a:ext cx="5130799" cy="1176504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1 hier einfügen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D291BA23-ED90-4ACD-A58E-985A128848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97603" y="4989341"/>
            <a:ext cx="5129853" cy="1176510"/>
          </a:xfrm>
        </p:spPr>
        <p:txBody>
          <a:bodyPr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Optional: Bildunterschrift 2 hier einfügen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FF429547-B425-624D-9509-BAA2B789347D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8370035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6">
          <p15:clr>
            <a:srgbClr val="FBAE40"/>
          </p15:clr>
        </p15:guide>
        <p15:guide id="2" pos="3704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AAF7A20-CA0E-4D2A-81F6-A36F0D66C8FF}"/>
              </a:ext>
            </a:extLst>
          </p:cNvPr>
          <p:cNvSpPr/>
          <p:nvPr userDrawn="1"/>
        </p:nvSpPr>
        <p:spPr>
          <a:xfrm>
            <a:off x="863600" y="1592263"/>
            <a:ext cx="11328400" cy="36463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9651E7-2284-414C-B5FD-D70174DB46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333375"/>
            <a:ext cx="2029968" cy="2538318"/>
          </a:xfrm>
          <a:prstGeom prst="rect">
            <a:avLst/>
          </a:prstGeom>
        </p:spPr>
      </p:pic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256105D-936D-4BCF-BF19-DD391F1490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811284"/>
            <a:ext cx="11328400" cy="1354566"/>
          </a:xfrm>
          <a:solidFill>
            <a:schemeClr val="tx2">
              <a:alpha val="90000"/>
            </a:schemeClr>
          </a:solidFill>
        </p:spPr>
        <p:txBody>
          <a:bodyPr anchor="ctr">
            <a:normAutofit/>
          </a:bodyPr>
          <a:lstStyle>
            <a:lvl1pPr marL="361950" indent="0">
              <a:buNone/>
              <a:tabLst>
                <a:tab pos="447675" algn="l"/>
              </a:tabLst>
              <a:defRPr sz="3600" cap="small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cap="small" baseline="0" dirty="0"/>
              <a:t>Abschiedsformel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90494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F746CFC-D7E8-462F-B9EC-C133A72F5964}"/>
              </a:ext>
            </a:extLst>
          </p:cNvPr>
          <p:cNvSpPr/>
          <p:nvPr userDrawn="1"/>
        </p:nvSpPr>
        <p:spPr>
          <a:xfrm>
            <a:off x="863600" y="1592263"/>
            <a:ext cx="11328400" cy="52657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1D3AF9E-1737-4290-9CDF-CEF8966EDF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000" y="4811284"/>
            <a:ext cx="10464800" cy="1252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spcAft>
                <a:spcPts val="5200"/>
              </a:spcAft>
              <a:defRPr sz="3600" spc="0"/>
            </a:lvl1pPr>
          </a:lstStyle>
          <a:p>
            <a:r>
              <a:rPr lang="de-DE" dirty="0"/>
              <a:t>HIER TITEL IN VERSALIEN EINFÜGEN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374F239-C7F8-274D-8F23-C4FE3A62283D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7324165" y="333375"/>
            <a:ext cx="4004236" cy="9350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082352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er Titel für Zweitlogo &amp; Copy-Text">
    <p:bg>
      <p:bgPr>
        <a:solidFill>
          <a:schemeClr val="tx2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EF1BB5D8-089D-42AD-A39C-FD15FA491110}"/>
              </a:ext>
            </a:extLst>
          </p:cNvPr>
          <p:cNvSpPr/>
          <p:nvPr userDrawn="1"/>
        </p:nvSpPr>
        <p:spPr>
          <a:xfrm>
            <a:off x="431800" y="1592263"/>
            <a:ext cx="11760200" cy="5265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19EBDCD2-0D69-4EB9-8A5F-98B2EA182F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3600" y="4717280"/>
            <a:ext cx="5232400" cy="11247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just">
              <a:defRPr sz="1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Hier Titel einfügen</a:t>
            </a:r>
            <a:endParaRPr lang="en-US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3EF38E61-1B25-B944-A9FD-31622B73EE8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24164" y="2205038"/>
            <a:ext cx="4004236" cy="12239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Logo mit Klick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23758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8328A-BA0D-4FC3-96CC-C03A465CA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834171"/>
            <a:ext cx="10464800" cy="4366604"/>
          </a:xfrm>
        </p:spPr>
        <p:txBody>
          <a:bodyPr numCol="1">
            <a:normAutofit/>
          </a:bodyPr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>
                <a:latin typeface="+mn-lt"/>
              </a:defRPr>
            </a:lvl2pPr>
            <a:lvl3pPr marL="914400" indent="0">
              <a:buNone/>
              <a:defRPr sz="1200">
                <a:latin typeface="+mn-lt"/>
              </a:defRPr>
            </a:lvl3pPr>
            <a:lvl4pPr marL="1371600" indent="0">
              <a:buNone/>
              <a:defRPr sz="1100">
                <a:latin typeface="+mn-lt"/>
              </a:defRPr>
            </a:lvl4pPr>
            <a:lvl5pPr marL="1828800" indent="0">
              <a:buNone/>
              <a:defRPr sz="1100"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A2AAF7E1-642A-3C48-A838-21ED98E88707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62338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BD375E-1F20-4023-97DA-18E162FCB4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6300" y="1825625"/>
            <a:ext cx="5004512" cy="4351338"/>
          </a:xfrm>
        </p:spPr>
        <p:txBody>
          <a:bodyPr/>
          <a:lstStyle>
            <a:lvl1pPr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tx2"/>
              </a:buClr>
              <a:defRPr>
                <a:latin typeface="+mn-lt"/>
              </a:defRPr>
            </a:lvl2pPr>
            <a:lvl3pPr>
              <a:buClr>
                <a:schemeClr val="tx2"/>
              </a:buClr>
              <a:defRPr>
                <a:latin typeface="+mn-lt"/>
              </a:defRPr>
            </a:lvl3pPr>
            <a:lvl4pPr>
              <a:buClr>
                <a:schemeClr val="tx2"/>
              </a:buClr>
              <a:defRPr>
                <a:latin typeface="+mn-lt"/>
              </a:defRPr>
            </a:lvl4pPr>
            <a:lvl5pPr>
              <a:buClr>
                <a:schemeClr val="tx2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6DF97D-F639-4B0E-AFAF-4D50DED70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1825625"/>
            <a:ext cx="5004512" cy="4351338"/>
          </a:xfrm>
        </p:spPr>
        <p:txBody>
          <a:bodyPr/>
          <a:lstStyle>
            <a:lvl1pPr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tx2"/>
              </a:buClr>
              <a:defRPr>
                <a:latin typeface="+mn-lt"/>
              </a:defRPr>
            </a:lvl2pPr>
            <a:lvl3pPr>
              <a:buClr>
                <a:schemeClr val="tx2"/>
              </a:buClr>
              <a:defRPr>
                <a:latin typeface="+mn-lt"/>
              </a:defRPr>
            </a:lvl3pPr>
            <a:lvl4pPr>
              <a:buClr>
                <a:schemeClr val="tx2"/>
              </a:buClr>
              <a:defRPr>
                <a:latin typeface="+mn-lt"/>
              </a:defRPr>
            </a:lvl4pPr>
            <a:lvl5pPr>
              <a:buClr>
                <a:schemeClr val="tx2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55C2B2-608F-4D93-9FCC-687874A80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184261-C9CF-46A0-8C08-5BD19F0F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700299-4A15-4BE0-BA5C-BE9710E60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CCE94487-264F-489D-8EA8-7CB86F52D0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74D02293-EB70-E44D-A8FD-81D6EC48D3E9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550527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4">
          <p15:clr>
            <a:srgbClr val="FBAE40"/>
          </p15:clr>
        </p15:guide>
        <p15:guide id="2" pos="397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4DEA37-33CE-4BC2-828B-6989E0910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6300" y="1780275"/>
            <a:ext cx="5004512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987088C-F9C1-4195-ADB3-C5BC0DDCD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3888" y="1780275"/>
            <a:ext cx="5032029" cy="724800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8A8BB69-5837-4E46-9DA6-9936B0841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0DAE434-49A1-4F05-B28D-7DFE8D6BB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CA825F0-A7CE-490C-810C-607C8BEB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29F2-15A8-41B1-9F61-E59362F7F1E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0F861DFC-7332-47EA-8BDC-CAD46079EE2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76300" y="2505075"/>
            <a:ext cx="5004512" cy="3695700"/>
          </a:xfrm>
        </p:spPr>
        <p:txBody>
          <a:bodyPr/>
          <a:lstStyle>
            <a:lvl1pPr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tx2"/>
              </a:buClr>
              <a:defRPr>
                <a:latin typeface="+mn-lt"/>
              </a:defRPr>
            </a:lvl2pPr>
            <a:lvl3pPr>
              <a:buClr>
                <a:schemeClr val="tx2"/>
              </a:buClr>
              <a:defRPr>
                <a:latin typeface="+mn-lt"/>
              </a:defRPr>
            </a:lvl3pPr>
            <a:lvl4pPr>
              <a:buClr>
                <a:schemeClr val="tx2"/>
              </a:buClr>
              <a:defRPr>
                <a:latin typeface="+mn-lt"/>
              </a:defRPr>
            </a:lvl4pPr>
            <a:lvl5pPr>
              <a:buClr>
                <a:schemeClr val="tx2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CDDE1DF5-9BA8-4588-8C71-7A9682C10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888" y="2505075"/>
            <a:ext cx="5004512" cy="3695700"/>
          </a:xfrm>
        </p:spPr>
        <p:txBody>
          <a:bodyPr/>
          <a:lstStyle>
            <a:lvl1pPr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tx2"/>
              </a:buClr>
              <a:defRPr>
                <a:latin typeface="+mn-lt"/>
              </a:defRPr>
            </a:lvl2pPr>
            <a:lvl3pPr>
              <a:buClr>
                <a:schemeClr val="tx2"/>
              </a:buClr>
              <a:defRPr>
                <a:latin typeface="+mn-lt"/>
              </a:defRPr>
            </a:lvl3pPr>
            <a:lvl4pPr>
              <a:buClr>
                <a:schemeClr val="tx2"/>
              </a:buClr>
              <a:defRPr>
                <a:latin typeface="+mn-lt"/>
              </a:defRPr>
            </a:lvl4pPr>
            <a:lvl5pPr>
              <a:buClr>
                <a:schemeClr val="tx2"/>
              </a:buClr>
              <a:defRPr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CFEEDB58-0F3E-46D6-8030-8F9B3F2A42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6300" y="808680"/>
            <a:ext cx="104648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A41A4EE8-12A4-4444-919C-437260B64416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92619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1FB623-12B6-452B-B532-AD1EABC824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1ED7B3-22AC-4052-AE31-FB30EFE5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BFBCF81-93C2-43A3-BCB6-B60820632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AA7813-12B2-44BA-9E80-2E75D8A0B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1A6AED74-0179-7746-8E52-524EF0516F2E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426504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2DFE88A-3502-442B-B87D-0C7EEC5D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7D4277-FB91-45EE-9FA1-945830E27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C7B419-72DD-4DC5-A02D-A01900EA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E784D16A-6024-F247-B63E-1ACFEFFD4451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385774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. Aufzählung mit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5CD702-64EE-4A22-8437-152E8D632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240264"/>
            <a:ext cx="10896600" cy="761507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B30BBC-A824-4666-BF02-1AB0EA0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0220-CF3A-4EA9-B81B-446A208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CD49F-D340-43C2-8353-76FE46A9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E535BFB-F6C4-4146-B56C-1F02DB4C35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187701" y="3649771"/>
            <a:ext cx="8140700" cy="2551004"/>
          </a:xfrm>
          <a:prstGeom prst="rect">
            <a:avLst/>
          </a:prstGeom>
        </p:spPr>
        <p:txBody>
          <a:bodyPr lIns="72000" tIns="36000" rIns="0" bIns="36000" numCol="1">
            <a:normAutofit/>
          </a:bodyPr>
          <a:lstStyle>
            <a:lvl1pPr marL="228600" indent="-228600" algn="l">
              <a:buClr>
                <a:schemeClr val="tx2"/>
              </a:buClr>
              <a:defRPr sz="2400">
                <a:latin typeface="+mn-lt"/>
              </a:defRPr>
            </a:lvl1pPr>
            <a:lvl2pPr algn="l">
              <a:buClr>
                <a:schemeClr val="tx2"/>
              </a:buClr>
              <a:defRPr sz="2000">
                <a:latin typeface="+mn-lt"/>
              </a:defRPr>
            </a:lvl2pPr>
            <a:lvl3pPr algn="l">
              <a:buClr>
                <a:schemeClr val="tx2"/>
              </a:buClr>
              <a:defRPr sz="1800">
                <a:latin typeface="+mn-lt"/>
              </a:defRPr>
            </a:lvl3pPr>
            <a:lvl4pPr algn="l">
              <a:buClr>
                <a:schemeClr val="tx2"/>
              </a:buClr>
              <a:defRPr sz="1600">
                <a:latin typeface="+mn-lt"/>
              </a:defRPr>
            </a:lvl4pPr>
            <a:lvl5pPr algn="l">
              <a:buClr>
                <a:schemeClr val="tx2"/>
              </a:buClr>
              <a:defRPr sz="1600"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3CCDD2A8-0C17-46BD-BE7F-28D02DCBCA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808680"/>
            <a:ext cx="10909300" cy="971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IN VERSALIEN EINFÜGEN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4EC20AD2-6B27-F54A-95F6-21589C424C8B}"/>
              </a:ext>
            </a:extLst>
          </p:cNvPr>
          <p:cNvSpPr txBox="1">
            <a:spLocks/>
          </p:cNvSpPr>
          <p:nvPr userDrawn="1"/>
        </p:nvSpPr>
        <p:spPr>
          <a:xfrm>
            <a:off x="6860010" y="277754"/>
            <a:ext cx="5007124" cy="1702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Foundry Form Sans Demi" panose="0200070005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000" b="1" i="0" dirty="0">
                <a:solidFill>
                  <a:srgbClr val="53606B"/>
                </a:solidFill>
                <a:latin typeface="+mj-lt"/>
              </a:rPr>
              <a:t>JUSTUS-LIEBIG-UNIVERSITÄT GIESSEN</a:t>
            </a:r>
          </a:p>
        </p:txBody>
      </p:sp>
    </p:spTree>
    <p:extLst>
      <p:ext uri="{BB962C8B-B14F-4D97-AF65-F5344CB8AC3E}">
        <p14:creationId xmlns:p14="http://schemas.microsoft.com/office/powerpoint/2010/main" val="11811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ACE2-1BC1-403E-B945-F9B70B2E92A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408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7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orient="horz" pos="3884" userDrawn="1">
          <p15:clr>
            <a:srgbClr val="F26B43"/>
          </p15:clr>
        </p15:guide>
        <p15:guide id="3" pos="272" userDrawn="1">
          <p15:clr>
            <a:srgbClr val="F26B43"/>
          </p15:clr>
        </p15:guide>
        <p15:guide id="4" pos="7408" userDrawn="1">
          <p15:clr>
            <a:srgbClr val="F26B43"/>
          </p15:clr>
        </p15:guide>
        <p15:guide id="5" orient="horz" pos="1003" userDrawn="1">
          <p15:clr>
            <a:srgbClr val="F26B43"/>
          </p15:clr>
        </p15:guide>
        <p15:guide id="6" pos="544" userDrawn="1">
          <p15:clr>
            <a:srgbClr val="C35EA4"/>
          </p15:clr>
        </p15:guide>
        <p15:guide id="7" orient="horz" pos="3680" userDrawn="1">
          <p15:clr>
            <a:srgbClr val="F26B43"/>
          </p15:clr>
        </p15:guide>
        <p15:guide id="8" pos="71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FE3311F4-5AC6-315C-8E04-F11C0898FC8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/>
              <a:t>Einsatz von KI in der Forschung (FB 02)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E35E69-E907-4036-35D6-0464E19EE9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Maximilian Herr (VWL VII) und Emma Demirel (BWL XI)</a:t>
            </a:r>
          </a:p>
        </p:txBody>
      </p:sp>
    </p:spTree>
    <p:extLst>
      <p:ext uri="{BB962C8B-B14F-4D97-AF65-F5344CB8AC3E}">
        <p14:creationId xmlns:p14="http://schemas.microsoft.com/office/powerpoint/2010/main" val="201822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2621944-6C13-A798-0FBC-48FC3FE85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3D97B61-773A-38BF-8990-EF10597E3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Neue Wege mit KI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F63E8F4-025C-B00D-2DA6-AE2B05894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8BB4D63-4700-DFC5-1DA9-D21075238E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2"/>
            <a:ext cx="9906000" cy="4398658"/>
          </a:xfrm>
        </p:spPr>
        <p:txBody>
          <a:bodyPr>
            <a:normAutofit/>
          </a:bodyPr>
          <a:lstStyle/>
          <a:p>
            <a:r>
              <a:rPr lang="de-DE" sz="2000" dirty="0"/>
              <a:t>Ursprüngliches Papier zur </a:t>
            </a:r>
            <a:r>
              <a:rPr lang="de-DE" sz="2000" b="1" dirty="0"/>
              <a:t>Qualität</a:t>
            </a:r>
            <a:r>
              <a:rPr lang="de-DE" sz="2000" dirty="0"/>
              <a:t> der Berichterstattung im Bezug zu </a:t>
            </a:r>
            <a:r>
              <a:rPr lang="de-DE" sz="2000" b="1" dirty="0"/>
              <a:t>Umfragen</a:t>
            </a:r>
          </a:p>
          <a:p>
            <a:r>
              <a:rPr lang="de-DE" sz="2000" dirty="0"/>
              <a:t> </a:t>
            </a:r>
            <a:r>
              <a:rPr lang="de-DE" sz="2000" b="1" dirty="0"/>
              <a:t>247 </a:t>
            </a:r>
            <a:r>
              <a:rPr lang="de-DE" sz="2000" dirty="0"/>
              <a:t>Nachrichtenartikel aus dem </a:t>
            </a:r>
            <a:r>
              <a:rPr lang="de-DE" sz="2000" i="1" dirty="0"/>
              <a:t>Spiegel </a:t>
            </a:r>
            <a:r>
              <a:rPr lang="de-DE" sz="2000" dirty="0"/>
              <a:t>(Online; Juli 2023 - Dezember 2023)</a:t>
            </a:r>
          </a:p>
          <a:p>
            <a:r>
              <a:rPr lang="de-DE" sz="2000" dirty="0"/>
              <a:t>Artikel wurden zunächst per Hand </a:t>
            </a:r>
            <a:r>
              <a:rPr lang="de-DE" sz="2000" b="1" dirty="0"/>
              <a:t>kategorisiert</a:t>
            </a:r>
            <a:r>
              <a:rPr lang="de-DE" sz="2000" dirty="0"/>
              <a:t> </a:t>
            </a:r>
          </a:p>
          <a:p>
            <a:r>
              <a:rPr lang="de-DE" sz="2000" dirty="0"/>
              <a:t>Höher eingestuft je mehr</a:t>
            </a:r>
            <a:r>
              <a:rPr lang="de-DE" sz="2000" b="1" dirty="0"/>
              <a:t> Informationen </a:t>
            </a:r>
            <a:r>
              <a:rPr lang="de-DE" sz="2000" dirty="0"/>
              <a:t>zur </a:t>
            </a:r>
            <a:r>
              <a:rPr lang="de-DE" sz="2000" b="1" dirty="0"/>
              <a:t>Umfrage</a:t>
            </a:r>
            <a:r>
              <a:rPr lang="de-DE" sz="2000" dirty="0"/>
              <a:t> enthalten sind </a:t>
            </a:r>
          </a:p>
          <a:p>
            <a:r>
              <a:rPr lang="de-DE" sz="2000" dirty="0"/>
              <a:t>Geplante Ausweitung des </a:t>
            </a:r>
            <a:r>
              <a:rPr lang="de-DE" sz="2000" b="1" dirty="0"/>
              <a:t>Korpus </a:t>
            </a:r>
            <a:r>
              <a:rPr lang="de-DE" sz="2000" dirty="0"/>
              <a:t>auf einen längeren Zeitraum</a:t>
            </a:r>
          </a:p>
          <a:p>
            <a:r>
              <a:rPr lang="de-DE" sz="2000" dirty="0"/>
              <a:t>Nötige Möglichkeit zur </a:t>
            </a:r>
            <a:r>
              <a:rPr lang="de-DE" sz="2000" b="1" dirty="0"/>
              <a:t>Automatisierung </a:t>
            </a:r>
            <a:r>
              <a:rPr lang="de-DE" sz="2000" dirty="0"/>
              <a:t>des Vorgehens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859F5104-A9BE-2F2D-15B0-D1A0325CA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435600"/>
            <a:ext cx="10464800" cy="971595"/>
          </a:xfrm>
        </p:spPr>
        <p:txBody>
          <a:bodyPr>
            <a:normAutofit fontScale="90000"/>
          </a:bodyPr>
          <a:lstStyle/>
          <a:p>
            <a:r>
              <a:rPr lang="de-DE" dirty="0"/>
              <a:t>Untersuchung von Nachrichtenartikeln mithilfe von LLMs </a:t>
            </a:r>
          </a:p>
        </p:txBody>
      </p:sp>
    </p:spTree>
    <p:extLst>
      <p:ext uri="{BB962C8B-B14F-4D97-AF65-F5344CB8AC3E}">
        <p14:creationId xmlns:p14="http://schemas.microsoft.com/office/powerpoint/2010/main" val="199731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B8478-8FC8-B016-E8DA-AE845A916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38BAE1B-E50A-728A-786A-754924AAB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24E0417-2404-A7B7-9990-0B2D09DEF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Neue Wege mit KI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F3505E-95BE-9936-7263-3A07096D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C5145F8-DFDD-7926-9F6C-D20F3626AC3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2"/>
            <a:ext cx="9906000" cy="4398658"/>
          </a:xfrm>
        </p:spPr>
        <p:txBody>
          <a:bodyPr>
            <a:normAutofit/>
          </a:bodyPr>
          <a:lstStyle/>
          <a:p>
            <a:r>
              <a:rPr lang="de-DE" sz="2000" dirty="0"/>
              <a:t>Verwendung von </a:t>
            </a:r>
            <a:r>
              <a:rPr lang="de-DE" sz="2000" b="1" dirty="0"/>
              <a:t>LLMs </a:t>
            </a:r>
            <a:r>
              <a:rPr lang="de-DE" sz="2000" dirty="0"/>
              <a:t>zur</a:t>
            </a:r>
            <a:r>
              <a:rPr lang="de-DE" sz="2000" b="1" dirty="0"/>
              <a:t> </a:t>
            </a:r>
            <a:r>
              <a:rPr lang="de-DE" sz="2000" dirty="0"/>
              <a:t>Analyse der Artikel</a:t>
            </a:r>
          </a:p>
          <a:p>
            <a:r>
              <a:rPr lang="de-DE" sz="2000" dirty="0"/>
              <a:t>Ermöglicht durch einen </a:t>
            </a:r>
            <a:r>
              <a:rPr lang="de-DE" sz="2000" b="1" dirty="0"/>
              <a:t>API-Key </a:t>
            </a:r>
            <a:r>
              <a:rPr lang="de-DE" sz="2000" dirty="0"/>
              <a:t>des </a:t>
            </a:r>
            <a:r>
              <a:rPr lang="de-DE" sz="2000" i="1" dirty="0"/>
              <a:t>HRZ</a:t>
            </a:r>
            <a:r>
              <a:rPr lang="de-DE" sz="2000" dirty="0"/>
              <a:t> </a:t>
            </a:r>
          </a:p>
          <a:p>
            <a:r>
              <a:rPr lang="de-DE" sz="2000" dirty="0"/>
              <a:t>Die </a:t>
            </a:r>
            <a:r>
              <a:rPr lang="de-DE" sz="2000" b="1" dirty="0"/>
              <a:t>Texte</a:t>
            </a:r>
            <a:r>
              <a:rPr lang="de-DE" sz="2000" dirty="0"/>
              <a:t> wurden mithilfe eines </a:t>
            </a:r>
            <a:r>
              <a:rPr lang="de-DE" sz="2000" b="1" dirty="0"/>
              <a:t>Python Skripts </a:t>
            </a:r>
            <a:r>
              <a:rPr lang="de-DE" sz="2000" dirty="0"/>
              <a:t>an die verschiedenen Modelle übergeben</a:t>
            </a:r>
          </a:p>
          <a:p>
            <a:r>
              <a:rPr lang="de-DE" sz="2000" dirty="0"/>
              <a:t>Gesuchte </a:t>
            </a:r>
            <a:r>
              <a:rPr lang="de-DE" sz="2000" b="1" dirty="0"/>
              <a:t>Informationen</a:t>
            </a:r>
            <a:r>
              <a:rPr lang="de-DE" sz="2000" dirty="0"/>
              <a:t> und </a:t>
            </a:r>
            <a:r>
              <a:rPr lang="de-DE" sz="2000" b="1" dirty="0"/>
              <a:t>Format</a:t>
            </a:r>
            <a:r>
              <a:rPr lang="de-DE" sz="2000" dirty="0"/>
              <a:t> gegeben durch den zugehörigen </a:t>
            </a:r>
            <a:r>
              <a:rPr lang="de-DE" sz="2000" b="1" dirty="0"/>
              <a:t>Prompt</a:t>
            </a:r>
          </a:p>
          <a:p>
            <a:r>
              <a:rPr lang="de-DE" sz="2000" dirty="0"/>
              <a:t> </a:t>
            </a:r>
            <a:r>
              <a:rPr lang="de-DE" sz="2000" b="1" dirty="0"/>
              <a:t>LLMs </a:t>
            </a:r>
            <a:r>
              <a:rPr lang="de-DE" sz="2000" dirty="0"/>
              <a:t>als „</a:t>
            </a:r>
            <a:r>
              <a:rPr lang="de-DE" sz="2000" i="1" dirty="0"/>
              <a:t>Experte für Medienanalyse</a:t>
            </a:r>
            <a:r>
              <a:rPr lang="de-DE" sz="2000" dirty="0"/>
              <a:t>“</a:t>
            </a:r>
          </a:p>
          <a:p>
            <a:endParaRPr lang="de-DE" sz="200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1B160369-78CC-A974-FC0F-C26253A51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435600"/>
            <a:ext cx="10464800" cy="971595"/>
          </a:xfrm>
        </p:spPr>
        <p:txBody>
          <a:bodyPr>
            <a:normAutofit fontScale="90000"/>
          </a:bodyPr>
          <a:lstStyle/>
          <a:p>
            <a:r>
              <a:rPr lang="de-DE" dirty="0"/>
              <a:t>Untersuchung von Nachrichtenartikeln mithilfe von LLMs </a:t>
            </a:r>
          </a:p>
        </p:txBody>
      </p:sp>
    </p:spTree>
    <p:extLst>
      <p:ext uri="{BB962C8B-B14F-4D97-AF65-F5344CB8AC3E}">
        <p14:creationId xmlns:p14="http://schemas.microsoft.com/office/powerpoint/2010/main" val="3663710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7567A9-9195-4BCD-FFDD-20B072897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91EEA57-5EA7-0B97-28DB-9E6CC29B2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119D14A-70EE-A6D6-8D55-52D55EBF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Neue Wege mit KI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22ECC4-C5C2-A7A0-084A-962E8BB28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2F2C56A-E8A2-A6A1-BD31-C066AE4A80E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422400" y="1957692"/>
            <a:ext cx="9906000" cy="4398658"/>
          </a:xfrm>
        </p:spPr>
        <p:txBody>
          <a:bodyPr>
            <a:normAutofit/>
          </a:bodyPr>
          <a:lstStyle/>
          <a:p>
            <a:r>
              <a:rPr lang="de-DE" sz="2000" dirty="0"/>
              <a:t>Gesuchte</a:t>
            </a:r>
            <a:r>
              <a:rPr lang="de-DE" sz="2000" b="1" dirty="0"/>
              <a:t> Informationen </a:t>
            </a:r>
            <a:r>
              <a:rPr lang="de-DE" sz="2000" dirty="0"/>
              <a:t>einzeln als </a:t>
            </a:r>
            <a:r>
              <a:rPr lang="de-DE" sz="2000" b="1" dirty="0"/>
              <a:t>Frage</a:t>
            </a:r>
            <a:r>
              <a:rPr lang="de-DE" sz="2000" dirty="0"/>
              <a:t> formuliert</a:t>
            </a:r>
          </a:p>
          <a:p>
            <a:r>
              <a:rPr lang="de-DE" sz="2000" b="1" dirty="0"/>
              <a:t>Output</a:t>
            </a:r>
            <a:r>
              <a:rPr lang="de-DE" sz="2000" dirty="0"/>
              <a:t> im </a:t>
            </a:r>
            <a:r>
              <a:rPr lang="de-DE" sz="2000" b="1" dirty="0"/>
              <a:t>Ja</a:t>
            </a:r>
            <a:r>
              <a:rPr lang="de-DE" sz="2000" dirty="0"/>
              <a:t> oder </a:t>
            </a:r>
            <a:r>
              <a:rPr lang="de-DE" sz="2000" b="1" dirty="0"/>
              <a:t>Nein</a:t>
            </a:r>
            <a:r>
              <a:rPr lang="de-DE" sz="2000" dirty="0"/>
              <a:t> Format</a:t>
            </a:r>
          </a:p>
          <a:p>
            <a:r>
              <a:rPr lang="de-DE" sz="2000" dirty="0"/>
              <a:t>Vergleich der Ergebnisse mit den bereits kategorisierten Artikeln zeigt eine korrekte </a:t>
            </a:r>
            <a:r>
              <a:rPr lang="de-DE" sz="2000"/>
              <a:t>Einordnung zu </a:t>
            </a:r>
            <a:r>
              <a:rPr lang="de-DE" sz="2000" dirty="0"/>
              <a:t>über </a:t>
            </a:r>
            <a:r>
              <a:rPr lang="de-DE" sz="2000" b="1" dirty="0"/>
              <a:t>90%</a:t>
            </a:r>
          </a:p>
          <a:p>
            <a:r>
              <a:rPr lang="de-DE" sz="2000" b="1" dirty="0" err="1"/>
              <a:t>Llama</a:t>
            </a:r>
            <a:r>
              <a:rPr lang="de-DE" sz="2000" b="1" dirty="0"/>
              <a:t> 3.3 70B </a:t>
            </a:r>
            <a:r>
              <a:rPr lang="de-DE" sz="2000" dirty="0"/>
              <a:t>liefert mit einer Fehlerquote von </a:t>
            </a:r>
            <a:r>
              <a:rPr lang="de-DE" sz="2000" b="1" dirty="0"/>
              <a:t>3,6% </a:t>
            </a:r>
            <a:r>
              <a:rPr lang="de-DE" sz="2000" dirty="0"/>
              <a:t>das beste Ergebnis </a:t>
            </a:r>
            <a:endParaRPr lang="de-DE" sz="2000" b="1" dirty="0"/>
          </a:p>
          <a:p>
            <a:r>
              <a:rPr lang="de-DE" sz="2000" dirty="0"/>
              <a:t>Weiteres Vorgehen mit </a:t>
            </a:r>
            <a:r>
              <a:rPr lang="de-DE" sz="2000" b="1" dirty="0"/>
              <a:t>LLMs</a:t>
            </a:r>
            <a:r>
              <a:rPr lang="de-DE" sz="2000" dirty="0"/>
              <a:t> geplant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B5B12999-CF9F-D250-6F89-27C4DE100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435600"/>
            <a:ext cx="10464800" cy="971595"/>
          </a:xfrm>
        </p:spPr>
        <p:txBody>
          <a:bodyPr>
            <a:normAutofit fontScale="90000"/>
          </a:bodyPr>
          <a:lstStyle/>
          <a:p>
            <a:r>
              <a:rPr lang="de-DE" dirty="0"/>
              <a:t>Untersuchung von Nachrichtenartikeln mithilfe von LLMs </a:t>
            </a:r>
          </a:p>
        </p:txBody>
      </p:sp>
    </p:spTree>
    <p:extLst>
      <p:ext uri="{BB962C8B-B14F-4D97-AF65-F5344CB8AC3E}">
        <p14:creationId xmlns:p14="http://schemas.microsoft.com/office/powerpoint/2010/main" val="2056426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2621944-6C13-A798-0FBC-48FC3FE85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3D97B61-773A-38BF-8990-EF10597E3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Neue Wege mit KI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F63E8F4-025C-B00D-2DA6-AE2B05894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8BB4D63-4700-DFC5-1DA9-D21075238E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26544" y="1621766"/>
            <a:ext cx="7584056" cy="4734584"/>
          </a:xfrm>
        </p:spPr>
        <p:txBody>
          <a:bodyPr>
            <a:noAutofit/>
          </a:bodyPr>
          <a:lstStyle/>
          <a:p>
            <a:r>
              <a:rPr lang="de-DE" sz="2000" dirty="0"/>
              <a:t>Politische Kommunikation verlagert sich </a:t>
            </a:r>
            <a:r>
              <a:rPr lang="de-DE" sz="2000" b="1" dirty="0"/>
              <a:t>von traditionellen Formaten </a:t>
            </a:r>
            <a:r>
              <a:rPr lang="de-DE" sz="2000" dirty="0"/>
              <a:t>hin zu informellem </a:t>
            </a:r>
            <a:r>
              <a:rPr lang="de-DE" sz="2000" b="1" dirty="0"/>
              <a:t>Storytelling</a:t>
            </a:r>
            <a:r>
              <a:rPr lang="de-DE" sz="2000" dirty="0"/>
              <a:t> auf </a:t>
            </a:r>
            <a:r>
              <a:rPr lang="de-DE" sz="2000" b="1" dirty="0" err="1"/>
              <a:t>Social</a:t>
            </a:r>
            <a:r>
              <a:rPr lang="de-DE" sz="2000" b="1" dirty="0"/>
              <a:t> Media</a:t>
            </a:r>
            <a:r>
              <a:rPr lang="de-DE" sz="2000" dirty="0"/>
              <a:t>.</a:t>
            </a:r>
          </a:p>
          <a:p>
            <a:r>
              <a:rPr lang="de-DE" sz="2000" b="1" dirty="0"/>
              <a:t>TikTok</a:t>
            </a:r>
            <a:r>
              <a:rPr lang="de-DE" sz="2000" dirty="0"/>
              <a:t> gewinnt dabei an </a:t>
            </a:r>
            <a:r>
              <a:rPr lang="de-DE" sz="2000" b="1" dirty="0"/>
              <a:t>Bedeutung</a:t>
            </a:r>
            <a:r>
              <a:rPr lang="de-DE" sz="2000" dirty="0"/>
              <a:t>, da Inhalte über den </a:t>
            </a:r>
            <a:r>
              <a:rPr lang="de-DE" sz="2000" b="1" dirty="0"/>
              <a:t>algorithmisch gesteuerten Feed </a:t>
            </a:r>
            <a:r>
              <a:rPr lang="de-DE" sz="2000" dirty="0"/>
              <a:t>weit über die eigenen Follower </a:t>
            </a:r>
            <a:r>
              <a:rPr lang="de-DE" sz="2000" b="1" dirty="0"/>
              <a:t>hinaus verbreitet </a:t>
            </a:r>
            <a:r>
              <a:rPr lang="de-DE" sz="2000" dirty="0"/>
              <a:t>werden.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dirty="0"/>
              <a:t> </a:t>
            </a:r>
            <a:r>
              <a:rPr lang="de-DE" sz="2000" b="1" i="1" dirty="0"/>
              <a:t>Wie nutzen deutsche Politiker*innen TikTok im Rahmen des Wahlkampfs?</a:t>
            </a:r>
            <a:r>
              <a:rPr lang="de-DE" sz="2000" b="1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000" b="1" i="1" dirty="0"/>
              <a:t>Welche Kommunikationsstrategie erweisen sich dabei als besonders erfolgreich?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859F5104-A9BE-2F2D-15B0-D1A0325CA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435930"/>
            <a:ext cx="10464800" cy="971595"/>
          </a:xfrm>
        </p:spPr>
        <p:txBody>
          <a:bodyPr>
            <a:normAutofit fontScale="90000"/>
          </a:bodyPr>
          <a:lstStyle/>
          <a:p>
            <a:r>
              <a:rPr lang="de-DE" dirty="0"/>
              <a:t>TikTok </a:t>
            </a:r>
            <a:r>
              <a:rPr lang="de-DE" dirty="0" err="1"/>
              <a:t>Rewards</a:t>
            </a:r>
            <a:r>
              <a:rPr lang="de-DE" dirty="0"/>
              <a:t> Divise Political Messaging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2025 German Federal </a:t>
            </a:r>
            <a:r>
              <a:rPr lang="de-DE" dirty="0" err="1"/>
              <a:t>Election</a:t>
            </a:r>
            <a:r>
              <a:rPr lang="de-DE" dirty="0"/>
              <a:t> </a:t>
            </a:r>
          </a:p>
        </p:txBody>
      </p:sp>
      <p:pic>
        <p:nvPicPr>
          <p:cNvPr id="8" name="Grafik 7" descr="Ein Bild, das Text, Mann, Menschliches Gesicht, Person enthält.&#10;&#10;KI-generierte Inhalte können fehlerhaft sein.">
            <a:extLst>
              <a:ext uri="{FF2B5EF4-FFF2-40B4-BE49-F238E27FC236}">
                <a16:creationId xmlns:a16="http://schemas.microsoft.com/office/drawing/2014/main" id="{A3B83399-DB67-99CE-5349-05D9142132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2155" y="1673523"/>
            <a:ext cx="2586117" cy="473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261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56927-2258-C271-0F63-6CFF5280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85C30BB-7483-B44D-5B17-3F24D433C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4D73F6B-89BE-C966-7D47-EE8CA6A7B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Neue Wege mit KI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FA736EA-D610-1F5E-4CC4-B9C5359C3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63F304A-7D2E-71D0-03F4-228DAEC8185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26543" y="1621766"/>
            <a:ext cx="10301857" cy="4734584"/>
          </a:xfrm>
        </p:spPr>
        <p:txBody>
          <a:bodyPr>
            <a:noAutofit/>
          </a:bodyPr>
          <a:lstStyle/>
          <a:p>
            <a:r>
              <a:rPr lang="de-DE" sz="2000" dirty="0"/>
              <a:t>Datenerhebung über die </a:t>
            </a:r>
            <a:r>
              <a:rPr lang="de-DE" sz="2000" i="1" dirty="0"/>
              <a:t>TikTok Research API</a:t>
            </a:r>
            <a:r>
              <a:rPr lang="de-DE" sz="2000" dirty="0"/>
              <a:t>: </a:t>
            </a:r>
            <a:r>
              <a:rPr lang="de-DE" sz="2000" b="1" dirty="0">
                <a:sym typeface="Symbol" panose="05050102010706020507" pitchFamily="18" charset="2"/>
              </a:rPr>
              <a:t>25.292</a:t>
            </a:r>
            <a:r>
              <a:rPr lang="de-DE" sz="2000" dirty="0">
                <a:sym typeface="Symbol" panose="05050102010706020507" pitchFamily="18" charset="2"/>
              </a:rPr>
              <a:t> Videos von </a:t>
            </a:r>
            <a:r>
              <a:rPr lang="de-DE" sz="2000" b="1" dirty="0">
                <a:sym typeface="Symbol" panose="05050102010706020507" pitchFamily="18" charset="2"/>
              </a:rPr>
              <a:t>727 </a:t>
            </a:r>
            <a:r>
              <a:rPr lang="de-DE" sz="2000" dirty="0">
                <a:sym typeface="Symbol" panose="05050102010706020507" pitchFamily="18" charset="2"/>
              </a:rPr>
              <a:t>politischen Accounts (Mai 2024 –  Februar 2025).</a:t>
            </a:r>
          </a:p>
          <a:p>
            <a:r>
              <a:rPr lang="de-DE" sz="2000" dirty="0"/>
              <a:t>Video-Download und </a:t>
            </a:r>
            <a:r>
              <a:rPr lang="de-DE" sz="2000" b="1" dirty="0"/>
              <a:t>Transkription</a:t>
            </a:r>
            <a:r>
              <a:rPr lang="de-DE" sz="2000" dirty="0"/>
              <a:t> des gesprochenen Inhalts durch ein </a:t>
            </a:r>
            <a:r>
              <a:rPr lang="de-DE" sz="2000" b="1" i="1" dirty="0" err="1"/>
              <a:t>Whisper</a:t>
            </a:r>
            <a:r>
              <a:rPr lang="de-DE" sz="2000" dirty="0"/>
              <a:t>-Model.</a:t>
            </a:r>
          </a:p>
          <a:p>
            <a:r>
              <a:rPr lang="de-DE" sz="2000" b="1" i="1" dirty="0"/>
              <a:t>Sentiment</a:t>
            </a:r>
            <a:r>
              <a:rPr lang="de-DE" sz="2000" dirty="0"/>
              <a:t>-Klassifikation: </a:t>
            </a:r>
            <a:r>
              <a:rPr lang="de-DE" sz="2000" i="1" dirty="0" err="1"/>
              <a:t>tabularisai</a:t>
            </a:r>
            <a:r>
              <a:rPr lang="de-DE" sz="2000" i="1" dirty="0"/>
              <a:t>/multilingual-sentiment-analysis </a:t>
            </a:r>
            <a:r>
              <a:rPr lang="de-DE" sz="2000" dirty="0"/>
              <a:t>(Skala: –</a:t>
            </a:r>
            <a:r>
              <a:rPr lang="de-DE" sz="2000" i="1" dirty="0"/>
              <a:t>2 sehr negativ </a:t>
            </a:r>
            <a:r>
              <a:rPr lang="de-DE" sz="2000" dirty="0"/>
              <a:t>bis</a:t>
            </a:r>
            <a:r>
              <a:rPr lang="de-DE" sz="2000" i="1" dirty="0"/>
              <a:t> +2 sehr positiv </a:t>
            </a:r>
            <a:r>
              <a:rPr lang="de-DE" sz="2000" dirty="0"/>
              <a:t>pro Satz; Mittelwert pro Transkript </a:t>
            </a:r>
            <a:r>
              <a:rPr lang="de-DE" sz="2000" dirty="0">
                <a:sym typeface="Symbol" panose="05050102010706020507" pitchFamily="18" charset="2"/>
              </a:rPr>
              <a:t> </a:t>
            </a:r>
            <a:r>
              <a:rPr lang="de-DE" sz="2000" b="1" dirty="0">
                <a:sym typeface="Symbol" panose="05050102010706020507" pitchFamily="18" charset="2"/>
              </a:rPr>
              <a:t>Negativ/ Neutral/ Positiv</a:t>
            </a:r>
            <a:r>
              <a:rPr lang="de-DE" sz="2000" dirty="0"/>
              <a:t>).</a:t>
            </a:r>
          </a:p>
          <a:p>
            <a:r>
              <a:rPr lang="de-DE" sz="2000" b="1" i="1" dirty="0"/>
              <a:t>Emotion</a:t>
            </a:r>
            <a:r>
              <a:rPr lang="de-DE" sz="2000" dirty="0"/>
              <a:t>-Klassifikation: </a:t>
            </a:r>
            <a:r>
              <a:rPr lang="de-DE" sz="2000" i="1" dirty="0"/>
              <a:t>mDeBertaV3 </a:t>
            </a:r>
            <a:r>
              <a:rPr lang="de-DE" sz="2000" dirty="0"/>
              <a:t>(Wahrscheinlichkeit für jede </a:t>
            </a:r>
            <a:r>
              <a:rPr lang="de-DE" sz="2000" b="1" dirty="0"/>
              <a:t>Emotion</a:t>
            </a:r>
            <a:r>
              <a:rPr lang="de-DE" sz="2000" dirty="0"/>
              <a:t>; Threshold: </a:t>
            </a:r>
            <a:r>
              <a:rPr lang="de-DE" sz="2000" i="1" dirty="0"/>
              <a:t>p</a:t>
            </a:r>
            <a:r>
              <a:rPr lang="de-DE" sz="2000" dirty="0"/>
              <a:t> ≥ 0.65).</a:t>
            </a:r>
          </a:p>
          <a:p>
            <a:r>
              <a:rPr lang="de-DE" sz="2000" dirty="0"/>
              <a:t>Identifikation von </a:t>
            </a:r>
            <a:r>
              <a:rPr lang="de-DE" sz="2000" b="1" i="1" dirty="0" err="1"/>
              <a:t>Relatability</a:t>
            </a:r>
            <a:r>
              <a:rPr lang="de-DE" sz="2000" dirty="0"/>
              <a:t>, </a:t>
            </a:r>
            <a:r>
              <a:rPr lang="de-DE" sz="2000" b="1" i="1" dirty="0"/>
              <a:t>Identity Language </a:t>
            </a:r>
            <a:r>
              <a:rPr lang="de-DE" sz="2000" dirty="0"/>
              <a:t>und </a:t>
            </a:r>
            <a:r>
              <a:rPr lang="de-DE" sz="2000" b="1" i="1" dirty="0"/>
              <a:t>Outgroup </a:t>
            </a:r>
            <a:r>
              <a:rPr lang="de-DE" sz="2000" b="1" i="1" dirty="0" err="1"/>
              <a:t>Animosity</a:t>
            </a:r>
            <a:r>
              <a:rPr lang="de-DE" sz="2000" b="1" dirty="0"/>
              <a:t> </a:t>
            </a:r>
            <a:r>
              <a:rPr lang="de-DE" sz="2000" dirty="0"/>
              <a:t>mit einem OpenAI Assistant (</a:t>
            </a:r>
            <a:r>
              <a:rPr lang="de-DE" sz="2000" i="1" dirty="0"/>
              <a:t>gpt-4-turbo</a:t>
            </a:r>
            <a:r>
              <a:rPr lang="de-DE" sz="2000" dirty="0"/>
              <a:t>) als „</a:t>
            </a:r>
            <a:r>
              <a:rPr lang="de-DE" sz="2000" i="1" dirty="0"/>
              <a:t>professioneller </a:t>
            </a:r>
            <a:r>
              <a:rPr lang="de-DE" sz="2000" i="1" dirty="0" err="1"/>
              <a:t>Annotator</a:t>
            </a:r>
            <a:r>
              <a:rPr lang="de-DE" sz="2000" i="1" dirty="0"/>
              <a:t> mit dem Schwerpunkt auf politischer Diskursanalyse</a:t>
            </a:r>
            <a:r>
              <a:rPr lang="de-DE" sz="2000" dirty="0"/>
              <a:t>“.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EB7E2279-F8B9-40F0-32BD-A1492ECB1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435930"/>
            <a:ext cx="10464800" cy="971595"/>
          </a:xfrm>
        </p:spPr>
        <p:txBody>
          <a:bodyPr>
            <a:normAutofit fontScale="90000"/>
          </a:bodyPr>
          <a:lstStyle/>
          <a:p>
            <a:r>
              <a:rPr lang="de-DE" dirty="0"/>
              <a:t>TikTok </a:t>
            </a:r>
            <a:r>
              <a:rPr lang="de-DE" dirty="0" err="1"/>
              <a:t>Rewards</a:t>
            </a:r>
            <a:r>
              <a:rPr lang="de-DE" dirty="0"/>
              <a:t> Divise Political Messaging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2025 German Federal </a:t>
            </a:r>
            <a:r>
              <a:rPr lang="de-DE" dirty="0" err="1"/>
              <a:t>Election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8600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platzhalter 8" descr="Ein Bild, das Text, Diagramm, Zahl, parallel enthält.&#10;&#10;KI-generierte Inhalte können fehlerhaft sein.">
            <a:extLst>
              <a:ext uri="{FF2B5EF4-FFF2-40B4-BE49-F238E27FC236}">
                <a16:creationId xmlns:a16="http://schemas.microsoft.com/office/drawing/2014/main" id="{09240457-65F2-AB58-293A-A0848DE7B8E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6" b="244"/>
          <a:stretch>
            <a:fillRect/>
          </a:stretch>
        </p:blipFill>
        <p:spPr>
          <a:xfrm>
            <a:off x="895417" y="1621771"/>
            <a:ext cx="7965893" cy="4812213"/>
          </a:xfrm>
        </p:spPr>
      </p:pic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6BDA313-D536-8827-49A8-FC51CE383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EFD31E-F49E-0F74-87EF-199EFE87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49AEBE7-5BDE-E0D7-F341-D4FC7F14C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3E37-E7CB-473E-98CC-EA085E8A1C4F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1A87AC9-FF2E-AC5A-9E8B-C28703E1E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435930"/>
            <a:ext cx="10464800" cy="971595"/>
          </a:xfrm>
        </p:spPr>
        <p:txBody>
          <a:bodyPr>
            <a:normAutofit fontScale="90000"/>
          </a:bodyPr>
          <a:lstStyle/>
          <a:p>
            <a:r>
              <a:rPr lang="de-DE" dirty="0"/>
              <a:t>TikTok </a:t>
            </a:r>
            <a:r>
              <a:rPr lang="de-DE" dirty="0" err="1"/>
              <a:t>Rewards</a:t>
            </a:r>
            <a:r>
              <a:rPr lang="de-DE" dirty="0"/>
              <a:t> Divise Political Messaging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2025 German Federal </a:t>
            </a:r>
            <a:r>
              <a:rPr lang="de-DE" dirty="0" err="1"/>
              <a:t>Election</a:t>
            </a:r>
            <a:r>
              <a:rPr lang="de-DE" dirty="0"/>
              <a:t>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30F6655-A491-6D5F-ACD2-047779726E97}"/>
              </a:ext>
            </a:extLst>
          </p:cNvPr>
          <p:cNvSpPr txBox="1"/>
          <p:nvPr/>
        </p:nvSpPr>
        <p:spPr>
          <a:xfrm>
            <a:off x="8801818" y="1725003"/>
            <a:ext cx="255198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Multilevel Negativ-Binomial-Regression </a:t>
            </a:r>
            <a:r>
              <a:rPr lang="de-DE" sz="2000" dirty="0"/>
              <a:t>zur Analyse der Effekte von</a:t>
            </a:r>
          </a:p>
          <a:p>
            <a:pPr marL="342900" indent="-342900">
              <a:buAutoNum type="alphaUcParenBoth"/>
            </a:pPr>
            <a:r>
              <a:rPr lang="de-DE" sz="2000" b="1" dirty="0"/>
              <a:t>Inhaltsmerkmalen</a:t>
            </a:r>
            <a:r>
              <a:rPr lang="de-DE" sz="2000" dirty="0"/>
              <a:t>,</a:t>
            </a:r>
          </a:p>
          <a:p>
            <a:pPr marL="342900" indent="-342900">
              <a:buAutoNum type="alphaUcParenBoth"/>
            </a:pPr>
            <a:r>
              <a:rPr lang="de-DE" sz="2000" b="1" dirty="0"/>
              <a:t>Politischer Parteien</a:t>
            </a:r>
            <a:r>
              <a:rPr lang="de-DE" sz="2000" dirty="0"/>
              <a:t>,</a:t>
            </a:r>
          </a:p>
          <a:p>
            <a:pPr marL="342900" indent="-342900">
              <a:buAutoNum type="alphaUcParenBoth"/>
            </a:pPr>
            <a:r>
              <a:rPr lang="de-DE" sz="2000" b="1" dirty="0"/>
              <a:t>Politischer Ausrichtung</a:t>
            </a:r>
          </a:p>
          <a:p>
            <a:r>
              <a:rPr lang="de-DE" sz="2000" dirty="0"/>
              <a:t>auf die Anzahl der Likes (</a:t>
            </a:r>
            <a:r>
              <a:rPr lang="de-DE" sz="2000" i="1" dirty="0"/>
              <a:t>Kreis</a:t>
            </a:r>
            <a:r>
              <a:rPr lang="de-DE" sz="2000" dirty="0"/>
              <a:t>), Kommentare (</a:t>
            </a:r>
            <a:r>
              <a:rPr lang="de-DE" sz="2000" i="1" dirty="0"/>
              <a:t>Dreieck</a:t>
            </a:r>
            <a:r>
              <a:rPr lang="de-DE" sz="2000" dirty="0"/>
              <a:t>), Shares (</a:t>
            </a:r>
            <a:r>
              <a:rPr lang="de-DE" sz="2000" i="1" dirty="0"/>
              <a:t>Raute</a:t>
            </a:r>
            <a:r>
              <a:rPr lang="de-DE" sz="2000" dirty="0"/>
              <a:t>) und Views (</a:t>
            </a:r>
            <a:r>
              <a:rPr lang="de-DE" sz="2000" i="1" dirty="0"/>
              <a:t>Quadrat</a:t>
            </a:r>
            <a:r>
              <a:rPr lang="de-DE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80500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FC6B5E6-4FCC-9897-277A-184D3A113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25.11.2025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81BCC46-7558-3D00-C10A-1F5FCCDBA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Neue Wege mit KI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061F835-5DC3-4895-0E11-41E95FA2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ACE2-1BC1-403E-B945-F9B70B2E92A7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5DB6FA5-7626-9B3C-6188-4D8FA5E4D2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Vielen Dank für Ihre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3731265430"/>
      </p:ext>
    </p:extLst>
  </p:cSld>
  <p:clrMapOvr>
    <a:masterClrMapping/>
  </p:clrMapOvr>
</p:sld>
</file>

<file path=ppt/theme/theme1.xml><?xml version="1.0" encoding="utf-8"?>
<a:theme xmlns:a="http://schemas.openxmlformats.org/drawingml/2006/main" name="JLU FOLIENMASTER">
  <a:themeElements>
    <a:clrScheme name="JLU">
      <a:dk1>
        <a:sysClr val="windowText" lastClr="000000"/>
      </a:dk1>
      <a:lt1>
        <a:sysClr val="window" lastClr="FFFFFF"/>
      </a:lt1>
      <a:dk2>
        <a:srgbClr val="0069B3"/>
      </a:dk2>
      <a:lt2>
        <a:srgbClr val="DCE6EB"/>
      </a:lt2>
      <a:accent1>
        <a:srgbClr val="53606B"/>
      </a:accent1>
      <a:accent2>
        <a:srgbClr val="E7004A"/>
      </a:accent2>
      <a:accent3>
        <a:srgbClr val="FF9000"/>
      </a:accent3>
      <a:accent4>
        <a:srgbClr val="FFBE00"/>
      </a:accent4>
      <a:accent5>
        <a:srgbClr val="00BD67"/>
      </a:accent5>
      <a:accent6>
        <a:srgbClr val="4E00BB"/>
      </a:accent6>
      <a:hlink>
        <a:srgbClr val="0005BF"/>
      </a:hlink>
      <a:folHlink>
        <a:srgbClr val="7F82FF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4" id="{7B0DFCF7-0B6C-40A8-A987-81A6FEA2773B}" vid="{0A8F20F1-9030-47D2-8AA5-B91BFDFAE33E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Vorlage_JLU_16_9_Calibri_V2</Template>
  <TotalTime>0</TotalTime>
  <Words>460</Words>
  <Application>Microsoft Office PowerPoint</Application>
  <PresentationFormat>Breitbild</PresentationFormat>
  <Paragraphs>60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Symbol</vt:lpstr>
      <vt:lpstr>Wingdings</vt:lpstr>
      <vt:lpstr>JLU FOLIENMASTER</vt:lpstr>
      <vt:lpstr>PowerPoint-Präsentation</vt:lpstr>
      <vt:lpstr>Untersuchung von Nachrichtenartikeln mithilfe von LLMs </vt:lpstr>
      <vt:lpstr>Untersuchung von Nachrichtenartikeln mithilfe von LLMs </vt:lpstr>
      <vt:lpstr>Untersuchung von Nachrichtenartikeln mithilfe von LLMs </vt:lpstr>
      <vt:lpstr>TikTok Rewards Divise Political Messaging During the 2025 German Federal Election </vt:lpstr>
      <vt:lpstr>TikTok Rewards Divise Political Messaging During the 2025 German Federal Election </vt:lpstr>
      <vt:lpstr>TikTok Rewards Divise Political Messaging During the 2025 German Federal Election </vt:lpstr>
      <vt:lpstr>PowerPoint-Präsentation</vt:lpstr>
    </vt:vector>
  </TitlesOfParts>
  <Company>Justus Liebig Uni Giessen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 Cutrim</dc:creator>
  <cp:lastModifiedBy>Maximilian Herr</cp:lastModifiedBy>
  <cp:revision>17</cp:revision>
  <dcterms:created xsi:type="dcterms:W3CDTF">2025-11-12T13:59:17Z</dcterms:created>
  <dcterms:modified xsi:type="dcterms:W3CDTF">2025-11-18T19:11:43Z</dcterms:modified>
</cp:coreProperties>
</file>