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9"/>
  </p:notesMasterIdLst>
  <p:handoutMasterIdLst>
    <p:handoutMasterId r:id="rId10"/>
  </p:handoutMasterIdLst>
  <p:sldIdLst>
    <p:sldId id="283" r:id="rId2"/>
    <p:sldId id="279" r:id="rId3"/>
    <p:sldId id="287" r:id="rId4"/>
    <p:sldId id="284" r:id="rId5"/>
    <p:sldId id="285" r:id="rId6"/>
    <p:sldId id="286" r:id="rId7"/>
    <p:sldId id="28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-Benutzer" initials="M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8BA"/>
    <a:srgbClr val="0168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73" autoAdjust="0"/>
  </p:normalViewPr>
  <p:slideViewPr>
    <p:cSldViewPr snapToGrid="0" showGuides="1">
      <p:cViewPr varScale="1">
        <p:scale>
          <a:sx n="105" d="100"/>
          <a:sy n="105" d="100"/>
        </p:scale>
        <p:origin x="834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10" d="100"/>
          <a:sy n="110" d="100"/>
        </p:scale>
        <p:origin x="518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AFF723E-1D30-134E-B1B2-506A6DECF3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F07F8E2-C22B-F74A-93F8-E6BCEC698A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9DBFD-FAE6-3E41-ACEA-259A1401F44F}" type="datetimeFigureOut">
              <a:rPr lang="de-DE" smtClean="0"/>
              <a:t>23.11.2025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B79E05-472D-0B4D-AC55-5B4A99C7F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147791-A6F0-F644-8FE9-893D1EE774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767D0-BF52-C643-A7AF-F9711B20AF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398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F4C4F-A843-EB41-A02D-558FE6266D04}" type="datetimeFigureOut">
              <a:rPr lang="de-DE" smtClean="0"/>
              <a:t>23.11.2025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222E6-97CB-894A-B10C-04101548E0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87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m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Text, Screenshot, Electric Blue (Farbe), Blau enthält.&#10;&#10;KI-generierte Inhalte können fehlerhaft sein.">
            <a:extLst>
              <a:ext uri="{FF2B5EF4-FFF2-40B4-BE49-F238E27FC236}">
                <a16:creationId xmlns:a16="http://schemas.microsoft.com/office/drawing/2014/main" id="{DE1A6464-5691-1F2F-6FE9-6D94411B16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5" r="42907" b="195"/>
          <a:stretch>
            <a:fillRect/>
          </a:stretch>
        </p:blipFill>
        <p:spPr>
          <a:xfrm>
            <a:off x="838200" y="1581992"/>
            <a:ext cx="11353800" cy="527600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79651E7-2284-414C-B5FD-D70174DB46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333375"/>
            <a:ext cx="2029968" cy="2538318"/>
          </a:xfrm>
          <a:prstGeom prst="rect">
            <a:avLst/>
          </a:prstGeom>
        </p:spPr>
      </p:pic>
      <p:sp>
        <p:nvSpPr>
          <p:cNvPr id="3" name="Textplatzhalter 9">
            <a:extLst>
              <a:ext uri="{FF2B5EF4-FFF2-40B4-BE49-F238E27FC236}">
                <a16:creationId xmlns:a16="http://schemas.microsoft.com/office/drawing/2014/main" id="{D4C1455F-56F5-9722-8CC6-373991D535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199" y="4811284"/>
            <a:ext cx="11353799" cy="1354566"/>
          </a:xfrm>
          <a:solidFill>
            <a:schemeClr val="tx2">
              <a:alpha val="90000"/>
            </a:schemeClr>
          </a:solidFill>
        </p:spPr>
        <p:txBody>
          <a:bodyPr anchor="ctr">
            <a:normAutofit/>
          </a:bodyPr>
          <a:lstStyle>
            <a:lvl1pPr marL="361950" indent="0">
              <a:buNone/>
              <a:tabLst>
                <a:tab pos="447675" algn="l"/>
              </a:tabLst>
              <a:defRPr sz="3600" cap="sm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cap="small" baseline="0" dirty="0"/>
              <a:t>Hier den Titel einfügen</a:t>
            </a:r>
            <a:endParaRPr lang="de-DE" dirty="0"/>
          </a:p>
        </p:txBody>
      </p:sp>
      <p:sp>
        <p:nvSpPr>
          <p:cNvPr id="4" name="Textplatzhalter 9">
            <a:extLst>
              <a:ext uri="{FF2B5EF4-FFF2-40B4-BE49-F238E27FC236}">
                <a16:creationId xmlns:a16="http://schemas.microsoft.com/office/drawing/2014/main" id="{3509FF5C-0F43-4B5A-FA40-7D1F7BA2F4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9" y="6165850"/>
            <a:ext cx="11353799" cy="303790"/>
          </a:xfrm>
          <a:solidFill>
            <a:schemeClr val="tx2">
              <a:alpha val="90000"/>
            </a:schemeClr>
          </a:solidFill>
        </p:spPr>
        <p:txBody>
          <a:bodyPr anchor="ctr">
            <a:noAutofit/>
          </a:bodyPr>
          <a:lstStyle>
            <a:lvl1pPr marL="361950" indent="0">
              <a:buNone/>
              <a:tabLst>
                <a:tab pos="447675" algn="l"/>
              </a:tabLst>
              <a:defRPr sz="2400" cap="sm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cap="small" baseline="0" dirty="0"/>
              <a:t>Hier die Namen der Vortragenden 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593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. Aufzählung mittig blau">
    <p:bg>
      <p:bgPr>
        <a:solidFill>
          <a:schemeClr val="tx2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E1222A3-E021-4B3A-BE1D-672B5EE16E33}"/>
              </a:ext>
            </a:extLst>
          </p:cNvPr>
          <p:cNvSpPr/>
          <p:nvPr userDrawn="1"/>
        </p:nvSpPr>
        <p:spPr>
          <a:xfrm>
            <a:off x="876301" y="1592262"/>
            <a:ext cx="11315700" cy="5265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5CD702-64EE-4A22-8437-152E8D632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400" y="4556411"/>
            <a:ext cx="9931400" cy="1644365"/>
          </a:xfrm>
        </p:spPr>
        <p:txBody>
          <a:bodyPr numCol="2">
            <a:normAutofit/>
          </a:bodyPr>
          <a:lstStyle>
            <a:lvl1pPr marL="0" indent="0">
              <a:lnSpc>
                <a:spcPts val="2600"/>
              </a:lnSpc>
              <a:buNone/>
              <a:defRPr sz="1800">
                <a:latin typeface="+mn-lt"/>
              </a:defRPr>
            </a:lvl1pPr>
            <a:lvl2pPr marL="457200" indent="0"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30BBC-A824-4666-BF02-1AB0EA09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ED0220-CF3A-4EA9-B81B-446A2087A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 Wege mit KI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0CD49F-D340-43C2-8353-76FE46A9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E535BFB-F6C4-4146-B56C-1F02DB4C35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422400" y="1957692"/>
            <a:ext cx="9906000" cy="2551004"/>
          </a:xfrm>
        </p:spPr>
        <p:txBody>
          <a:bodyPr numCol="1">
            <a:normAutofit/>
          </a:bodyPr>
          <a:lstStyle>
            <a:lvl1pPr algn="l" defTabSz="2597150">
              <a:lnSpc>
                <a:spcPts val="3600"/>
              </a:lnSpc>
              <a:buClr>
                <a:schemeClr val="tx2"/>
              </a:buClr>
              <a:defRPr sz="2400">
                <a:latin typeface="+mn-lt"/>
              </a:defRPr>
            </a:lvl1pPr>
            <a:lvl2pPr marL="717550" indent="-273050" algn="l">
              <a:lnSpc>
                <a:spcPts val="3600"/>
              </a:lnSpc>
              <a:buClr>
                <a:schemeClr val="tx2"/>
              </a:buClr>
              <a:defRPr sz="2000">
                <a:latin typeface="+mn-lt"/>
              </a:defRPr>
            </a:lvl2pPr>
            <a:lvl3pPr algn="l">
              <a:lnSpc>
                <a:spcPts val="3600"/>
              </a:lnSpc>
              <a:buClr>
                <a:schemeClr val="tx2"/>
              </a:buClr>
              <a:defRPr sz="1800">
                <a:latin typeface="+mn-lt"/>
              </a:defRPr>
            </a:lvl3pPr>
            <a:lvl4pPr algn="l">
              <a:lnSpc>
                <a:spcPts val="3600"/>
              </a:lnSpc>
              <a:buClr>
                <a:schemeClr val="tx2"/>
              </a:buClr>
              <a:defRPr sz="1600">
                <a:latin typeface="+mn-lt"/>
              </a:defRPr>
            </a:lvl4pPr>
            <a:lvl5pPr algn="l">
              <a:lnSpc>
                <a:spcPts val="3600"/>
              </a:lnSpc>
              <a:buClr>
                <a:schemeClr val="tx2"/>
              </a:buClr>
              <a:defRPr sz="16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00ABCC48-F40A-4325-8648-1AEF602FF8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783042"/>
            <a:ext cx="10464800" cy="9715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cap="sm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Hier Headline einfügen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5F74F22D-DB82-E04A-A6DC-563FC3DF967C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chemeClr val="bg1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191155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blau">
    <p:bg>
      <p:bgPr>
        <a:solidFill>
          <a:schemeClr val="tx2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E1222A3-E021-4B3A-BE1D-672B5EE16E33}"/>
              </a:ext>
            </a:extLst>
          </p:cNvPr>
          <p:cNvSpPr/>
          <p:nvPr userDrawn="1"/>
        </p:nvSpPr>
        <p:spPr>
          <a:xfrm>
            <a:off x="876301" y="1592262"/>
            <a:ext cx="11315700" cy="5265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81A637B-E182-618B-C473-BC293EE13A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" y="1617665"/>
            <a:ext cx="11290300" cy="5240336"/>
          </a:xfrm>
          <a:solidFill>
            <a:schemeClr val="bg2"/>
          </a:solidFill>
        </p:spPr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30BBC-A824-4666-BF02-1AB0EA09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ED0220-CF3A-4EA9-B81B-446A2087A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 Wege mit KI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0CD49F-D340-43C2-8353-76FE46A9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00ABCC48-F40A-4325-8648-1AEF602FF8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783042"/>
            <a:ext cx="10464800" cy="9715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cap="sm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Hier Headline einfügen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5F74F22D-DB82-E04A-A6DC-563FC3DF967C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chemeClr val="bg1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2871019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itat">
    <p:bg>
      <p:bgPr>
        <a:solidFill>
          <a:schemeClr val="tx2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164860-F903-4A1A-B4EF-3385E33A23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1592264"/>
            <a:ext cx="10464800" cy="2970212"/>
          </a:xfrm>
        </p:spPr>
        <p:txBody>
          <a:bodyPr anchor="b">
            <a:normAutofit/>
          </a:bodyPr>
          <a:lstStyle>
            <a:lvl1pPr>
              <a:lnSpc>
                <a:spcPts val="2500"/>
              </a:lnSpc>
              <a:defRPr sz="2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»Zitat hier einfügen«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00CA9F-5938-4363-AADF-F20CC2E470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40101" y="4589464"/>
            <a:ext cx="8007351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Zitatquelle hier einfügen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C51317-1551-4443-9471-A027A51B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FD2B53-991D-46B1-B30F-5C0F5D7EE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Neue Wege mit KI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092FF8-BF70-4A92-B640-F06294E1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B3E37-E7CB-473E-98CC-EA085E8A1C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020386-5CBC-CD4E-BD82-8CAABDB74E93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chemeClr val="bg1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833794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8328A-BA0D-4FC3-96CC-C03A465CA7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9000" y="1592263"/>
            <a:ext cx="10464800" cy="868926"/>
          </a:xfrm>
        </p:spPr>
        <p:txBody>
          <a:bodyPr anchor="b">
            <a:normAutofit/>
          </a:bodyPr>
          <a:lstStyle>
            <a:lvl1pPr>
              <a:defRPr sz="2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ÜBERSCHRIFT IN VERSALIEN EINFÜGEN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5CD702-64EE-4A22-8437-152E8D632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999" y="2461190"/>
            <a:ext cx="7531100" cy="3739587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800">
                <a:latin typeface="+mn-lt"/>
              </a:defRPr>
            </a:lvl1pPr>
            <a:lvl2pPr marL="457200" indent="0">
              <a:lnSpc>
                <a:spcPts val="2600"/>
              </a:lnSpc>
              <a:buNone/>
              <a:defRPr sz="1600">
                <a:latin typeface="+mn-lt"/>
              </a:defRPr>
            </a:lvl2pPr>
            <a:lvl3pPr marL="914400" indent="0">
              <a:lnSpc>
                <a:spcPts val="2600"/>
              </a:lnSpc>
              <a:buNone/>
              <a:defRPr sz="1400">
                <a:latin typeface="+mn-lt"/>
              </a:defRPr>
            </a:lvl3pPr>
            <a:lvl4pPr marL="1371600" indent="0">
              <a:lnSpc>
                <a:spcPts val="2600"/>
              </a:lnSpc>
              <a:buNone/>
              <a:defRPr sz="1200">
                <a:latin typeface="+mn-lt"/>
              </a:defRPr>
            </a:lvl4pPr>
            <a:lvl5pPr marL="1828800" indent="0">
              <a:lnSpc>
                <a:spcPts val="2600"/>
              </a:lnSpc>
              <a:buNone/>
              <a:defRPr sz="12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30BBC-A824-4666-BF02-1AB0EA09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ED0220-CF3A-4EA9-B81B-446A2087A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 Wege mit KI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0CD49F-D340-43C2-8353-76FE46A9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8FC197D-872E-1D4D-B2C0-F4B5381E34F9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rgbClr val="53606B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1455175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97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8328A-BA0D-4FC3-96CC-C03A465CA7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808680"/>
            <a:ext cx="10452099" cy="9715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HIER HEADLINE IN VERSALIEN EINFÜGEN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5CD702-64EE-4A22-8437-152E8D632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780275"/>
            <a:ext cx="10464800" cy="4420501"/>
          </a:xfrm>
        </p:spPr>
        <p:txBody>
          <a:bodyPr numCol="2">
            <a:norm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400"/>
            </a:lvl2pPr>
            <a:lvl3pPr marL="914400" indent="0">
              <a:lnSpc>
                <a:spcPts val="2600"/>
              </a:lnSpc>
              <a:buNone/>
              <a:defRPr sz="1200"/>
            </a:lvl3pPr>
            <a:lvl4pPr marL="1371600" indent="0">
              <a:lnSpc>
                <a:spcPts val="2600"/>
              </a:lnSpc>
              <a:buNone/>
              <a:defRPr sz="1100"/>
            </a:lvl4pPr>
            <a:lvl5pPr marL="1828800" indent="0">
              <a:lnSpc>
                <a:spcPts val="2600"/>
              </a:lnSpc>
              <a:buNone/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30BBC-A824-4666-BF02-1AB0EA09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ED0220-CF3A-4EA9-B81B-446A2087A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 Wege mit KI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0CD49F-D340-43C2-8353-76FE46A9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C22446-287B-5340-938D-378A431270A4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rgbClr val="53606B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2629281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groß mit 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57CB81E2-10AB-4A5A-B3DA-02F87BA3BA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3600" y="1592263"/>
            <a:ext cx="11328400" cy="52657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 Wege mit KI</a:t>
            </a:r>
            <a:endParaRPr lang="de-DE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1D3AF9E-1737-4290-9CDF-CEF8966ED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4520726"/>
            <a:ext cx="10464800" cy="132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500"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ACE2-1BC1-403E-B945-F9B70B2E92A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48CC4EA-B506-BC45-900A-4869786EC380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rgbClr val="53606B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1393042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EE1833-B22A-4FF2-A2CF-954411FDD43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8259" y="1228484"/>
            <a:ext cx="5130799" cy="365126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BILDÜBERSCHRIFT 1 IN VERSALIEN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115B0C1-DEE9-4AC5-B8AF-E6CEC736FCF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98547" y="1228484"/>
            <a:ext cx="5129853" cy="365127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BILDÜBERSCHRIFT 2 IN VERSALIEN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672A44D-9EA5-4973-BF81-F6A558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F78E044-7B77-4048-B926-0F3C1495E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 Wege mit KI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7E4BEB7-3A41-41D7-A8F4-4CCF07619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632272B-ED07-4B00-85B8-F8D4C541F7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3600" y="1595846"/>
            <a:ext cx="5016500" cy="3311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D6738182-F886-4FA1-B7D7-371FB4A184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0" y="1600286"/>
            <a:ext cx="5004512" cy="3307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2E3933DF-DBA7-4254-B94C-4AD2D57C439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7315" y="4989341"/>
            <a:ext cx="5130799" cy="1176504"/>
          </a:xfrm>
        </p:spPr>
        <p:txBody>
          <a:bodyPr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Optional: Bildunterschrift 1 hier einfügen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D291BA23-ED90-4ACD-A58E-985A128848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7603" y="4989341"/>
            <a:ext cx="5129853" cy="1176510"/>
          </a:xfrm>
        </p:spPr>
        <p:txBody>
          <a:bodyPr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Optional: Bildunterschrift 2 hier einfügen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FF429547-B425-624D-9509-BAA2B789347D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rgbClr val="53606B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837003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AAF7A20-CA0E-4D2A-81F6-A36F0D66C8FF}"/>
              </a:ext>
            </a:extLst>
          </p:cNvPr>
          <p:cNvSpPr/>
          <p:nvPr userDrawn="1"/>
        </p:nvSpPr>
        <p:spPr>
          <a:xfrm>
            <a:off x="863600" y="1592263"/>
            <a:ext cx="11328400" cy="3646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 Wege mit 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ACE2-1BC1-403E-B945-F9B70B2E92A7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79651E7-2284-414C-B5FD-D70174DB46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333375"/>
            <a:ext cx="2029968" cy="2538318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256105D-936D-4BCF-BF19-DD391F1490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811284"/>
            <a:ext cx="11328400" cy="1354566"/>
          </a:xfrm>
          <a:solidFill>
            <a:schemeClr val="tx2">
              <a:alpha val="90000"/>
            </a:schemeClr>
          </a:solidFill>
        </p:spPr>
        <p:txBody>
          <a:bodyPr anchor="ctr">
            <a:normAutofit/>
          </a:bodyPr>
          <a:lstStyle>
            <a:lvl1pPr marL="361950" indent="0">
              <a:buNone/>
              <a:tabLst>
                <a:tab pos="447675" algn="l"/>
              </a:tabLst>
              <a:defRPr sz="3600" cap="sm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cap="small" baseline="0" dirty="0"/>
              <a:t>Abschiedsformel 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90494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er Titel für Zweit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F746CFC-D7E8-462F-B9EC-C133A72F5964}"/>
              </a:ext>
            </a:extLst>
          </p:cNvPr>
          <p:cNvSpPr/>
          <p:nvPr userDrawn="1"/>
        </p:nvSpPr>
        <p:spPr>
          <a:xfrm>
            <a:off x="863600" y="1592263"/>
            <a:ext cx="11328400" cy="52657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 Wege mit 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ACE2-1BC1-403E-B945-F9B70B2E92A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1D3AF9E-1737-4290-9CDF-CEF8966ED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9000" y="4811284"/>
            <a:ext cx="10464800" cy="1252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spcAft>
                <a:spcPts val="5200"/>
              </a:spcAft>
              <a:defRPr sz="3600" spc="0"/>
            </a:lvl1pPr>
          </a:lstStyle>
          <a:p>
            <a:r>
              <a:rPr lang="de-DE" dirty="0"/>
              <a:t>HIER TITEL IN VERSALIEN EINFÜGEN</a:t>
            </a:r>
            <a:endParaRPr lang="en-US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F374F239-C7F8-274D-8F23-C4FE3A62283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324165" y="333375"/>
            <a:ext cx="4004236" cy="9350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de-DE" dirty="0"/>
              <a:t>Logo mit Klick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082352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er Titel für Zweitlogo &amp; Copy-Text">
    <p:bg>
      <p:bgPr>
        <a:solidFill>
          <a:schemeClr val="tx2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F1BB5D8-089D-42AD-A39C-FD15FA491110}"/>
              </a:ext>
            </a:extLst>
          </p:cNvPr>
          <p:cNvSpPr/>
          <p:nvPr userDrawn="1"/>
        </p:nvSpPr>
        <p:spPr>
          <a:xfrm>
            <a:off x="431800" y="1592263"/>
            <a:ext cx="11760200" cy="5265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 Wege mit KI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ACE2-1BC1-403E-B945-F9B70B2E92A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9EBDCD2-0D69-4EB9-8A5F-98B2EA182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4717280"/>
            <a:ext cx="5232400" cy="11247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just"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Hier Titel einfügen</a:t>
            </a:r>
            <a:endParaRPr lang="en-US" dirty="0"/>
          </a:p>
        </p:txBody>
      </p:sp>
      <p:sp>
        <p:nvSpPr>
          <p:cNvPr id="7" name="Bildplatzhalter 7">
            <a:extLst>
              <a:ext uri="{FF2B5EF4-FFF2-40B4-BE49-F238E27FC236}">
                <a16:creationId xmlns:a16="http://schemas.microsoft.com/office/drawing/2014/main" id="{3EF38E61-1B25-B944-A9FD-31622B73EE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24164" y="2205038"/>
            <a:ext cx="4004236" cy="122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Logo mit Klick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092375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8328A-BA0D-4FC3-96CC-C03A465CA7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ÜBERSCHRIFT IN VERSALIEN EINFÜGEN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5CD702-64EE-4A22-8437-152E8D632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834171"/>
            <a:ext cx="10464800" cy="4366604"/>
          </a:xfrm>
        </p:spPr>
        <p:txBody>
          <a:bodyPr numCol="1"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100">
                <a:latin typeface="+mn-lt"/>
              </a:defRPr>
            </a:lvl4pPr>
            <a:lvl5pPr marL="18288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30BBC-A824-4666-BF02-1AB0EA09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ED0220-CF3A-4EA9-B81B-446A2087A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 Wege mit KI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0CD49F-D340-43C2-8353-76FE46A9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A2AAF7E1-642A-3C48-A838-21ED98E88707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rgbClr val="53606B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362338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BD375E-1F20-4023-97DA-18E162FCB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6300" y="1825625"/>
            <a:ext cx="5004512" cy="4351338"/>
          </a:xfrm>
        </p:spPr>
        <p:txBody>
          <a:bodyPr/>
          <a:lstStyle>
            <a:lvl1pPr>
              <a:buClr>
                <a:schemeClr val="tx2"/>
              </a:buClr>
              <a:defRPr>
                <a:latin typeface="+mn-lt"/>
              </a:defRPr>
            </a:lvl1pPr>
            <a:lvl2pPr>
              <a:buClr>
                <a:schemeClr val="tx2"/>
              </a:buClr>
              <a:defRPr>
                <a:latin typeface="+mn-lt"/>
              </a:defRPr>
            </a:lvl2pPr>
            <a:lvl3pPr>
              <a:buClr>
                <a:schemeClr val="tx2"/>
              </a:buClr>
              <a:defRPr>
                <a:latin typeface="+mn-lt"/>
              </a:defRPr>
            </a:lvl3pPr>
            <a:lvl4pPr>
              <a:buClr>
                <a:schemeClr val="tx2"/>
              </a:buClr>
              <a:defRPr>
                <a:latin typeface="+mn-lt"/>
              </a:defRPr>
            </a:lvl4pPr>
            <a:lvl5pPr>
              <a:buClr>
                <a:schemeClr val="tx2"/>
              </a:buCl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6DF97D-F639-4B0E-AFAF-4D50DED70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3888" y="1825625"/>
            <a:ext cx="5004512" cy="4351338"/>
          </a:xfrm>
        </p:spPr>
        <p:txBody>
          <a:bodyPr/>
          <a:lstStyle>
            <a:lvl1pPr>
              <a:buClr>
                <a:schemeClr val="tx2"/>
              </a:buClr>
              <a:defRPr>
                <a:latin typeface="+mn-lt"/>
              </a:defRPr>
            </a:lvl1pPr>
            <a:lvl2pPr>
              <a:buClr>
                <a:schemeClr val="tx2"/>
              </a:buClr>
              <a:defRPr>
                <a:latin typeface="+mn-lt"/>
              </a:defRPr>
            </a:lvl2pPr>
            <a:lvl3pPr>
              <a:buClr>
                <a:schemeClr val="tx2"/>
              </a:buClr>
              <a:defRPr>
                <a:latin typeface="+mn-lt"/>
              </a:defRPr>
            </a:lvl3pPr>
            <a:lvl4pPr>
              <a:buClr>
                <a:schemeClr val="tx2"/>
              </a:buClr>
              <a:defRPr>
                <a:latin typeface="+mn-lt"/>
              </a:defRPr>
            </a:lvl4pPr>
            <a:lvl5pPr>
              <a:buClr>
                <a:schemeClr val="tx2"/>
              </a:buCl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B55C2B2-608F-4D93-9FCC-687874A8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184261-C9CF-46A0-8C08-5BD19F0F7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 Wege mit KI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700299-4A15-4BE0-BA5C-BE9710E60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CCE94487-264F-489D-8EA8-7CB86F52D0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808680"/>
            <a:ext cx="10464800" cy="971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ÜBERSCHRIFT IN VERSALIEN EINFÜGEN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74D02293-EB70-E44D-A8FD-81D6EC48D3E9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rgbClr val="53606B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550527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4">
          <p15:clr>
            <a:srgbClr val="FBAE40"/>
          </p15:clr>
        </p15:guide>
        <p15:guide id="2" pos="397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4DEA37-33CE-4BC2-828B-6989E0910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6300" y="1780275"/>
            <a:ext cx="5004512" cy="72480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987088C-F9C1-4195-ADB3-C5BC0DDCD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3888" y="1780275"/>
            <a:ext cx="5032029" cy="72480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8A8BB69-5837-4E46-9DA6-9936B084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0DAE434-49A1-4F05-B28D-7DFE8D6BB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 Wege mit KI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CA825F0-A7CE-490C-810C-607C8BEB1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29F2-15A8-41B1-9F61-E59362F7F1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0F861DFC-7332-47EA-8BDC-CAD46079EE2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76300" y="2505075"/>
            <a:ext cx="5004512" cy="3695700"/>
          </a:xfrm>
        </p:spPr>
        <p:txBody>
          <a:bodyPr/>
          <a:lstStyle>
            <a:lvl1pPr>
              <a:buClr>
                <a:schemeClr val="tx2"/>
              </a:buClr>
              <a:defRPr>
                <a:latin typeface="+mn-lt"/>
              </a:defRPr>
            </a:lvl1pPr>
            <a:lvl2pPr>
              <a:buClr>
                <a:schemeClr val="tx2"/>
              </a:buClr>
              <a:defRPr>
                <a:latin typeface="+mn-lt"/>
              </a:defRPr>
            </a:lvl2pPr>
            <a:lvl3pPr>
              <a:buClr>
                <a:schemeClr val="tx2"/>
              </a:buClr>
              <a:defRPr>
                <a:latin typeface="+mn-lt"/>
              </a:defRPr>
            </a:lvl3pPr>
            <a:lvl4pPr>
              <a:buClr>
                <a:schemeClr val="tx2"/>
              </a:buClr>
              <a:defRPr>
                <a:latin typeface="+mn-lt"/>
              </a:defRPr>
            </a:lvl4pPr>
            <a:lvl5pPr>
              <a:buClr>
                <a:schemeClr val="tx2"/>
              </a:buCl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CDDE1DF5-9BA8-4588-8C71-7A9682C10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3888" y="2505075"/>
            <a:ext cx="5004512" cy="3695700"/>
          </a:xfrm>
        </p:spPr>
        <p:txBody>
          <a:bodyPr/>
          <a:lstStyle>
            <a:lvl1pPr>
              <a:buClr>
                <a:schemeClr val="tx2"/>
              </a:buClr>
              <a:defRPr>
                <a:latin typeface="+mn-lt"/>
              </a:defRPr>
            </a:lvl1pPr>
            <a:lvl2pPr>
              <a:buClr>
                <a:schemeClr val="tx2"/>
              </a:buClr>
              <a:defRPr>
                <a:latin typeface="+mn-lt"/>
              </a:defRPr>
            </a:lvl2pPr>
            <a:lvl3pPr>
              <a:buClr>
                <a:schemeClr val="tx2"/>
              </a:buClr>
              <a:defRPr>
                <a:latin typeface="+mn-lt"/>
              </a:defRPr>
            </a:lvl3pPr>
            <a:lvl4pPr>
              <a:buClr>
                <a:schemeClr val="tx2"/>
              </a:buClr>
              <a:defRPr>
                <a:latin typeface="+mn-lt"/>
              </a:defRPr>
            </a:lvl4pPr>
            <a:lvl5pPr>
              <a:buClr>
                <a:schemeClr val="tx2"/>
              </a:buCl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CFEEDB58-0F3E-46D6-8030-8F9B3F2A4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808680"/>
            <a:ext cx="10464800" cy="971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ÜBERSCHRIFT IN VERSALIEN EINFÜGEN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A41A4EE8-12A4-4444-919C-437260B64416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rgbClr val="53606B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192619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tandard 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1FB623-12B6-452B-B532-AD1EABC82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 IN VERSALIEN EINFÜGEN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21ED7B3-22AC-4052-AE31-FB30EFE5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FBCF81-93C2-43A3-BCB6-B60820632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 Wege mit KI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AA7813-12B2-44BA-9E80-2E75D8A0B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1A6AED74-0179-7746-8E52-524EF0516F2E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rgbClr val="53606B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426504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2DFE88A-3502-442B-B87D-0C7EEC5D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7D4277-FB91-45EE-9FA1-945830E27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 Wege mit KI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C7B419-72DD-4DC5-A02D-A01900EAF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784D16A-6024-F247-B63E-1ACFEFFD4451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rgbClr val="53606B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385774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. Aufzählung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5CD702-64EE-4A22-8437-152E8D632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2240264"/>
            <a:ext cx="10896600" cy="761507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30BBC-A824-4666-BF02-1AB0EA09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ED0220-CF3A-4EA9-B81B-446A2087A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 Wege mit KI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0CD49F-D340-43C2-8353-76FE46A9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E535BFB-F6C4-4146-B56C-1F02DB4C35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87701" y="3649771"/>
            <a:ext cx="8140700" cy="2551004"/>
          </a:xfrm>
          <a:prstGeom prst="rect">
            <a:avLst/>
          </a:prstGeom>
        </p:spPr>
        <p:txBody>
          <a:bodyPr lIns="72000" tIns="36000" rIns="0" bIns="36000" numCol="1">
            <a:normAutofit/>
          </a:bodyPr>
          <a:lstStyle>
            <a:lvl1pPr marL="228600" indent="-228600" algn="l">
              <a:buClr>
                <a:schemeClr val="tx2"/>
              </a:buClr>
              <a:defRPr sz="2400">
                <a:latin typeface="+mn-lt"/>
              </a:defRPr>
            </a:lvl1pPr>
            <a:lvl2pPr algn="l">
              <a:buClr>
                <a:schemeClr val="tx2"/>
              </a:buClr>
              <a:defRPr sz="2000">
                <a:latin typeface="+mn-lt"/>
              </a:defRPr>
            </a:lvl2pPr>
            <a:lvl3pPr algn="l">
              <a:buClr>
                <a:schemeClr val="tx2"/>
              </a:buClr>
              <a:defRPr sz="1800">
                <a:latin typeface="+mn-lt"/>
              </a:defRPr>
            </a:lvl3pPr>
            <a:lvl4pPr algn="l">
              <a:buClr>
                <a:schemeClr val="tx2"/>
              </a:buClr>
              <a:defRPr sz="1600">
                <a:latin typeface="+mn-lt"/>
              </a:defRPr>
            </a:lvl4pPr>
            <a:lvl5pPr algn="l">
              <a:buClr>
                <a:schemeClr val="tx2"/>
              </a:buClr>
              <a:defRPr sz="16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CCDD2A8-0C17-46BD-BE7F-28D02DCBCA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808680"/>
            <a:ext cx="10909300" cy="971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 IN VERSALIEN EINFÜGEN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4EC20AD2-6B27-F54A-95F6-21589C424C8B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rgbClr val="53606B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11811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Neue Wege mit KI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8ACE2-1BC1-403E-B945-F9B70B2E92A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40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7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  <p15:guide id="2" orient="horz" pos="3884" userDrawn="1">
          <p15:clr>
            <a:srgbClr val="F26B43"/>
          </p15:clr>
        </p15:guide>
        <p15:guide id="3" pos="272" userDrawn="1">
          <p15:clr>
            <a:srgbClr val="F26B43"/>
          </p15:clr>
        </p15:guide>
        <p15:guide id="4" pos="7408" userDrawn="1">
          <p15:clr>
            <a:srgbClr val="F26B43"/>
          </p15:clr>
        </p15:guide>
        <p15:guide id="5" orient="horz" pos="1003" userDrawn="1">
          <p15:clr>
            <a:srgbClr val="F26B43"/>
          </p15:clr>
        </p15:guide>
        <p15:guide id="6" pos="544" userDrawn="1">
          <p15:clr>
            <a:srgbClr val="C35EA4"/>
          </p15:clr>
        </p15:guide>
        <p15:guide id="7" orient="horz" pos="3680" userDrawn="1">
          <p15:clr>
            <a:srgbClr val="F26B43"/>
          </p15:clr>
        </p15:guide>
        <p15:guide id="8" pos="71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E3311F4-5AC6-315C-8E04-F11C0898FC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noProof="0" dirty="0"/>
              <a:t>Zentrum für Angewandte Informatik und Data Science </a:t>
            </a:r>
            <a:r>
              <a:rPr lang="de-DE" sz="2800" noProof="0" dirty="0"/>
              <a:t>Aktuelle Formate im Bereich generative KI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E35E69-E907-4036-35D6-0464E19EE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noProof="0" dirty="0"/>
              <a:t>Dr. Joss von Hadeln</a:t>
            </a:r>
          </a:p>
        </p:txBody>
      </p:sp>
    </p:spTree>
    <p:extLst>
      <p:ext uri="{BB962C8B-B14F-4D97-AF65-F5344CB8AC3E}">
        <p14:creationId xmlns:p14="http://schemas.microsoft.com/office/powerpoint/2010/main" val="201822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2621944-6C13-A798-0FBC-48FC3FE85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dirty="0"/>
              <a:t>25.11.2025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D97B61-773A-38BF-8990-EF10597E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Neue Wege mit KI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F63E8F4-025C-B00D-2DA6-AE2B05894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noProof="0" smtClean="0"/>
              <a:pPr/>
              <a:t>2</a:t>
            </a:fld>
            <a:endParaRPr lang="de-DE" noProof="0" dirty="0"/>
          </a:p>
        </p:txBody>
      </p:sp>
      <p:pic>
        <p:nvPicPr>
          <p:cNvPr id="9" name="Inhaltsplatzhalter 8" descr="Ein Bild, das Grafiken, Symbol, Schrift, Logo enthält.&#10;&#10;KI-generierte Inhalte können fehlerhaft sein.">
            <a:extLst>
              <a:ext uri="{FF2B5EF4-FFF2-40B4-BE49-F238E27FC236}">
                <a16:creationId xmlns:a16="http://schemas.microsoft.com/office/drawing/2014/main" id="{A4163037-EA93-06D8-7643-75D9FF07DF3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1" y="627468"/>
            <a:ext cx="1991913" cy="971595"/>
          </a:xfr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859F5104-A9BE-2F2D-15B0-D1A0325C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783042"/>
            <a:ext cx="9220200" cy="971595"/>
          </a:xfrm>
        </p:spPr>
        <p:txBody>
          <a:bodyPr>
            <a:normAutofit fontScale="90000"/>
          </a:bodyPr>
          <a:lstStyle/>
          <a:p>
            <a:r>
              <a:rPr lang="de-DE" sz="3600" noProof="0" dirty="0"/>
              <a:t>Zentrum für Angewandte Informatik und Data Science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D9F3D64-0BB8-88E1-EC3C-F2EF70CE6EDD}"/>
              </a:ext>
            </a:extLst>
          </p:cNvPr>
          <p:cNvSpPr txBox="1"/>
          <p:nvPr/>
        </p:nvSpPr>
        <p:spPr>
          <a:xfrm>
            <a:off x="1394968" y="1987522"/>
            <a:ext cx="1017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noProof="0" dirty="0"/>
              <a:t>Das</a:t>
            </a:r>
            <a:r>
              <a:rPr lang="de-DE" sz="2000" noProof="0" dirty="0">
                <a:solidFill>
                  <a:srgbClr val="1978BA"/>
                </a:solidFill>
              </a:rPr>
              <a:t> </a:t>
            </a:r>
            <a:r>
              <a:rPr lang="de-DE" sz="2000" b="1" noProof="0" dirty="0">
                <a:solidFill>
                  <a:srgbClr val="1978BA"/>
                </a:solidFill>
              </a:rPr>
              <a:t>ZAD</a:t>
            </a:r>
            <a:r>
              <a:rPr lang="de-DE" sz="2000" noProof="0" dirty="0">
                <a:solidFill>
                  <a:srgbClr val="1978BA"/>
                </a:solidFill>
              </a:rPr>
              <a:t> </a:t>
            </a:r>
            <a:r>
              <a:rPr lang="de-DE" sz="2000" noProof="0" dirty="0"/>
              <a:t>ist eine zentrale, </a:t>
            </a:r>
            <a:r>
              <a:rPr lang="de-DE" sz="2000" b="1" noProof="0" dirty="0"/>
              <a:t>fachbereichsübergreifende wissenschaftliche Einrichtung </a:t>
            </a:r>
            <a:r>
              <a:rPr lang="de-DE" sz="2000" noProof="0" dirty="0"/>
              <a:t>der Justus-Liebig-Universität Gießen (JLU), die im Sommer 2025 erfolgreich gegründet wurde.</a:t>
            </a:r>
          </a:p>
        </p:txBody>
      </p:sp>
      <p:pic>
        <p:nvPicPr>
          <p:cNvPr id="18" name="Grafik 17" descr="Ein Bild, das Kleidung, Person, Menschliches Gesicht, Lächeln enthält.&#10;&#10;KI-generierte Inhalte können fehlerhaft sein.">
            <a:extLst>
              <a:ext uri="{FF2B5EF4-FFF2-40B4-BE49-F238E27FC236}">
                <a16:creationId xmlns:a16="http://schemas.microsoft.com/office/drawing/2014/main" id="{28A7177A-5B10-0DBD-2D10-582BFCD50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68" y="2839026"/>
            <a:ext cx="6003036" cy="3373706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40C316CD-DD34-0721-E9A7-B7A075733B2E}"/>
              </a:ext>
            </a:extLst>
          </p:cNvPr>
          <p:cNvSpPr txBox="1"/>
          <p:nvPr/>
        </p:nvSpPr>
        <p:spPr>
          <a:xfrm>
            <a:off x="7398004" y="4253216"/>
            <a:ext cx="432282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 err="1"/>
              <a:t>Direktorium</a:t>
            </a:r>
            <a:r>
              <a:rPr lang="en-GB" sz="1400" b="1" dirty="0"/>
              <a:t> und Team </a:t>
            </a:r>
            <a:br>
              <a:rPr lang="en-GB" sz="1400" dirty="0"/>
            </a:br>
            <a:r>
              <a:rPr lang="en-GB" sz="1400" dirty="0"/>
              <a:t>(</a:t>
            </a:r>
            <a:r>
              <a:rPr lang="en-GB" sz="1400" dirty="0" err="1"/>
              <a:t>v.l.n.r</a:t>
            </a:r>
            <a:r>
              <a:rPr lang="en-GB" sz="1400" dirty="0"/>
              <a:t>., </a:t>
            </a:r>
            <a:r>
              <a:rPr lang="en-GB" sz="1400" dirty="0" err="1"/>
              <a:t>vorn</a:t>
            </a:r>
            <a:r>
              <a:rPr lang="en-GB" sz="1400" dirty="0"/>
              <a:t>: Prof. Eberhard Kurz, Prof. Katharina Dobs, JLU-</a:t>
            </a:r>
            <a:r>
              <a:rPr lang="en-GB" sz="1400" dirty="0" err="1"/>
              <a:t>Vizepräsidentin</a:t>
            </a:r>
            <a:r>
              <a:rPr lang="en-GB" sz="1400" dirty="0"/>
              <a:t> Prof. Wencke Gwozdz, Dr. Anja Bielefeld, GD Prof. Christian Heiliger; </a:t>
            </a:r>
            <a:r>
              <a:rPr lang="en-GB" sz="1400" dirty="0" err="1"/>
              <a:t>hinten</a:t>
            </a:r>
            <a:r>
              <a:rPr lang="en-GB" sz="1400" dirty="0"/>
              <a:t>: </a:t>
            </a:r>
            <a:r>
              <a:rPr lang="en-GB" sz="1400" dirty="0" err="1"/>
              <a:t>Forschungsreferent</a:t>
            </a:r>
            <a:r>
              <a:rPr lang="en-GB" sz="1400" dirty="0"/>
              <a:t> Dr. Gunther Gerlach, Prof. Marek </a:t>
            </a:r>
            <a:r>
              <a:rPr lang="en-GB" sz="1400" dirty="0" err="1"/>
              <a:t>Bartkuhn</a:t>
            </a:r>
            <a:r>
              <a:rPr lang="en-GB" sz="1400" dirty="0"/>
              <a:t>, Laura Pfeiffer, Prof. Magnus Huber, Tanja Trzeciak, ZAD-</a:t>
            </a:r>
            <a:r>
              <a:rPr lang="en-GB" sz="1400" dirty="0" err="1"/>
              <a:t>Geschäftsführer</a:t>
            </a:r>
            <a:r>
              <a:rPr lang="en-GB" sz="1400" dirty="0"/>
              <a:t> Dr. Joss von Hadeln und GD-</a:t>
            </a:r>
            <a:r>
              <a:rPr lang="en-GB" sz="1400" dirty="0" err="1"/>
              <a:t>Stellvertreter</a:t>
            </a:r>
            <a:r>
              <a:rPr lang="en-GB" sz="1400" dirty="0"/>
              <a:t> Prof. Sascha Hauke). </a:t>
            </a:r>
            <a:br>
              <a:rPr lang="en-GB" sz="1400" dirty="0"/>
            </a:br>
            <a:r>
              <a:rPr lang="en-GB" sz="1400" dirty="0"/>
              <a:t>Foto: JLU / Rolf K. </a:t>
            </a:r>
            <a:r>
              <a:rPr lang="en-GB" sz="1400" dirty="0" err="1"/>
              <a:t>Wegst</a:t>
            </a:r>
            <a:r>
              <a:rPr lang="en-GB" sz="1400" dirty="0"/>
              <a:t> </a:t>
            </a:r>
            <a:endParaRPr lang="en-DE" sz="1400" dirty="0"/>
          </a:p>
        </p:txBody>
      </p:sp>
    </p:spTree>
    <p:extLst>
      <p:ext uri="{BB962C8B-B14F-4D97-AF65-F5344CB8AC3E}">
        <p14:creationId xmlns:p14="http://schemas.microsoft.com/office/powerpoint/2010/main" val="1335261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87941-48FC-72E1-1C4A-54DEDEF44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6AA5022-C0D0-F018-A856-5AAFA354E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868" y="3055200"/>
            <a:ext cx="10540492" cy="2888400"/>
          </a:xfrm>
        </p:spPr>
        <p:txBody>
          <a:bodyPr>
            <a:normAutofit/>
          </a:bodyPr>
          <a:lstStyle/>
          <a:p>
            <a:r>
              <a:rPr lang="de-DE" b="1" noProof="0" dirty="0">
                <a:solidFill>
                  <a:srgbClr val="1978BA"/>
                </a:solidFill>
              </a:rPr>
              <a:t>Forschung</a:t>
            </a:r>
            <a:br>
              <a:rPr lang="de-DE" noProof="0" dirty="0"/>
            </a:br>
            <a:r>
              <a:rPr lang="de-DE" noProof="0" dirty="0"/>
              <a:t>Wir initiieren, unterstützen und begleiten interdisziplinäre Forschungsprojekte.</a:t>
            </a:r>
            <a:br>
              <a:rPr lang="de-DE" noProof="0" dirty="0"/>
            </a:br>
            <a:r>
              <a:rPr lang="de-DE" b="1" noProof="0" dirty="0">
                <a:solidFill>
                  <a:srgbClr val="1978BA"/>
                </a:solidFill>
              </a:rPr>
              <a:t>Kompetenzentwicklung</a:t>
            </a:r>
            <a:br>
              <a:rPr lang="de-DE" noProof="0" dirty="0"/>
            </a:br>
            <a:r>
              <a:rPr lang="de-DE" noProof="0" dirty="0"/>
              <a:t>Wir stärken die digitale Methodenkompetenz aller Karrierestufen in verschiedenen Formaten.</a:t>
            </a:r>
            <a:r>
              <a:rPr lang="de-DE" b="1" noProof="0" dirty="0"/>
              <a:t> </a:t>
            </a:r>
            <a:br>
              <a:rPr lang="de-DE" b="1" noProof="0" dirty="0"/>
            </a:br>
            <a:endParaRPr lang="de-DE" b="1" noProof="0" dirty="0"/>
          </a:p>
          <a:p>
            <a:br>
              <a:rPr lang="de-DE" b="1" noProof="0" dirty="0"/>
            </a:br>
            <a:r>
              <a:rPr lang="de-DE" b="1" dirty="0">
                <a:solidFill>
                  <a:srgbClr val="1978BA"/>
                </a:solidFill>
              </a:rPr>
              <a:t>Data Science Consulting</a:t>
            </a:r>
            <a:br>
              <a:rPr lang="de-DE" dirty="0"/>
            </a:br>
            <a:r>
              <a:rPr lang="de-DE" dirty="0"/>
              <a:t>Wir beraten zu digitalen Werkzeugen, KI- Methoden und Software im Forschungskontext. </a:t>
            </a:r>
          </a:p>
          <a:p>
            <a:r>
              <a:rPr lang="de-DE" b="1" noProof="0" dirty="0">
                <a:solidFill>
                  <a:srgbClr val="1978BA"/>
                </a:solidFill>
              </a:rPr>
              <a:t>Vernetzung</a:t>
            </a:r>
            <a:br>
              <a:rPr lang="de-DE" noProof="0" dirty="0"/>
            </a:br>
            <a:r>
              <a:rPr lang="de-DE" noProof="0" dirty="0"/>
              <a:t>Wir verbinden fachbereichsübergreifend, schaffen Räume für Austausch und Zusammenarbeit.</a:t>
            </a:r>
            <a:r>
              <a:rPr lang="de-DE" b="1" noProof="0" dirty="0"/>
              <a:t> </a:t>
            </a:r>
            <a:br>
              <a:rPr lang="de-DE" b="1" noProof="0" dirty="0"/>
            </a:br>
            <a:endParaRPr lang="de-DE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21093B-DED3-E85E-2C7D-E9E3435CB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dirty="0"/>
              <a:t>25.11.2025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A5D3475-A93C-4DF4-7F8A-2AEFFFAA0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Neue Wege mit KI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DE27FBE-214D-DE5D-C8A6-AA420C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noProof="0" smtClean="0"/>
              <a:pPr/>
              <a:t>3</a:t>
            </a:fld>
            <a:endParaRPr lang="de-DE" noProof="0" dirty="0"/>
          </a:p>
        </p:txBody>
      </p:sp>
      <p:pic>
        <p:nvPicPr>
          <p:cNvPr id="9" name="Inhaltsplatzhalter 8" descr="Ein Bild, das Grafiken, Symbol, Schrift, Logo enthält.&#10;&#10;KI-generierte Inhalte können fehlerhaft sein.">
            <a:extLst>
              <a:ext uri="{FF2B5EF4-FFF2-40B4-BE49-F238E27FC236}">
                <a16:creationId xmlns:a16="http://schemas.microsoft.com/office/drawing/2014/main" id="{901C6B99-E0E7-A529-D9A1-70EACC94324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1" y="627468"/>
            <a:ext cx="1991913" cy="971595"/>
          </a:xfr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9883E033-86B3-CD11-A137-5C7940035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783042"/>
            <a:ext cx="9220200" cy="971595"/>
          </a:xfrm>
        </p:spPr>
        <p:txBody>
          <a:bodyPr>
            <a:normAutofit fontScale="90000"/>
          </a:bodyPr>
          <a:lstStyle/>
          <a:p>
            <a:r>
              <a:rPr lang="de-DE" sz="3600" noProof="0" dirty="0"/>
              <a:t>Zentrum für Angewandte Informatik und Data Science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BBB2E02-5F67-369D-CBE1-57596418C033}"/>
              </a:ext>
            </a:extLst>
          </p:cNvPr>
          <p:cNvSpPr txBox="1"/>
          <p:nvPr/>
        </p:nvSpPr>
        <p:spPr>
          <a:xfrm>
            <a:off x="1394968" y="1987522"/>
            <a:ext cx="1017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noProof="0" dirty="0"/>
              <a:t>Das</a:t>
            </a:r>
            <a:r>
              <a:rPr lang="de-DE" sz="2000" noProof="0" dirty="0">
                <a:solidFill>
                  <a:srgbClr val="1978BA"/>
                </a:solidFill>
              </a:rPr>
              <a:t> </a:t>
            </a:r>
            <a:r>
              <a:rPr lang="de-DE" sz="2000" b="1" noProof="0" dirty="0">
                <a:solidFill>
                  <a:srgbClr val="1978BA"/>
                </a:solidFill>
              </a:rPr>
              <a:t>ZAD</a:t>
            </a:r>
            <a:r>
              <a:rPr lang="de-DE" sz="2000" noProof="0" dirty="0">
                <a:solidFill>
                  <a:srgbClr val="1978BA"/>
                </a:solidFill>
              </a:rPr>
              <a:t> </a:t>
            </a:r>
            <a:r>
              <a:rPr lang="de-DE" sz="2000" noProof="0" dirty="0"/>
              <a:t>ist eine zentrale, </a:t>
            </a:r>
            <a:r>
              <a:rPr lang="de-DE" sz="2000" b="1" noProof="0" dirty="0"/>
              <a:t>fachbereichsübergreifende wissenschaftliche Einrichtung</a:t>
            </a:r>
            <a:r>
              <a:rPr lang="de-DE" sz="2000" noProof="0" dirty="0"/>
              <a:t> der Justus-Liebig-Universität Gießen (JLU), die im Sommer 2025 erfolgreich gegründet wurde.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5A9C93E-C415-14D0-2F40-B31C47FCA63A}"/>
              </a:ext>
            </a:extLst>
          </p:cNvPr>
          <p:cNvSpPr txBox="1"/>
          <p:nvPr/>
        </p:nvSpPr>
        <p:spPr>
          <a:xfrm>
            <a:off x="1483868" y="542862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noProof="0" dirty="0"/>
              <a:t>Webseite: </a:t>
            </a:r>
            <a:r>
              <a:rPr lang="de-DE" b="1" noProof="0" dirty="0">
                <a:solidFill>
                  <a:srgbClr val="1978BA"/>
                </a:solidFill>
              </a:rPr>
              <a:t>https://www.uni-giessen.de/zad</a:t>
            </a:r>
            <a:br>
              <a:rPr lang="de-DE" b="1" noProof="0" dirty="0"/>
            </a:br>
            <a:r>
              <a:rPr lang="de-DE" b="1" noProof="0" dirty="0"/>
              <a:t>Kontakt: </a:t>
            </a:r>
            <a:r>
              <a:rPr lang="de-DE" b="1" noProof="0" dirty="0">
                <a:solidFill>
                  <a:srgbClr val="1978BA"/>
                </a:solidFill>
              </a:rPr>
              <a:t>zad@uni-giessen.de</a:t>
            </a:r>
          </a:p>
        </p:txBody>
      </p:sp>
    </p:spTree>
    <p:extLst>
      <p:ext uri="{BB962C8B-B14F-4D97-AF65-F5344CB8AC3E}">
        <p14:creationId xmlns:p14="http://schemas.microsoft.com/office/powerpoint/2010/main" val="189058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9D7CD-201F-5474-B581-86112B479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63822B1-0F0F-C9EE-7084-3B401E8EE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dirty="0"/>
              <a:t>25.11.2025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FA3F7E-92DB-9D29-AC3A-9FEAD115C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Neue Wege mit KI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F44278-E3D9-3AC7-6129-A7530F633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noProof="0" smtClean="0"/>
              <a:pPr/>
              <a:t>4</a:t>
            </a:fld>
            <a:endParaRPr lang="de-DE" noProof="0" dirty="0"/>
          </a:p>
        </p:txBody>
      </p:sp>
      <p:pic>
        <p:nvPicPr>
          <p:cNvPr id="9" name="Inhaltsplatzhalter 8" descr="Ein Bild, das Grafiken, Symbol, Schrift, Logo enthält.&#10;&#10;KI-generierte Inhalte können fehlerhaft sein.">
            <a:extLst>
              <a:ext uri="{FF2B5EF4-FFF2-40B4-BE49-F238E27FC236}">
                <a16:creationId xmlns:a16="http://schemas.microsoft.com/office/drawing/2014/main" id="{6A3A0356-5D23-D085-DCFF-781572B2F3A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1" y="627468"/>
            <a:ext cx="1991913" cy="971595"/>
          </a:xfr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FCDF373A-BC13-B8D6-331C-9B3A3B5A4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783042"/>
            <a:ext cx="9220200" cy="971595"/>
          </a:xfrm>
        </p:spPr>
        <p:txBody>
          <a:bodyPr>
            <a:normAutofit fontScale="90000"/>
          </a:bodyPr>
          <a:lstStyle/>
          <a:p>
            <a:r>
              <a:rPr lang="de-DE" noProof="0" dirty="0"/>
              <a:t>Die Open Affinity Group zu generativer KI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1F6004A-869A-E6D0-6819-C49A1639C59D}"/>
              </a:ext>
            </a:extLst>
          </p:cNvPr>
          <p:cNvSpPr txBox="1"/>
          <p:nvPr/>
        </p:nvSpPr>
        <p:spPr>
          <a:xfrm>
            <a:off x="1422400" y="2187018"/>
            <a:ext cx="10172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noProof="0" dirty="0"/>
              <a:t>Die </a:t>
            </a:r>
            <a:r>
              <a:rPr lang="de-DE" sz="2000" b="1" noProof="0" dirty="0">
                <a:solidFill>
                  <a:srgbClr val="1978BA"/>
                </a:solidFill>
              </a:rPr>
              <a:t>Open Affinity Group (OAG) </a:t>
            </a:r>
            <a:r>
              <a:rPr lang="de-DE" sz="2000" noProof="0" dirty="0"/>
              <a:t>ist ein offenes, universitätsweites Austauschforum, in dem sich alle Statusgruppen der JLU gemeinsam mit den </a:t>
            </a:r>
            <a:r>
              <a:rPr lang="de-DE" sz="2000" b="1" noProof="0" dirty="0"/>
              <a:t>Chancen, Grenzen und Auswirkungen </a:t>
            </a:r>
            <a:r>
              <a:rPr lang="de-DE" sz="2000" noProof="0" dirty="0"/>
              <a:t>generativer KI im Hochschulkontext auseinandersetzen.</a:t>
            </a:r>
            <a:br>
              <a:rPr lang="de-DE" sz="2000" noProof="0" dirty="0"/>
            </a:br>
            <a:br>
              <a:rPr lang="de-DE" sz="2000" noProof="0" dirty="0"/>
            </a:br>
            <a:r>
              <a:rPr lang="de-DE" sz="2000" noProof="0" dirty="0"/>
              <a:t>Wir treffen uns einmal im Monat, meistens am </a:t>
            </a:r>
            <a:r>
              <a:rPr lang="de-DE" sz="2000" b="1" noProof="0" dirty="0"/>
              <a:t>4. Dienstag von 09:00 - 10:30 Uhr</a:t>
            </a:r>
            <a:r>
              <a:rPr lang="de-DE" sz="2000" noProof="0" dirty="0"/>
              <a:t>.</a:t>
            </a:r>
            <a:br>
              <a:rPr lang="de-DE" sz="2000" noProof="0" dirty="0"/>
            </a:br>
            <a:r>
              <a:rPr lang="de-DE" sz="2000" noProof="0" dirty="0"/>
              <a:t>Das nächste Treffen findet außerplanmäßig am 09.12.2025 statt.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FD7CBBE-24A8-C050-D311-0A6F2623F3E4}"/>
              </a:ext>
            </a:extLst>
          </p:cNvPr>
          <p:cNvSpPr txBox="1"/>
          <p:nvPr/>
        </p:nvSpPr>
        <p:spPr>
          <a:xfrm>
            <a:off x="1422400" y="4558391"/>
            <a:ext cx="62316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noProof="0" dirty="0">
                <a:solidFill>
                  <a:srgbClr val="1978BA"/>
                </a:solidFill>
              </a:rPr>
              <a:t>OAG Newsletter</a:t>
            </a:r>
            <a:br>
              <a:rPr lang="de-DE" sz="2000" noProof="0" dirty="0"/>
            </a:br>
            <a:r>
              <a:rPr lang="de-DE" sz="2000" noProof="0" dirty="0"/>
              <a:t>- </a:t>
            </a:r>
            <a:r>
              <a:rPr lang="de-DE" sz="2000" dirty="0"/>
              <a:t>News </a:t>
            </a:r>
            <a:r>
              <a:rPr lang="de-DE" sz="2000" noProof="0" dirty="0"/>
              <a:t>zu aktuellen Entwicklungen </a:t>
            </a:r>
            <a:br>
              <a:rPr lang="de-DE" sz="2000" noProof="0" dirty="0"/>
            </a:br>
            <a:r>
              <a:rPr lang="de-DE" sz="2000" noProof="0" dirty="0"/>
              <a:t>- Ankündigungen zu OAG Terminen </a:t>
            </a:r>
            <a:endParaRPr lang="en-DE" sz="20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B686994-25C3-186D-FBB7-57A16D4175FD}"/>
              </a:ext>
            </a:extLst>
          </p:cNvPr>
          <p:cNvSpPr txBox="1"/>
          <p:nvPr/>
        </p:nvSpPr>
        <p:spPr>
          <a:xfrm>
            <a:off x="5565902" y="4558391"/>
            <a:ext cx="69308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noProof="0" dirty="0">
                <a:solidFill>
                  <a:srgbClr val="1978BA"/>
                </a:solidFill>
              </a:rPr>
              <a:t>OAG Wiki</a:t>
            </a:r>
            <a:br>
              <a:rPr lang="de-DE" sz="2000" noProof="0" dirty="0"/>
            </a:br>
            <a:r>
              <a:rPr lang="de-DE" sz="2000" noProof="0" dirty="0"/>
              <a:t>- Bündelung von Erfahrungen, Materialien und Ergebnissen</a:t>
            </a:r>
            <a:br>
              <a:rPr lang="de-DE" sz="2000" noProof="0" dirty="0"/>
            </a:br>
            <a:r>
              <a:rPr lang="de-DE" sz="2000" noProof="0" dirty="0"/>
              <a:t>- Informationen zur Integration von KI in Forschung und Lehre</a:t>
            </a:r>
            <a:endParaRPr lang="en-DE" sz="2000" dirty="0"/>
          </a:p>
        </p:txBody>
      </p:sp>
    </p:spTree>
    <p:extLst>
      <p:ext uri="{BB962C8B-B14F-4D97-AF65-F5344CB8AC3E}">
        <p14:creationId xmlns:p14="http://schemas.microsoft.com/office/powerpoint/2010/main" val="184074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9985C-2685-67F2-8810-1CD2E99E4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52176B2-28DE-EF44-8A32-BADF32BB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dirty="0"/>
              <a:t>25.11.2025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5B1417A-0F4F-E530-DC9A-643219E64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Neue Wege mit KI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F63A98-D134-A6EF-8324-C70C866C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noProof="0" smtClean="0"/>
              <a:pPr/>
              <a:t>5</a:t>
            </a:fld>
            <a:endParaRPr lang="de-DE" noProof="0" dirty="0"/>
          </a:p>
        </p:txBody>
      </p:sp>
      <p:pic>
        <p:nvPicPr>
          <p:cNvPr id="9" name="Inhaltsplatzhalter 8" descr="Ein Bild, das Grafiken, Symbol, Schrift, Logo enthält.&#10;&#10;KI-generierte Inhalte können fehlerhaft sein.">
            <a:extLst>
              <a:ext uri="{FF2B5EF4-FFF2-40B4-BE49-F238E27FC236}">
                <a16:creationId xmlns:a16="http://schemas.microsoft.com/office/drawing/2014/main" id="{D06B59A7-2C28-C3E7-E06C-050DA776E2F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1" y="627468"/>
            <a:ext cx="1991913" cy="971595"/>
          </a:xfr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F5AAA312-E13C-B1FC-5D53-4515B49DD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783042"/>
            <a:ext cx="9220200" cy="971595"/>
          </a:xfrm>
        </p:spPr>
        <p:txBody>
          <a:bodyPr>
            <a:normAutofit/>
          </a:bodyPr>
          <a:lstStyle/>
          <a:p>
            <a:r>
              <a:rPr lang="de-DE" noProof="0" dirty="0"/>
              <a:t>Das AI-Summer Camp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4E5928B-6B52-DA75-0C95-8066B2A6E05C}"/>
              </a:ext>
            </a:extLst>
          </p:cNvPr>
          <p:cNvSpPr txBox="1"/>
          <p:nvPr/>
        </p:nvSpPr>
        <p:spPr>
          <a:xfrm>
            <a:off x="1437639" y="3984186"/>
            <a:ext cx="10172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Das </a:t>
            </a:r>
            <a:r>
              <a:rPr lang="de-DE" sz="2000" b="1" dirty="0">
                <a:solidFill>
                  <a:srgbClr val="1978BA"/>
                </a:solidFill>
              </a:rPr>
              <a:t>AI Summer Camp 2025 </a:t>
            </a:r>
            <a:r>
              <a:rPr lang="de-DE" sz="2000" dirty="0"/>
              <a:t>fand in Zusammenarbeit mit der </a:t>
            </a:r>
            <a:r>
              <a:rPr lang="en-GB" sz="2000" dirty="0"/>
              <a:t>Macquarie University Sydney, </a:t>
            </a:r>
            <a:r>
              <a:rPr lang="en-GB" sz="2000" dirty="0" err="1"/>
              <a:t>dem</a:t>
            </a:r>
            <a:r>
              <a:rPr lang="en-GB" sz="2000" dirty="0"/>
              <a:t> </a:t>
            </a:r>
            <a:r>
              <a:rPr lang="en-GB" sz="2000" dirty="0" err="1"/>
              <a:t>Center</a:t>
            </a:r>
            <a:r>
              <a:rPr lang="en-GB" sz="2000" dirty="0"/>
              <a:t> for Diversity, Media, and Law (</a:t>
            </a:r>
            <a:r>
              <a:rPr lang="en-GB" sz="2000" dirty="0" err="1"/>
              <a:t>DiML</a:t>
            </a:r>
            <a:r>
              <a:rPr lang="en-GB" sz="2000" dirty="0"/>
              <a:t>) und </a:t>
            </a:r>
            <a:r>
              <a:rPr lang="en-GB" sz="2000" dirty="0" err="1"/>
              <a:t>Fachbereich</a:t>
            </a:r>
            <a:r>
              <a:rPr lang="en-GB" sz="2000" dirty="0"/>
              <a:t> 07 </a:t>
            </a:r>
            <a:r>
              <a:rPr lang="en-GB" sz="2000" dirty="0" err="1"/>
              <a:t>statt</a:t>
            </a:r>
            <a:r>
              <a:rPr lang="en-GB" sz="2000" dirty="0"/>
              <a:t>. </a:t>
            </a:r>
            <a:br>
              <a:rPr lang="en-GB" sz="2000" dirty="0"/>
            </a:br>
            <a:br>
              <a:rPr lang="en-GB" sz="2000" dirty="0"/>
            </a:br>
            <a:r>
              <a:rPr lang="de-DE" sz="2000" dirty="0"/>
              <a:t>Über zwei Wochen gab es Workshops und Vorträge zu generativer KI mit einer kritischen Reflexion ihrer wissenschaftlichen und gesellschaftlichen Auswirkungen.</a:t>
            </a:r>
            <a:endParaRPr lang="en-GB" sz="2000" dirty="0"/>
          </a:p>
          <a:p>
            <a:r>
              <a:rPr lang="de-DE" sz="1600" dirty="0"/>
              <a:t> </a:t>
            </a:r>
            <a:endParaRPr lang="de-DE" sz="1600" noProof="0" dirty="0"/>
          </a:p>
        </p:txBody>
      </p:sp>
      <p:pic>
        <p:nvPicPr>
          <p:cNvPr id="19" name="Grafik 18" descr="Ein Bild, das Text, Screenshot, Schrift, Marke enthält.&#10;&#10;KI-generierte Inhalte können fehlerhaft sein.">
            <a:extLst>
              <a:ext uri="{FF2B5EF4-FFF2-40B4-BE49-F238E27FC236}">
                <a16:creationId xmlns:a16="http://schemas.microsoft.com/office/drawing/2014/main" id="{1F4A9C05-0AB8-B436-EF64-AE026ED27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86" b="27888"/>
          <a:stretch>
            <a:fillRect/>
          </a:stretch>
        </p:blipFill>
        <p:spPr>
          <a:xfrm>
            <a:off x="1437639" y="1939584"/>
            <a:ext cx="5283201" cy="172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99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DCA7F-C67B-FDEC-2FF6-C687D82FC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28135A-D157-76D7-D512-5F73ABE85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dirty="0"/>
              <a:t>25.11.2025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84986A-45EC-A285-A1D5-23361850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Neue Wege mit KI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EDAFD5-7422-38F7-AF4C-6526FF19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noProof="0" smtClean="0"/>
              <a:pPr/>
              <a:t>6</a:t>
            </a:fld>
            <a:endParaRPr lang="de-DE" noProof="0" dirty="0"/>
          </a:p>
        </p:txBody>
      </p:sp>
      <p:pic>
        <p:nvPicPr>
          <p:cNvPr id="9" name="Inhaltsplatzhalter 8" descr="Ein Bild, das Grafiken, Symbol, Schrift, Logo enthält.&#10;&#10;KI-generierte Inhalte können fehlerhaft sein.">
            <a:extLst>
              <a:ext uri="{FF2B5EF4-FFF2-40B4-BE49-F238E27FC236}">
                <a16:creationId xmlns:a16="http://schemas.microsoft.com/office/drawing/2014/main" id="{AB18B9EA-85BC-9579-ACE0-2ACEA17488F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1" y="627468"/>
            <a:ext cx="1991913" cy="971595"/>
          </a:xfr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82B97B3-AED0-A927-8E2A-9922D2B7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783042"/>
            <a:ext cx="9220200" cy="971595"/>
          </a:xfrm>
        </p:spPr>
        <p:txBody>
          <a:bodyPr>
            <a:normAutofit/>
          </a:bodyPr>
          <a:lstStyle/>
          <a:p>
            <a:r>
              <a:rPr lang="de-DE" noProof="0" dirty="0"/>
              <a:t>Das AI-Summer Camp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153727F-3286-E40C-97E9-1F3E3DBB0137}"/>
              </a:ext>
            </a:extLst>
          </p:cNvPr>
          <p:cNvSpPr txBox="1"/>
          <p:nvPr/>
        </p:nvSpPr>
        <p:spPr>
          <a:xfrm>
            <a:off x="6831083" y="1754637"/>
            <a:ext cx="50199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2000" dirty="0"/>
            </a:br>
            <a:br>
              <a:rPr lang="en-GB" sz="2000" dirty="0"/>
            </a:br>
            <a:r>
              <a:rPr lang="de-DE" sz="2000" dirty="0"/>
              <a:t>Alle Statusgruppen der JLU konnten gemeinsam lernen, diskutieren und ihre Kompetenzen im Umgang mit generativer KI weiterentwickeln.</a:t>
            </a:r>
            <a:br>
              <a:rPr lang="de-DE" sz="2000" dirty="0"/>
            </a:br>
            <a:br>
              <a:rPr lang="de-DE" sz="2000" dirty="0"/>
            </a:br>
            <a:r>
              <a:rPr lang="en-GB" sz="1600" dirty="0"/>
              <a:t>Hier </a:t>
            </a:r>
            <a:r>
              <a:rPr lang="en-GB" sz="1600" dirty="0" err="1"/>
              <a:t>beim</a:t>
            </a:r>
            <a:r>
              <a:rPr lang="en-GB" sz="1600" dirty="0"/>
              <a:t> </a:t>
            </a:r>
            <a:r>
              <a:rPr lang="en-GB" sz="1600" dirty="0" err="1"/>
              <a:t>Vortrag</a:t>
            </a:r>
            <a:r>
              <a:rPr lang="en-GB" sz="1600" dirty="0"/>
              <a:t> von JUN Legal </a:t>
            </a:r>
            <a:r>
              <a:rPr lang="en-GB" sz="1600" dirty="0" err="1"/>
              <a:t>zu</a:t>
            </a:r>
            <a:r>
              <a:rPr lang="en-GB" sz="1600" dirty="0"/>
              <a:t> KI und </a:t>
            </a:r>
            <a:r>
              <a:rPr lang="en-GB" sz="1600" dirty="0" err="1"/>
              <a:t>Urheberrecht</a:t>
            </a:r>
            <a:r>
              <a:rPr lang="en-GB" sz="1600" dirty="0"/>
              <a:t>.</a:t>
            </a:r>
            <a:br>
              <a:rPr lang="de-DE" sz="2000" dirty="0"/>
            </a:br>
            <a:endParaRPr lang="de-DE" sz="2000" noProof="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C59332C-B69F-0DFF-414B-612E26E4FE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8" t="11914" r="4394"/>
          <a:stretch>
            <a:fillRect/>
          </a:stretch>
        </p:blipFill>
        <p:spPr>
          <a:xfrm>
            <a:off x="1335618" y="2200126"/>
            <a:ext cx="5275494" cy="273778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75ACEBF-12D6-8EB0-7E97-C84F93650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5619" y="5005591"/>
            <a:ext cx="932942" cy="172594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C6DFC690-C636-4B5F-C2E1-D2E942937BD5}"/>
              </a:ext>
            </a:extLst>
          </p:cNvPr>
          <p:cNvSpPr txBox="1"/>
          <p:nvPr/>
        </p:nvSpPr>
        <p:spPr>
          <a:xfrm>
            <a:off x="2227286" y="4986726"/>
            <a:ext cx="44691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https://www.giessener-anzeiger.de/stadt-giessen/vortrag-an-jlu-giessen-ki-als-urheber-93945066.html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BBC2D63-5BC2-E2F8-6356-0945305D506F}"/>
              </a:ext>
            </a:extLst>
          </p:cNvPr>
          <p:cNvSpPr txBox="1"/>
          <p:nvPr/>
        </p:nvSpPr>
        <p:spPr>
          <a:xfrm>
            <a:off x="1210410" y="5139300"/>
            <a:ext cx="10790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e-DE" sz="2000" dirty="0"/>
            </a:br>
            <a:r>
              <a:rPr lang="de-DE" sz="2000" dirty="0"/>
              <a:t>Auch im nächsten Jahr wollen wir wieder einen Raum für gemeinsames Lernen bieten.</a:t>
            </a:r>
          </a:p>
          <a:p>
            <a:r>
              <a:rPr lang="de-DE" sz="2000" noProof="0" dirty="0"/>
              <a:t>Ge</a:t>
            </a:r>
            <a:r>
              <a:rPr lang="de-DE" sz="2000" dirty="0"/>
              <a:t>plant ist das AI-Summer Camp für September 2026 in Zusammenarbeit mit der Hochschuldidaktik.</a:t>
            </a:r>
            <a:endParaRPr lang="de-DE" sz="2000" noProof="0" dirty="0"/>
          </a:p>
        </p:txBody>
      </p:sp>
    </p:spTree>
    <p:extLst>
      <p:ext uri="{BB962C8B-B14F-4D97-AF65-F5344CB8AC3E}">
        <p14:creationId xmlns:p14="http://schemas.microsoft.com/office/powerpoint/2010/main" val="3480063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FC6B5E6-4FCC-9897-277A-184D3A113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dirty="0"/>
              <a:t>25.11.2025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1BCC46-7558-3D00-C10A-1F5FCCDB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Neue Wege mit KI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61F835-5DC3-4895-0E11-41E95FA2D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ACE2-1BC1-403E-B945-F9B70B2E92A7}" type="slidenum">
              <a:rPr lang="de-DE" noProof="0" smtClean="0"/>
              <a:pPr/>
              <a:t>7</a:t>
            </a:fld>
            <a:endParaRPr lang="de-DE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5DB6FA5-7626-9B3C-6188-4D8FA5E4D2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noProof="0" dirty="0"/>
              <a:t>Wir freuen uns auf den Austausch mit Ihnen/Euch!</a:t>
            </a:r>
          </a:p>
        </p:txBody>
      </p:sp>
      <p:sp>
        <p:nvSpPr>
          <p:cNvPr id="6" name="Gleichschenkliges Dreieck 5">
            <a:extLst>
              <a:ext uri="{FF2B5EF4-FFF2-40B4-BE49-F238E27FC236}">
                <a16:creationId xmlns:a16="http://schemas.microsoft.com/office/drawing/2014/main" id="{593FC275-E405-37B9-6AFE-8320E38430C1}"/>
              </a:ext>
            </a:extLst>
          </p:cNvPr>
          <p:cNvSpPr/>
          <p:nvPr/>
        </p:nvSpPr>
        <p:spPr>
          <a:xfrm rot="16200000">
            <a:off x="4385268" y="-1236223"/>
            <a:ext cx="2053938" cy="8191500"/>
          </a:xfrm>
          <a:prstGeom prst="triangle">
            <a:avLst>
              <a:gd name="adj" fmla="val 0"/>
            </a:avLst>
          </a:prstGeom>
          <a:solidFill>
            <a:srgbClr val="197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7" name="Pfeil: Chevron 6">
            <a:extLst>
              <a:ext uri="{FF2B5EF4-FFF2-40B4-BE49-F238E27FC236}">
                <a16:creationId xmlns:a16="http://schemas.microsoft.com/office/drawing/2014/main" id="{981C68A4-7BB7-0E21-D213-5FBE40729421}"/>
              </a:ext>
            </a:extLst>
          </p:cNvPr>
          <p:cNvSpPr/>
          <p:nvPr/>
        </p:nvSpPr>
        <p:spPr>
          <a:xfrm>
            <a:off x="2803643" y="4107368"/>
            <a:ext cx="6530619" cy="513416"/>
          </a:xfrm>
          <a:prstGeom prst="chevron">
            <a:avLst>
              <a:gd name="adj" fmla="val 120295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>
              <a:solidFill>
                <a:schemeClr val="tx1"/>
              </a:solidFill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76557FD-AA3C-E284-3720-788E624A1E1D}"/>
              </a:ext>
            </a:extLst>
          </p:cNvPr>
          <p:cNvSpPr txBox="1">
            <a:spLocks/>
          </p:cNvSpPr>
          <p:nvPr/>
        </p:nvSpPr>
        <p:spPr>
          <a:xfrm>
            <a:off x="3671594" y="4220105"/>
            <a:ext cx="2892227" cy="43569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400" noProof="0" dirty="0">
                <a:solidFill>
                  <a:srgbClr val="0168B3"/>
                </a:solidFill>
                <a:latin typeface="Aptos" panose="020B0004020202020204" pitchFamily="34" charset="0"/>
              </a:rPr>
              <a:t>Transformation</a:t>
            </a:r>
            <a:endParaRPr lang="de-DE" noProof="0" dirty="0">
              <a:solidFill>
                <a:srgbClr val="0168B3"/>
              </a:solidFill>
              <a:latin typeface="Aptos" panose="020B0004020202020204" pitchFamily="34" charset="0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45B26CD5-4D62-2FE7-FCA4-AC421F3501E7}"/>
              </a:ext>
            </a:extLst>
          </p:cNvPr>
          <p:cNvSpPr txBox="1">
            <a:spLocks/>
          </p:cNvSpPr>
          <p:nvPr/>
        </p:nvSpPr>
        <p:spPr>
          <a:xfrm>
            <a:off x="3671594" y="3488504"/>
            <a:ext cx="6696680" cy="5830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de-DE" sz="2400" noProof="0" dirty="0">
                <a:solidFill>
                  <a:schemeClr val="bg1"/>
                </a:solidFill>
                <a:latin typeface="Aptos" panose="020B0004020202020204" pitchFamily="34" charset="0"/>
              </a:rPr>
              <a:t>Automatisierung komplexer Prozesse</a:t>
            </a:r>
            <a:endParaRPr lang="de-DE" sz="2400" noProof="0" dirty="0">
              <a:solidFill>
                <a:schemeClr val="accent3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0" name="Pfeil: Chevron 9">
            <a:extLst>
              <a:ext uri="{FF2B5EF4-FFF2-40B4-BE49-F238E27FC236}">
                <a16:creationId xmlns:a16="http://schemas.microsoft.com/office/drawing/2014/main" id="{E7675274-0ECD-35B3-DBFB-4BDA19A976E8}"/>
              </a:ext>
            </a:extLst>
          </p:cNvPr>
          <p:cNvSpPr/>
          <p:nvPr/>
        </p:nvSpPr>
        <p:spPr>
          <a:xfrm>
            <a:off x="3484887" y="2933625"/>
            <a:ext cx="373414" cy="429441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>
              <a:solidFill>
                <a:schemeClr val="tx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B72E484-018A-A305-F293-CE706858F9AD}"/>
              </a:ext>
            </a:extLst>
          </p:cNvPr>
          <p:cNvSpPr txBox="1"/>
          <p:nvPr/>
        </p:nvSpPr>
        <p:spPr>
          <a:xfrm>
            <a:off x="838200" y="310423"/>
            <a:ext cx="52992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noProof="0" dirty="0">
                <a:solidFill>
                  <a:srgbClr val="1978BA"/>
                </a:solidFill>
              </a:rPr>
              <a:t>Wenn die Automatisierung zunimmt, müssen wir unsere Rolle als Hochschule neu definieren.</a:t>
            </a:r>
            <a:endParaRPr lang="de-DE" sz="2400" b="1" noProof="0" dirty="0">
              <a:solidFill>
                <a:srgbClr val="1978BA"/>
              </a:solidFill>
              <a:latin typeface="Aptos" panose="020B000402020202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C301E89-4F0A-E357-E982-AE3C522CA9A4}"/>
              </a:ext>
            </a:extLst>
          </p:cNvPr>
          <p:cNvSpPr/>
          <p:nvPr/>
        </p:nvSpPr>
        <p:spPr bwMode="auto">
          <a:xfrm>
            <a:off x="8377688" y="1946311"/>
            <a:ext cx="11789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6000" b="1" cap="none" spc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val="3731265430"/>
      </p:ext>
    </p:extLst>
  </p:cSld>
  <p:clrMapOvr>
    <a:masterClrMapping/>
  </p:clrMapOvr>
</p:sld>
</file>

<file path=ppt/theme/theme1.xml><?xml version="1.0" encoding="utf-8"?>
<a:theme xmlns:a="http://schemas.openxmlformats.org/drawingml/2006/main" name="JLU FOLIENMASTER">
  <a:themeElements>
    <a:clrScheme name="JLU">
      <a:dk1>
        <a:sysClr val="windowText" lastClr="000000"/>
      </a:dk1>
      <a:lt1>
        <a:sysClr val="window" lastClr="FFFFFF"/>
      </a:lt1>
      <a:dk2>
        <a:srgbClr val="0069B3"/>
      </a:dk2>
      <a:lt2>
        <a:srgbClr val="DCE6EB"/>
      </a:lt2>
      <a:accent1>
        <a:srgbClr val="53606B"/>
      </a:accent1>
      <a:accent2>
        <a:srgbClr val="E7004A"/>
      </a:accent2>
      <a:accent3>
        <a:srgbClr val="FF9000"/>
      </a:accent3>
      <a:accent4>
        <a:srgbClr val="FFBE00"/>
      </a:accent4>
      <a:accent5>
        <a:srgbClr val="00BD67"/>
      </a:accent5>
      <a:accent6>
        <a:srgbClr val="4E00BB"/>
      </a:accent6>
      <a:hlink>
        <a:srgbClr val="0005BF"/>
      </a:hlink>
      <a:folHlink>
        <a:srgbClr val="7F82F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4" id="{7B0DFCF7-0B6C-40A8-A987-81A6FEA2773B}" vid="{0A8F20F1-9030-47D2-8AA5-B91BFDFAE33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Vorlage_JLU_16_9_Calibri_V2</Template>
  <TotalTime>0</TotalTime>
  <Words>555</Words>
  <Application>Microsoft Office PowerPoint</Application>
  <PresentationFormat>Breitbild</PresentationFormat>
  <Paragraphs>46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Tw Cen MT</vt:lpstr>
      <vt:lpstr>JLU FOLIENMASTER</vt:lpstr>
      <vt:lpstr>PowerPoint-Präsentation</vt:lpstr>
      <vt:lpstr>Zentrum für Angewandte Informatik und Data Science</vt:lpstr>
      <vt:lpstr>Zentrum für Angewandte Informatik und Data Science</vt:lpstr>
      <vt:lpstr>Die Open Affinity Group zu generativer KI</vt:lpstr>
      <vt:lpstr>Das AI-Summer Camp</vt:lpstr>
      <vt:lpstr>Das AI-Summer Camp</vt:lpstr>
      <vt:lpstr>PowerPoint-Präsentation</vt:lpstr>
    </vt:vector>
  </TitlesOfParts>
  <Company>Justus Liebig Uni Giessen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Isabel Cutrim</dc:creator>
  <cp:lastModifiedBy>Joss Hadeln</cp:lastModifiedBy>
  <cp:revision>12</cp:revision>
  <dcterms:created xsi:type="dcterms:W3CDTF">2025-11-12T13:59:17Z</dcterms:created>
  <dcterms:modified xsi:type="dcterms:W3CDTF">2025-11-23T19:12:47Z</dcterms:modified>
</cp:coreProperties>
</file>