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0037" y="1229613"/>
            <a:ext cx="5404485" cy="1732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>
                <a:solidFill>
                  <a:srgbClr val="FFD299"/>
                </a:solidFill>
              </a:rPr>
              <a:t>Neue</a:t>
            </a:r>
            <a:r>
              <a:rPr spc="-10" dirty="0">
                <a:solidFill>
                  <a:srgbClr val="FFD299"/>
                </a:solidFill>
              </a:rPr>
              <a:t> Wege </a:t>
            </a:r>
            <a:r>
              <a:rPr dirty="0">
                <a:solidFill>
                  <a:srgbClr val="FFD299"/>
                </a:solidFill>
              </a:rPr>
              <a:t>mit KI</a:t>
            </a:r>
            <a:r>
              <a:rPr spc="-5" dirty="0">
                <a:solidFill>
                  <a:srgbClr val="FFD299"/>
                </a:solidFill>
              </a:rPr>
              <a:t> </a:t>
            </a:r>
            <a:r>
              <a:rPr dirty="0">
                <a:solidFill>
                  <a:srgbClr val="FFD299"/>
                </a:solidFill>
              </a:rPr>
              <a:t>| </a:t>
            </a:r>
            <a:r>
              <a:rPr spc="-10" dirty="0">
                <a:solidFill>
                  <a:srgbClr val="FFD299"/>
                </a:solidFill>
              </a:rPr>
              <a:t>Rahimi-</a:t>
            </a:r>
            <a:r>
              <a:rPr dirty="0">
                <a:solidFill>
                  <a:srgbClr val="FFD299"/>
                </a:solidFill>
              </a:rPr>
              <a:t>Iman</a:t>
            </a:r>
            <a:r>
              <a:rPr spc="-35" dirty="0">
                <a:solidFill>
                  <a:srgbClr val="FFD299"/>
                </a:solidFill>
              </a:rPr>
              <a:t> </a:t>
            </a:r>
            <a:r>
              <a:rPr spc="-10" dirty="0">
                <a:solidFill>
                  <a:srgbClr val="FFD299"/>
                </a:solidFill>
              </a:rPr>
              <a:t>Group@Giessen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>
                <a:solidFill>
                  <a:srgbClr val="FFD299"/>
                </a:solidFill>
              </a:rPr>
              <a:t>25.11.2025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D299"/>
                </a:solidFill>
              </a:rPr>
              <a:t>‹Nr.›</a:t>
            </a:fld>
            <a:endParaRPr spc="-50" dirty="0">
              <a:solidFill>
                <a:srgbClr val="FFD29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63600" y="1592325"/>
            <a:ext cx="11328400" cy="3646804"/>
          </a:xfrm>
          <a:custGeom>
            <a:avLst/>
            <a:gdLst/>
            <a:ahLst/>
            <a:cxnLst/>
            <a:rect l="l" t="t" r="r" b="b"/>
            <a:pathLst>
              <a:path w="11328400" h="3646804">
                <a:moveTo>
                  <a:pt x="11328400" y="0"/>
                </a:moveTo>
                <a:lnTo>
                  <a:pt x="0" y="0"/>
                </a:lnTo>
                <a:lnTo>
                  <a:pt x="0" y="3646297"/>
                </a:lnTo>
                <a:lnTo>
                  <a:pt x="11328400" y="3646297"/>
                </a:lnTo>
                <a:lnTo>
                  <a:pt x="11328400" y="0"/>
                </a:lnTo>
                <a:close/>
              </a:path>
            </a:pathLst>
          </a:custGeom>
          <a:solidFill>
            <a:srgbClr val="DCE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0" y="333375"/>
            <a:ext cx="2029968" cy="25383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>
                <a:solidFill>
                  <a:srgbClr val="FFD299"/>
                </a:solidFill>
              </a:rPr>
              <a:t>Neue</a:t>
            </a:r>
            <a:r>
              <a:rPr spc="-10" dirty="0">
                <a:solidFill>
                  <a:srgbClr val="FFD299"/>
                </a:solidFill>
              </a:rPr>
              <a:t> Wege </a:t>
            </a:r>
            <a:r>
              <a:rPr dirty="0">
                <a:solidFill>
                  <a:srgbClr val="FFD299"/>
                </a:solidFill>
              </a:rPr>
              <a:t>mit KI</a:t>
            </a:r>
            <a:r>
              <a:rPr spc="-5" dirty="0">
                <a:solidFill>
                  <a:srgbClr val="FFD299"/>
                </a:solidFill>
              </a:rPr>
              <a:t> </a:t>
            </a:r>
            <a:r>
              <a:rPr dirty="0">
                <a:solidFill>
                  <a:srgbClr val="FFD299"/>
                </a:solidFill>
              </a:rPr>
              <a:t>| </a:t>
            </a:r>
            <a:r>
              <a:rPr spc="-10" dirty="0">
                <a:solidFill>
                  <a:srgbClr val="FFD299"/>
                </a:solidFill>
              </a:rPr>
              <a:t>Rahimi-</a:t>
            </a:r>
            <a:r>
              <a:rPr dirty="0">
                <a:solidFill>
                  <a:srgbClr val="FFD299"/>
                </a:solidFill>
              </a:rPr>
              <a:t>Iman</a:t>
            </a:r>
            <a:r>
              <a:rPr spc="-35" dirty="0">
                <a:solidFill>
                  <a:srgbClr val="FFD299"/>
                </a:solidFill>
              </a:rPr>
              <a:t> </a:t>
            </a:r>
            <a:r>
              <a:rPr spc="-10" dirty="0">
                <a:solidFill>
                  <a:srgbClr val="FFD299"/>
                </a:solidFill>
              </a:rPr>
              <a:t>Group@Giessen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>
                <a:solidFill>
                  <a:srgbClr val="FFD299"/>
                </a:solidFill>
              </a:rPr>
              <a:t>25.11.2025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D299"/>
                </a:solidFill>
              </a:rPr>
              <a:t>‹Nr.›</a:t>
            </a:fld>
            <a:endParaRPr spc="-50" dirty="0">
              <a:solidFill>
                <a:srgbClr val="FFD29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"/>
            <a:ext cx="12190094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39787" y="2505011"/>
            <a:ext cx="5158105" cy="3684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72200" y="2505011"/>
            <a:ext cx="5183505" cy="3684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>
                <a:solidFill>
                  <a:srgbClr val="FFD299"/>
                </a:solidFill>
              </a:rPr>
              <a:t>Neue</a:t>
            </a:r>
            <a:r>
              <a:rPr spc="-10" dirty="0">
                <a:solidFill>
                  <a:srgbClr val="FFD299"/>
                </a:solidFill>
              </a:rPr>
              <a:t> Wege </a:t>
            </a:r>
            <a:r>
              <a:rPr dirty="0">
                <a:solidFill>
                  <a:srgbClr val="FFD299"/>
                </a:solidFill>
              </a:rPr>
              <a:t>mit KI</a:t>
            </a:r>
            <a:r>
              <a:rPr spc="-5" dirty="0">
                <a:solidFill>
                  <a:srgbClr val="FFD299"/>
                </a:solidFill>
              </a:rPr>
              <a:t> </a:t>
            </a:r>
            <a:r>
              <a:rPr dirty="0">
                <a:solidFill>
                  <a:srgbClr val="FFD299"/>
                </a:solidFill>
              </a:rPr>
              <a:t>| </a:t>
            </a:r>
            <a:r>
              <a:rPr spc="-10" dirty="0">
                <a:solidFill>
                  <a:srgbClr val="FFD299"/>
                </a:solidFill>
              </a:rPr>
              <a:t>Rahimi-</a:t>
            </a:r>
            <a:r>
              <a:rPr dirty="0">
                <a:solidFill>
                  <a:srgbClr val="FFD299"/>
                </a:solidFill>
              </a:rPr>
              <a:t>Iman</a:t>
            </a:r>
            <a:r>
              <a:rPr spc="-35" dirty="0">
                <a:solidFill>
                  <a:srgbClr val="FFD299"/>
                </a:solidFill>
              </a:rPr>
              <a:t> </a:t>
            </a:r>
            <a:r>
              <a:rPr spc="-10" dirty="0">
                <a:solidFill>
                  <a:srgbClr val="FFD299"/>
                </a:solidFill>
              </a:rPr>
              <a:t>Group@Giessen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>
                <a:solidFill>
                  <a:srgbClr val="FFD299"/>
                </a:solidFill>
              </a:rPr>
              <a:t>25.11.2025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D299"/>
                </a:solidFill>
              </a:rPr>
              <a:t>‹Nr.›</a:t>
            </a:fld>
            <a:endParaRPr spc="-50" dirty="0">
              <a:solidFill>
                <a:srgbClr val="FFD29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9B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>
                <a:solidFill>
                  <a:srgbClr val="FFD299"/>
                </a:solidFill>
              </a:rPr>
              <a:t>Neue</a:t>
            </a:r>
            <a:r>
              <a:rPr spc="-10" dirty="0">
                <a:solidFill>
                  <a:srgbClr val="FFD299"/>
                </a:solidFill>
              </a:rPr>
              <a:t> Wege </a:t>
            </a:r>
            <a:r>
              <a:rPr dirty="0">
                <a:solidFill>
                  <a:srgbClr val="FFD299"/>
                </a:solidFill>
              </a:rPr>
              <a:t>mit KI</a:t>
            </a:r>
            <a:r>
              <a:rPr spc="-5" dirty="0">
                <a:solidFill>
                  <a:srgbClr val="FFD299"/>
                </a:solidFill>
              </a:rPr>
              <a:t> </a:t>
            </a:r>
            <a:r>
              <a:rPr dirty="0">
                <a:solidFill>
                  <a:srgbClr val="FFD299"/>
                </a:solidFill>
              </a:rPr>
              <a:t>| </a:t>
            </a:r>
            <a:r>
              <a:rPr spc="-10" dirty="0">
                <a:solidFill>
                  <a:srgbClr val="FFD299"/>
                </a:solidFill>
              </a:rPr>
              <a:t>Rahimi-</a:t>
            </a:r>
            <a:r>
              <a:rPr dirty="0">
                <a:solidFill>
                  <a:srgbClr val="FFD299"/>
                </a:solidFill>
              </a:rPr>
              <a:t>Iman</a:t>
            </a:r>
            <a:r>
              <a:rPr spc="-35" dirty="0">
                <a:solidFill>
                  <a:srgbClr val="FFD299"/>
                </a:solidFill>
              </a:rPr>
              <a:t> </a:t>
            </a:r>
            <a:r>
              <a:rPr spc="-10" dirty="0">
                <a:solidFill>
                  <a:srgbClr val="FFD299"/>
                </a:solidFill>
              </a:rPr>
              <a:t>Group@Giessen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>
                <a:solidFill>
                  <a:srgbClr val="FFD299"/>
                </a:solidFill>
              </a:rPr>
              <a:t>25.11.2025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D299"/>
                </a:solidFill>
              </a:rPr>
              <a:t>‹Nr.›</a:t>
            </a:fld>
            <a:endParaRPr spc="-50" dirty="0">
              <a:solidFill>
                <a:srgbClr val="FFD29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63600" y="1592325"/>
            <a:ext cx="11328400" cy="3646804"/>
          </a:xfrm>
          <a:custGeom>
            <a:avLst/>
            <a:gdLst/>
            <a:ahLst/>
            <a:cxnLst/>
            <a:rect l="l" t="t" r="r" b="b"/>
            <a:pathLst>
              <a:path w="11328400" h="3646804">
                <a:moveTo>
                  <a:pt x="11328400" y="0"/>
                </a:moveTo>
                <a:lnTo>
                  <a:pt x="0" y="0"/>
                </a:lnTo>
                <a:lnTo>
                  <a:pt x="0" y="3646297"/>
                </a:lnTo>
                <a:lnTo>
                  <a:pt x="11328400" y="3646297"/>
                </a:lnTo>
                <a:lnTo>
                  <a:pt x="11328400" y="0"/>
                </a:lnTo>
                <a:close/>
              </a:path>
            </a:pathLst>
          </a:custGeom>
          <a:solidFill>
            <a:srgbClr val="DCE6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53600" y="333375"/>
            <a:ext cx="2029968" cy="25383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>
                <a:solidFill>
                  <a:srgbClr val="FFD299"/>
                </a:solidFill>
              </a:rPr>
              <a:t>Neue</a:t>
            </a:r>
            <a:r>
              <a:rPr spc="-10" dirty="0">
                <a:solidFill>
                  <a:srgbClr val="FFD299"/>
                </a:solidFill>
              </a:rPr>
              <a:t> Wege </a:t>
            </a:r>
            <a:r>
              <a:rPr dirty="0">
                <a:solidFill>
                  <a:srgbClr val="FFD299"/>
                </a:solidFill>
              </a:rPr>
              <a:t>mit KI</a:t>
            </a:r>
            <a:r>
              <a:rPr spc="-5" dirty="0">
                <a:solidFill>
                  <a:srgbClr val="FFD299"/>
                </a:solidFill>
              </a:rPr>
              <a:t> </a:t>
            </a:r>
            <a:r>
              <a:rPr dirty="0">
                <a:solidFill>
                  <a:srgbClr val="FFD299"/>
                </a:solidFill>
              </a:rPr>
              <a:t>| </a:t>
            </a:r>
            <a:r>
              <a:rPr spc="-10" dirty="0">
                <a:solidFill>
                  <a:srgbClr val="FFD299"/>
                </a:solidFill>
              </a:rPr>
              <a:t>Rahimi-</a:t>
            </a:r>
            <a:r>
              <a:rPr dirty="0">
                <a:solidFill>
                  <a:srgbClr val="FFD299"/>
                </a:solidFill>
              </a:rPr>
              <a:t>Iman</a:t>
            </a:r>
            <a:r>
              <a:rPr spc="-35" dirty="0">
                <a:solidFill>
                  <a:srgbClr val="FFD299"/>
                </a:solidFill>
              </a:rPr>
              <a:t> </a:t>
            </a:r>
            <a:r>
              <a:rPr spc="-10" dirty="0">
                <a:solidFill>
                  <a:srgbClr val="FFD299"/>
                </a:solidFill>
              </a:rPr>
              <a:t>Group@Giessen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>
                <a:solidFill>
                  <a:srgbClr val="FFD299"/>
                </a:solidFill>
              </a:rPr>
              <a:t>25.11.2025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D299"/>
                </a:solidFill>
              </a:rPr>
              <a:t>‹Nr.›</a:t>
            </a:fld>
            <a:endParaRPr spc="-50" dirty="0">
              <a:solidFill>
                <a:srgbClr val="FFD29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5039" y="500634"/>
            <a:ext cx="10281920" cy="8577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65982" y="1771878"/>
            <a:ext cx="8446135" cy="4314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43805" y="6465214"/>
            <a:ext cx="31038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>
                <a:solidFill>
                  <a:srgbClr val="FFD299"/>
                </a:solidFill>
              </a:rPr>
              <a:t>Neue</a:t>
            </a:r>
            <a:r>
              <a:rPr spc="-10" dirty="0">
                <a:solidFill>
                  <a:srgbClr val="FFD299"/>
                </a:solidFill>
              </a:rPr>
              <a:t> Wege </a:t>
            </a:r>
            <a:r>
              <a:rPr dirty="0">
                <a:solidFill>
                  <a:srgbClr val="FFD299"/>
                </a:solidFill>
              </a:rPr>
              <a:t>mit KI</a:t>
            </a:r>
            <a:r>
              <a:rPr spc="-5" dirty="0">
                <a:solidFill>
                  <a:srgbClr val="FFD299"/>
                </a:solidFill>
              </a:rPr>
              <a:t> </a:t>
            </a:r>
            <a:r>
              <a:rPr dirty="0">
                <a:solidFill>
                  <a:srgbClr val="FFD299"/>
                </a:solidFill>
              </a:rPr>
              <a:t>| </a:t>
            </a:r>
            <a:r>
              <a:rPr spc="-10" dirty="0">
                <a:solidFill>
                  <a:srgbClr val="FFD299"/>
                </a:solidFill>
              </a:rPr>
              <a:t>Rahimi-</a:t>
            </a:r>
            <a:r>
              <a:rPr dirty="0">
                <a:solidFill>
                  <a:srgbClr val="FFD299"/>
                </a:solidFill>
              </a:rPr>
              <a:t>Iman</a:t>
            </a:r>
            <a:r>
              <a:rPr spc="-35" dirty="0">
                <a:solidFill>
                  <a:srgbClr val="FFD299"/>
                </a:solidFill>
              </a:rPr>
              <a:t> </a:t>
            </a:r>
            <a:r>
              <a:rPr spc="-10" dirty="0">
                <a:solidFill>
                  <a:srgbClr val="FFD299"/>
                </a:solidFill>
              </a:rPr>
              <a:t>Group@Giessen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6939" y="6465214"/>
            <a:ext cx="72263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>
                <a:solidFill>
                  <a:srgbClr val="FFD299"/>
                </a:solidFill>
              </a:rPr>
              <a:t>25.11.2025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557" y="6465214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D299"/>
                </a:solidFill>
              </a:rPr>
              <a:t>‹Nr.›</a:t>
            </a:fld>
            <a:endParaRPr spc="-50" dirty="0">
              <a:solidFill>
                <a:srgbClr val="FFD2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9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54.png"/><Relationship Id="rId2" Type="http://schemas.openxmlformats.org/officeDocument/2006/relationships/image" Target="../media/image92.jp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8.png"/><Relationship Id="rId10" Type="http://schemas.openxmlformats.org/officeDocument/2006/relationships/image" Target="../media/image100.png"/><Relationship Id="rId19" Type="http://schemas.openxmlformats.org/officeDocument/2006/relationships/image" Target="../media/image105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3" Type="http://schemas.openxmlformats.org/officeDocument/2006/relationships/image" Target="../media/image93.png"/><Relationship Id="rId21" Type="http://schemas.openxmlformats.org/officeDocument/2006/relationships/image" Target="../media/image54.png"/><Relationship Id="rId7" Type="http://schemas.openxmlformats.org/officeDocument/2006/relationships/image" Target="../media/image109.png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" Type="http://schemas.openxmlformats.org/officeDocument/2006/relationships/image" Target="../media/image106.jpg"/><Relationship Id="rId16" Type="http://schemas.openxmlformats.org/officeDocument/2006/relationships/image" Target="../media/image117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2.png"/><Relationship Id="rId5" Type="http://schemas.openxmlformats.org/officeDocument/2006/relationships/image" Target="../media/image95.png"/><Relationship Id="rId15" Type="http://schemas.openxmlformats.org/officeDocument/2006/relationships/image" Target="../media/image116.png"/><Relationship Id="rId23" Type="http://schemas.openxmlformats.org/officeDocument/2006/relationships/image" Target="../media/image105.png"/><Relationship Id="rId10" Type="http://schemas.openxmlformats.org/officeDocument/2006/relationships/image" Target="../media/image97.png"/><Relationship Id="rId19" Type="http://schemas.openxmlformats.org/officeDocument/2006/relationships/image" Target="../media/image8.png"/><Relationship Id="rId4" Type="http://schemas.openxmlformats.org/officeDocument/2006/relationships/image" Target="../media/image107.png"/><Relationship Id="rId9" Type="http://schemas.openxmlformats.org/officeDocument/2006/relationships/image" Target="../media/image111.png"/><Relationship Id="rId14" Type="http://schemas.openxmlformats.org/officeDocument/2006/relationships/image" Target="../media/image115.png"/><Relationship Id="rId2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1.jpg"/><Relationship Id="rId7" Type="http://schemas.openxmlformats.org/officeDocument/2006/relationships/image" Target="../media/image124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8.png"/><Relationship Id="rId10" Type="http://schemas.openxmlformats.org/officeDocument/2006/relationships/image" Target="../media/image127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4.png"/><Relationship Id="rId26" Type="http://schemas.openxmlformats.org/officeDocument/2006/relationships/image" Target="../media/image150.png"/><Relationship Id="rId3" Type="http://schemas.openxmlformats.org/officeDocument/2006/relationships/image" Target="../media/image129.png"/><Relationship Id="rId21" Type="http://schemas.openxmlformats.org/officeDocument/2006/relationships/image" Target="../media/image147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3.png"/><Relationship Id="rId25" Type="http://schemas.openxmlformats.org/officeDocument/2006/relationships/hyperlink" Target="https://arash.rahimi-iman.de/" TargetMode="External"/><Relationship Id="rId2" Type="http://schemas.openxmlformats.org/officeDocument/2006/relationships/image" Target="../media/image128.jpg"/><Relationship Id="rId16" Type="http://schemas.openxmlformats.org/officeDocument/2006/relationships/image" Target="../media/image142.png"/><Relationship Id="rId20" Type="http://schemas.openxmlformats.org/officeDocument/2006/relationships/image" Target="../media/image146.png"/><Relationship Id="rId29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hyperlink" Target="mailto:arash.rahimi-iman@physik.jlug.de" TargetMode="External"/><Relationship Id="rId5" Type="http://schemas.openxmlformats.org/officeDocument/2006/relationships/image" Target="../media/image131.png"/><Relationship Id="rId15" Type="http://schemas.openxmlformats.org/officeDocument/2006/relationships/image" Target="../media/image141.png"/><Relationship Id="rId23" Type="http://schemas.openxmlformats.org/officeDocument/2006/relationships/image" Target="../media/image149.png"/><Relationship Id="rId28" Type="http://schemas.openxmlformats.org/officeDocument/2006/relationships/image" Target="../media/image152.png"/><Relationship Id="rId10" Type="http://schemas.openxmlformats.org/officeDocument/2006/relationships/image" Target="../media/image136.png"/><Relationship Id="rId19" Type="http://schemas.openxmlformats.org/officeDocument/2006/relationships/image" Target="../media/image145.png"/><Relationship Id="rId31" Type="http://schemas.openxmlformats.org/officeDocument/2006/relationships/image" Target="../media/image121.jp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Relationship Id="rId22" Type="http://schemas.openxmlformats.org/officeDocument/2006/relationships/image" Target="../media/image148.png"/><Relationship Id="rId27" Type="http://schemas.openxmlformats.org/officeDocument/2006/relationships/image" Target="../media/image151.png"/><Relationship Id="rId30" Type="http://schemas.openxmlformats.org/officeDocument/2006/relationships/hyperlink" Target="https://www.linkedin.com/in/arash-rahimi-iman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18" Type="http://schemas.openxmlformats.org/officeDocument/2006/relationships/image" Target="../media/image170.png"/><Relationship Id="rId3" Type="http://schemas.openxmlformats.org/officeDocument/2006/relationships/image" Target="../media/image155.png"/><Relationship Id="rId21" Type="http://schemas.openxmlformats.org/officeDocument/2006/relationships/image" Target="../media/image173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5" Type="http://schemas.openxmlformats.org/officeDocument/2006/relationships/image" Target="../media/image8.png"/><Relationship Id="rId2" Type="http://schemas.openxmlformats.org/officeDocument/2006/relationships/image" Target="../media/image154.png"/><Relationship Id="rId16" Type="http://schemas.openxmlformats.org/officeDocument/2006/relationships/image" Target="../media/image168.pn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24" Type="http://schemas.openxmlformats.org/officeDocument/2006/relationships/image" Target="../media/image176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23" Type="http://schemas.openxmlformats.org/officeDocument/2006/relationships/image" Target="../media/image175.png"/><Relationship Id="rId10" Type="http://schemas.openxmlformats.org/officeDocument/2006/relationships/image" Target="../media/image162.png"/><Relationship Id="rId19" Type="http://schemas.openxmlformats.org/officeDocument/2006/relationships/image" Target="../media/image171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Relationship Id="rId22" Type="http://schemas.openxmlformats.org/officeDocument/2006/relationships/image" Target="../media/image1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jp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jpg"/><Relationship Id="rId7" Type="http://schemas.openxmlformats.org/officeDocument/2006/relationships/image" Target="../media/image19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8.png"/><Relationship Id="rId4" Type="http://schemas.openxmlformats.org/officeDocument/2006/relationships/image" Target="../media/image52.jpg"/><Relationship Id="rId9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5281/zenodo.15262006" TargetMode="Externa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26" Type="http://schemas.openxmlformats.org/officeDocument/2006/relationships/image" Target="../media/image83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34" Type="http://schemas.openxmlformats.org/officeDocument/2006/relationships/image" Target="../media/image42.jp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2.png"/><Relationship Id="rId33" Type="http://schemas.openxmlformats.org/officeDocument/2006/relationships/image" Target="../media/image90.png"/><Relationship Id="rId2" Type="http://schemas.openxmlformats.org/officeDocument/2006/relationships/image" Target="../media/image59.jp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29" Type="http://schemas.openxmlformats.org/officeDocument/2006/relationships/image" Target="../media/image8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81.png"/><Relationship Id="rId32" Type="http://schemas.openxmlformats.org/officeDocument/2006/relationships/image" Target="../media/image89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28" Type="http://schemas.openxmlformats.org/officeDocument/2006/relationships/image" Target="../media/image85.png"/><Relationship Id="rId36" Type="http://schemas.openxmlformats.org/officeDocument/2006/relationships/image" Target="../media/image91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31" Type="http://schemas.openxmlformats.org/officeDocument/2006/relationships/image" Target="../media/image88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Relationship Id="rId27" Type="http://schemas.openxmlformats.org/officeDocument/2006/relationships/image" Target="../media/image84.png"/><Relationship Id="rId30" Type="http://schemas.openxmlformats.org/officeDocument/2006/relationships/image" Target="../media/image87.png"/><Relationship Id="rId35" Type="http://schemas.openxmlformats.org/officeDocument/2006/relationships/image" Target="../media/image8.png"/><Relationship Id="rId8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00" y="333375"/>
            <a:ext cx="11353800" cy="6524625"/>
            <a:chOff x="838200" y="333375"/>
            <a:chExt cx="11353800" cy="6524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592324"/>
              <a:ext cx="11353800" cy="52656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3600" y="333375"/>
              <a:ext cx="2029968" cy="253834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38200" y="4811267"/>
            <a:ext cx="11353800" cy="1658620"/>
          </a:xfrm>
          <a:prstGeom prst="rect">
            <a:avLst/>
          </a:prstGeom>
          <a:solidFill>
            <a:srgbClr val="0069B3">
              <a:alpha val="90194"/>
            </a:srgbClr>
          </a:solidFill>
        </p:spPr>
        <p:txBody>
          <a:bodyPr vert="horz" wrap="square" lIns="0" tIns="162560" rIns="0" bIns="0" rtlCol="0">
            <a:spAutoFit/>
          </a:bodyPr>
          <a:lstStyle/>
          <a:p>
            <a:pPr marL="454025" marR="2262505">
              <a:lnSpc>
                <a:spcPts val="3890"/>
              </a:lnSpc>
              <a:spcBef>
                <a:spcPts val="1280"/>
              </a:spcBef>
            </a:pPr>
            <a:r>
              <a:rPr sz="3600" cap="small" spc="-25" dirty="0">
                <a:solidFill>
                  <a:srgbClr val="FFFFFF"/>
                </a:solidFill>
                <a:latin typeface="Calibri"/>
                <a:cs typeface="Calibri"/>
              </a:rPr>
              <a:t>Photonik,</a:t>
            </a:r>
            <a:r>
              <a:rPr sz="3600" cap="small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cap="small" dirty="0">
                <a:solidFill>
                  <a:srgbClr val="FFFFFF"/>
                </a:solidFill>
                <a:latin typeface="Calibri"/>
                <a:cs typeface="Calibri"/>
              </a:rPr>
              <a:t>Machine</a:t>
            </a:r>
            <a:r>
              <a:rPr sz="3600" cap="small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cap="small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sz="3600" cap="small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cap="small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3600" cap="small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cap="small" spc="-10" dirty="0">
                <a:solidFill>
                  <a:srgbClr val="FFFFFF"/>
                </a:solidFill>
                <a:latin typeface="Calibri"/>
                <a:cs typeface="Calibri"/>
              </a:rPr>
              <a:t>VR-</a:t>
            </a:r>
            <a:r>
              <a:rPr sz="3600" cap="small" spc="-30" dirty="0">
                <a:solidFill>
                  <a:srgbClr val="FFFFFF"/>
                </a:solidFill>
                <a:latin typeface="Calibri"/>
                <a:cs typeface="Calibri"/>
              </a:rPr>
              <a:t>Gamification: </a:t>
            </a:r>
            <a:r>
              <a:rPr sz="3600" cap="small" dirty="0">
                <a:solidFill>
                  <a:srgbClr val="FFFFFF"/>
                </a:solidFill>
                <a:latin typeface="Calibri"/>
                <a:cs typeface="Calibri"/>
              </a:rPr>
              <a:t>Forschung</a:t>
            </a:r>
            <a:r>
              <a:rPr sz="3600" cap="small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cap="small" dirty="0">
                <a:solidFill>
                  <a:srgbClr val="FFFFFF"/>
                </a:solidFill>
                <a:latin typeface="Calibri"/>
                <a:cs typeface="Calibri"/>
              </a:rPr>
              <a:t>und</a:t>
            </a:r>
            <a:r>
              <a:rPr sz="3600" cap="small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cap="small" dirty="0">
                <a:solidFill>
                  <a:srgbClr val="FFFFFF"/>
                </a:solidFill>
                <a:latin typeface="Calibri"/>
                <a:cs typeface="Calibri"/>
              </a:rPr>
              <a:t>Lehre</a:t>
            </a:r>
            <a:r>
              <a:rPr sz="3600" cap="small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cap="small" dirty="0">
                <a:solidFill>
                  <a:srgbClr val="FFFFFF"/>
                </a:solidFill>
                <a:latin typeface="Calibri"/>
                <a:cs typeface="Calibri"/>
              </a:rPr>
              <a:t>im</a:t>
            </a:r>
            <a:r>
              <a:rPr sz="3600" cap="small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cap="small" spc="-10" dirty="0">
                <a:solidFill>
                  <a:srgbClr val="FFFFFF"/>
                </a:solidFill>
                <a:latin typeface="Calibri"/>
                <a:cs typeface="Calibri"/>
              </a:rPr>
              <a:t>digitalen</a:t>
            </a:r>
            <a:r>
              <a:rPr sz="3600" cap="small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cap="small" spc="-10" dirty="0">
                <a:solidFill>
                  <a:srgbClr val="FFFFFF"/>
                </a:solidFill>
                <a:latin typeface="Calibri"/>
                <a:cs typeface="Calibri"/>
              </a:rPr>
              <a:t>Zeitalter</a:t>
            </a:r>
            <a:endParaRPr sz="3600">
              <a:latin typeface="Calibri"/>
              <a:cs typeface="Calibri"/>
            </a:endParaRPr>
          </a:p>
          <a:p>
            <a:pPr marL="454025">
              <a:lnSpc>
                <a:spcPct val="100000"/>
              </a:lnSpc>
              <a:spcBef>
                <a:spcPts val="107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PD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RASH</a:t>
            </a:r>
            <a:r>
              <a:rPr sz="19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AHIMI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-I</a:t>
            </a:r>
            <a:r>
              <a:rPr sz="1900" dirty="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25.11.2025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74997" y="331927"/>
            <a:ext cx="4240530" cy="1136015"/>
            <a:chOff x="5374997" y="331927"/>
            <a:chExt cx="4240530" cy="113601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2294" y="1188291"/>
              <a:ext cx="2182827" cy="2794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1510" y="341337"/>
              <a:ext cx="1264704" cy="7353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3808" y="331927"/>
              <a:ext cx="872172" cy="7353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4997" y="373399"/>
              <a:ext cx="1868877" cy="10644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402967"/>
              <a:ext cx="5551805" cy="1355090"/>
            </a:xfrm>
            <a:custGeom>
              <a:avLst/>
              <a:gdLst/>
              <a:ahLst/>
              <a:cxnLst/>
              <a:rect l="l" t="t" r="r" b="b"/>
              <a:pathLst>
                <a:path w="5551805" h="1355089">
                  <a:moveTo>
                    <a:pt x="5551576" y="0"/>
                  </a:moveTo>
                  <a:lnTo>
                    <a:pt x="0" y="0"/>
                  </a:lnTo>
                  <a:lnTo>
                    <a:pt x="0" y="1354581"/>
                  </a:lnTo>
                  <a:lnTo>
                    <a:pt x="5551576" y="1354581"/>
                  </a:lnTo>
                  <a:lnTo>
                    <a:pt x="5551576" y="0"/>
                  </a:lnTo>
                  <a:close/>
                </a:path>
              </a:pathLst>
            </a:custGeom>
            <a:solidFill>
              <a:srgbClr val="0069B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516" y="2386583"/>
              <a:ext cx="717041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300" y="2499360"/>
              <a:ext cx="2170938" cy="8145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07564" y="2386583"/>
              <a:ext cx="788670" cy="10066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5976" y="2499360"/>
              <a:ext cx="1898142" cy="814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993135"/>
              <a:ext cx="1279398" cy="8145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6111" y="2993135"/>
              <a:ext cx="1157477" cy="814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13332" y="2880360"/>
              <a:ext cx="735330" cy="10066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8404" y="2993135"/>
              <a:ext cx="1434845" cy="814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06623" y="2880360"/>
              <a:ext cx="1463802" cy="10066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30167" y="2993135"/>
              <a:ext cx="1925574" cy="81457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0" y="2402967"/>
            <a:ext cx="5551805" cy="135509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79705" marR="244475" indent="801370">
              <a:lnSpc>
                <a:spcPts val="3890"/>
              </a:lnSpc>
              <a:spcBef>
                <a:spcPts val="1275"/>
              </a:spcBef>
            </a:pPr>
            <a:r>
              <a:rPr sz="3600" b="1" cap="small" dirty="0">
                <a:solidFill>
                  <a:srgbClr val="FFFFFF"/>
                </a:solidFill>
                <a:latin typeface="Calibri"/>
                <a:cs typeface="Calibri"/>
              </a:rPr>
              <a:t>Immersive</a:t>
            </a:r>
            <a:r>
              <a:rPr sz="3600" b="1" cap="small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cap="small" spc="-10" dirty="0">
                <a:solidFill>
                  <a:srgbClr val="FFFFFF"/>
                </a:solidFill>
                <a:latin typeface="Calibri"/>
                <a:cs typeface="Calibri"/>
              </a:rPr>
              <a:t>Learning </a:t>
            </a:r>
            <a:r>
              <a:rPr sz="3600" b="1" cap="small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600" b="1" cap="small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cap="small" spc="-20" dirty="0">
                <a:solidFill>
                  <a:srgbClr val="FFFFFF"/>
                </a:solidFill>
                <a:latin typeface="Calibri"/>
                <a:cs typeface="Calibri"/>
              </a:rPr>
              <a:t>self-</a:t>
            </a:r>
            <a:r>
              <a:rPr sz="3600" b="1" cap="small" dirty="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sz="3600" b="1" cap="small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cap="small" dirty="0">
                <a:solidFill>
                  <a:srgbClr val="FFFFFF"/>
                </a:solidFill>
                <a:latin typeface="Calibri"/>
                <a:cs typeface="Calibri"/>
              </a:rPr>
              <a:t>VR</a:t>
            </a:r>
            <a:r>
              <a:rPr sz="3600" b="1" cap="small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cap="small" spc="-60" dirty="0">
                <a:solidFill>
                  <a:srgbClr val="FFFFFF"/>
                </a:solidFill>
                <a:latin typeface="Calibri"/>
                <a:cs typeface="Calibri"/>
              </a:rPr>
              <a:t>Contents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534656" y="426719"/>
            <a:ext cx="2411730" cy="1171575"/>
            <a:chOff x="7534656" y="426719"/>
            <a:chExt cx="2411730" cy="1171575"/>
          </a:xfrm>
        </p:grpSpPr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34656" y="426719"/>
              <a:ext cx="2411729" cy="7871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34656" y="810767"/>
              <a:ext cx="2285238" cy="787146"/>
            </a:xfrm>
            <a:prstGeom prst="rect">
              <a:avLst/>
            </a:prstGeom>
          </p:spPr>
        </p:pic>
      </p:grp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02120">
              <a:lnSpc>
                <a:spcPts val="3190"/>
              </a:lnSpc>
              <a:spcBef>
                <a:spcPts val="95"/>
              </a:spcBef>
            </a:pPr>
            <a:r>
              <a:rPr sz="2800" b="0" spc="-10" dirty="0">
                <a:solidFill>
                  <a:srgbClr val="92D050"/>
                </a:solidFill>
                <a:latin typeface="Stencil"/>
                <a:cs typeface="Stencil"/>
              </a:rPr>
              <a:t>Student’S</a:t>
            </a:r>
            <a:endParaRPr sz="2800">
              <a:latin typeface="Stencil"/>
              <a:cs typeface="Stencil"/>
            </a:endParaRPr>
          </a:p>
          <a:p>
            <a:pPr marL="6802120">
              <a:lnSpc>
                <a:spcPts val="3190"/>
              </a:lnSpc>
            </a:pPr>
            <a:r>
              <a:rPr sz="2800" b="0" spc="-10" dirty="0">
                <a:solidFill>
                  <a:srgbClr val="92D050"/>
                </a:solidFill>
                <a:latin typeface="Stencil"/>
                <a:cs typeface="Stencil"/>
              </a:rPr>
              <a:t>creation!</a:t>
            </a:r>
            <a:endParaRPr sz="2800">
              <a:latin typeface="Stencil"/>
              <a:cs typeface="Stenci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511551" y="4867655"/>
            <a:ext cx="9680575" cy="1990725"/>
            <a:chOff x="2511551" y="4867655"/>
            <a:chExt cx="9680575" cy="1990725"/>
          </a:xfrm>
        </p:grpSpPr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11551" y="6266688"/>
              <a:ext cx="936498" cy="5417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929871" y="6347459"/>
              <a:ext cx="262127" cy="5105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929871" y="5798819"/>
              <a:ext cx="262127" cy="72313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929871" y="5760719"/>
              <a:ext cx="262127" cy="2125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929871" y="4867655"/>
              <a:ext cx="262127" cy="1067562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1986005" y="4952473"/>
            <a:ext cx="152400" cy="1862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Photos: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Rahimi-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Iman,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JLU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Gießen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>
                <a:solidFill>
                  <a:srgbClr val="006FC0"/>
                </a:solidFill>
              </a:rPr>
              <a:t>25.11.2025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006FC0"/>
                </a:solidFill>
              </a:rPr>
              <a:t>Neue</a:t>
            </a:r>
            <a:r>
              <a:rPr spc="-10" dirty="0">
                <a:solidFill>
                  <a:srgbClr val="006FC0"/>
                </a:solidFill>
              </a:rPr>
              <a:t> Wege </a:t>
            </a:r>
            <a:r>
              <a:rPr dirty="0">
                <a:solidFill>
                  <a:srgbClr val="006FC0"/>
                </a:solidFill>
              </a:rPr>
              <a:t>mit KI</a:t>
            </a:r>
            <a:r>
              <a:rPr spc="-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| </a:t>
            </a:r>
            <a:r>
              <a:rPr spc="-10" dirty="0">
                <a:solidFill>
                  <a:srgbClr val="006FC0"/>
                </a:solidFill>
              </a:rPr>
              <a:t>Rahimi-</a:t>
            </a:r>
            <a:r>
              <a:rPr dirty="0">
                <a:solidFill>
                  <a:srgbClr val="006FC0"/>
                </a:solidFill>
              </a:rPr>
              <a:t>Iman</a:t>
            </a:r>
            <a:r>
              <a:rPr spc="-35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Group@Giessen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006FC0"/>
                </a:solidFill>
              </a:rPr>
              <a:t>10</a:t>
            </a:fld>
            <a:endParaRPr spc="-25" dirty="0">
              <a:solidFill>
                <a:srgbClr val="006F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821491"/>
              <a:ext cx="5551805" cy="1355090"/>
            </a:xfrm>
            <a:custGeom>
              <a:avLst/>
              <a:gdLst/>
              <a:ahLst/>
              <a:cxnLst/>
              <a:rect l="l" t="t" r="r" b="b"/>
              <a:pathLst>
                <a:path w="5551805" h="1355089">
                  <a:moveTo>
                    <a:pt x="5551576" y="0"/>
                  </a:moveTo>
                  <a:lnTo>
                    <a:pt x="0" y="0"/>
                  </a:lnTo>
                  <a:lnTo>
                    <a:pt x="0" y="1354582"/>
                  </a:lnTo>
                  <a:lnTo>
                    <a:pt x="5551576" y="1354582"/>
                  </a:lnTo>
                  <a:lnTo>
                    <a:pt x="5551576" y="0"/>
                  </a:lnTo>
                  <a:close/>
                </a:path>
              </a:pathLst>
            </a:custGeom>
            <a:solidFill>
              <a:srgbClr val="0069B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644" y="4805171"/>
              <a:ext cx="717042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427" y="4917947"/>
              <a:ext cx="2170938" cy="8145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7692" y="4805171"/>
              <a:ext cx="788669" cy="10066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6104" y="4917947"/>
              <a:ext cx="1898142" cy="81457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13988" y="4805171"/>
              <a:ext cx="817626" cy="10066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1355" y="4917947"/>
              <a:ext cx="1143762" cy="8145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4859" y="4805171"/>
              <a:ext cx="816101" cy="100660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5411723"/>
              <a:ext cx="1279398" cy="8145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6111" y="5411723"/>
              <a:ext cx="1157477" cy="8145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13332" y="5298947"/>
              <a:ext cx="735330" cy="100660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08404" y="5411723"/>
              <a:ext cx="1434845" cy="81457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06623" y="5298947"/>
              <a:ext cx="1463802" cy="100660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30167" y="5411723"/>
              <a:ext cx="1925574" cy="81457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0" y="4821491"/>
            <a:ext cx="5551805" cy="135509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79705" marR="245110" indent="301625">
              <a:lnSpc>
                <a:spcPts val="3890"/>
              </a:lnSpc>
              <a:spcBef>
                <a:spcPts val="1280"/>
              </a:spcBef>
            </a:pPr>
            <a:r>
              <a:rPr sz="3600" b="1" cap="small" dirty="0">
                <a:solidFill>
                  <a:srgbClr val="FFFFFF"/>
                </a:solidFill>
                <a:latin typeface="Calibri"/>
                <a:cs typeface="Calibri"/>
              </a:rPr>
              <a:t>Immersive</a:t>
            </a:r>
            <a:r>
              <a:rPr sz="3600" b="1" cap="small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cap="small" spc="-10" dirty="0">
                <a:solidFill>
                  <a:srgbClr val="FFFFFF"/>
                </a:solidFill>
                <a:latin typeface="Calibri"/>
                <a:cs typeface="Calibri"/>
              </a:rPr>
              <a:t>Learning,</a:t>
            </a:r>
            <a:r>
              <a:rPr sz="3600" b="1" cap="small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cap="small" spc="-20" dirty="0">
                <a:solidFill>
                  <a:srgbClr val="FFFFFF"/>
                </a:solidFill>
                <a:latin typeface="Calibri"/>
                <a:cs typeface="Calibri"/>
              </a:rPr>
              <a:t>too, </a:t>
            </a:r>
            <a:r>
              <a:rPr sz="3600" b="1" cap="small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3600" b="1" cap="small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cap="small" spc="-20" dirty="0">
                <a:solidFill>
                  <a:srgbClr val="FFFFFF"/>
                </a:solidFill>
                <a:latin typeface="Calibri"/>
                <a:cs typeface="Calibri"/>
              </a:rPr>
              <a:t>self-</a:t>
            </a:r>
            <a:r>
              <a:rPr sz="3600" b="1" cap="small" dirty="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sz="3600" b="1" cap="small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cap="small" dirty="0">
                <a:solidFill>
                  <a:srgbClr val="FFFFFF"/>
                </a:solidFill>
                <a:latin typeface="Calibri"/>
                <a:cs typeface="Calibri"/>
              </a:rPr>
              <a:t>VR</a:t>
            </a:r>
            <a:r>
              <a:rPr sz="3600" b="1" cap="small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cap="small" spc="-60" dirty="0">
                <a:solidFill>
                  <a:srgbClr val="FFFFFF"/>
                </a:solidFill>
                <a:latin typeface="Calibri"/>
                <a:cs typeface="Calibri"/>
              </a:rPr>
              <a:t>Contents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113276" y="1281683"/>
            <a:ext cx="2637790" cy="787400"/>
            <a:chOff x="4113276" y="1281683"/>
            <a:chExt cx="2637790" cy="787400"/>
          </a:xfrm>
        </p:grpSpPr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3276" y="1281683"/>
              <a:ext cx="2228850" cy="78714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75020" y="1281683"/>
              <a:ext cx="875537" cy="787146"/>
            </a:xfrm>
            <a:prstGeom prst="rect">
              <a:avLst/>
            </a:prstGeom>
          </p:spPr>
        </p:pic>
      </p:grpSp>
      <p:sp>
        <p:nvSpPr>
          <p:cNvPr id="22" name="object 22" descr="$PPTXTitle"/>
          <p:cNvSpPr txBox="1">
            <a:spLocks noGrp="1"/>
          </p:cNvSpPr>
          <p:nvPr>
            <p:ph type="title"/>
          </p:nvPr>
        </p:nvSpPr>
        <p:spPr>
          <a:xfrm>
            <a:off x="4323079" y="1355217"/>
            <a:ext cx="2105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92D050"/>
                </a:solidFill>
                <a:latin typeface="Stencil"/>
                <a:cs typeface="Stencil"/>
              </a:rPr>
              <a:t>Lecturer’S</a:t>
            </a:r>
            <a:endParaRPr sz="2800">
              <a:latin typeface="Stencil"/>
              <a:cs typeface="Stenci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373879" y="1665732"/>
            <a:ext cx="2285237" cy="787146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583684" y="1739264"/>
            <a:ext cx="18434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92D050"/>
                </a:solidFill>
                <a:latin typeface="Stencil"/>
                <a:cs typeface="Stencil"/>
              </a:rPr>
              <a:t>creation!</a:t>
            </a:r>
            <a:endParaRPr sz="2800">
              <a:latin typeface="Stencil"/>
              <a:cs typeface="Stenci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11551" y="4867655"/>
            <a:ext cx="9680575" cy="1990725"/>
            <a:chOff x="2511551" y="4867655"/>
            <a:chExt cx="9680575" cy="1990725"/>
          </a:xfrm>
        </p:grpSpPr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11551" y="6266688"/>
              <a:ext cx="936498" cy="5417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929871" y="6347459"/>
              <a:ext cx="262127" cy="51054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929871" y="5798819"/>
              <a:ext cx="262127" cy="72313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929871" y="5760719"/>
              <a:ext cx="262127" cy="21259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929871" y="4867655"/>
              <a:ext cx="262127" cy="106756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11986005" y="4952473"/>
            <a:ext cx="152400" cy="1862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Photos: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Rahimi-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Iman,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JLU</a:t>
            </a:r>
            <a:r>
              <a:rPr sz="1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Gießen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>
                <a:solidFill>
                  <a:srgbClr val="006FC0"/>
                </a:solidFill>
              </a:rPr>
              <a:t>25.11.2025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006FC0"/>
                </a:solidFill>
              </a:rPr>
              <a:t>Neue</a:t>
            </a:r>
            <a:r>
              <a:rPr spc="-10" dirty="0">
                <a:solidFill>
                  <a:srgbClr val="006FC0"/>
                </a:solidFill>
              </a:rPr>
              <a:t> Wege </a:t>
            </a:r>
            <a:r>
              <a:rPr dirty="0">
                <a:solidFill>
                  <a:srgbClr val="006FC0"/>
                </a:solidFill>
              </a:rPr>
              <a:t>mit KI</a:t>
            </a:r>
            <a:r>
              <a:rPr spc="-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| </a:t>
            </a:r>
            <a:r>
              <a:rPr spc="-10" dirty="0">
                <a:solidFill>
                  <a:srgbClr val="006FC0"/>
                </a:solidFill>
              </a:rPr>
              <a:t>Rahimi-</a:t>
            </a:r>
            <a:r>
              <a:rPr dirty="0">
                <a:solidFill>
                  <a:srgbClr val="006FC0"/>
                </a:solidFill>
              </a:rPr>
              <a:t>Iman</a:t>
            </a:r>
            <a:r>
              <a:rPr spc="-35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Group@Giessen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006FC0"/>
                </a:solidFill>
              </a:rPr>
              <a:t>11</a:t>
            </a:fld>
            <a:endParaRPr spc="-25" dirty="0">
              <a:solidFill>
                <a:srgbClr val="006F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8500" y="4470400"/>
              <a:ext cx="6127750" cy="1695450"/>
            </a:xfrm>
            <a:custGeom>
              <a:avLst/>
              <a:gdLst/>
              <a:ahLst/>
              <a:cxnLst/>
              <a:rect l="l" t="t" r="r" b="b"/>
              <a:pathLst>
                <a:path w="6127750" h="1695450">
                  <a:moveTo>
                    <a:pt x="6127750" y="0"/>
                  </a:moveTo>
                  <a:lnTo>
                    <a:pt x="0" y="0"/>
                  </a:lnTo>
                  <a:lnTo>
                    <a:pt x="0" y="1695450"/>
                  </a:lnTo>
                  <a:lnTo>
                    <a:pt x="6127750" y="1695450"/>
                  </a:lnTo>
                  <a:lnTo>
                    <a:pt x="6127750" y="0"/>
                  </a:lnTo>
                  <a:close/>
                </a:path>
              </a:pathLst>
            </a:custGeom>
            <a:solidFill>
              <a:srgbClr val="0069B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98500" y="4470400"/>
            <a:ext cx="6127750" cy="1695450"/>
          </a:xfrm>
          <a:prstGeom prst="rect">
            <a:avLst/>
          </a:prstGeom>
        </p:spPr>
        <p:txBody>
          <a:bodyPr vert="horz" wrap="square" lIns="0" tIns="333375" rIns="0" bIns="0" rtlCol="0">
            <a:spAutoFit/>
          </a:bodyPr>
          <a:lstStyle/>
          <a:p>
            <a:pPr marL="454025" marR="2019935">
              <a:lnSpc>
                <a:spcPts val="3890"/>
              </a:lnSpc>
              <a:spcBef>
                <a:spcPts val="2625"/>
              </a:spcBef>
            </a:pPr>
            <a:r>
              <a:rPr sz="3600" cap="small" dirty="0">
                <a:solidFill>
                  <a:srgbClr val="FFFFFF"/>
                </a:solidFill>
                <a:latin typeface="Calibri"/>
                <a:cs typeface="Calibri"/>
              </a:rPr>
              <a:t>Vielen</a:t>
            </a:r>
            <a:r>
              <a:rPr sz="3600" cap="small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cap="small" dirty="0">
                <a:solidFill>
                  <a:srgbClr val="FFFFFF"/>
                </a:solidFill>
                <a:latin typeface="Calibri"/>
                <a:cs typeface="Calibri"/>
              </a:rPr>
              <a:t>Dank</a:t>
            </a:r>
            <a:r>
              <a:rPr sz="3600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cap="small" dirty="0">
                <a:solidFill>
                  <a:srgbClr val="FFFFFF"/>
                </a:solidFill>
                <a:latin typeface="Calibri"/>
                <a:cs typeface="Calibri"/>
              </a:rPr>
              <a:t>für</a:t>
            </a:r>
            <a:r>
              <a:rPr sz="3600" cap="small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cap="small" spc="-135" dirty="0">
                <a:solidFill>
                  <a:srgbClr val="FFFFFF"/>
                </a:solidFill>
                <a:latin typeface="Calibri"/>
                <a:cs typeface="Calibri"/>
              </a:rPr>
              <a:t>Ihre </a:t>
            </a:r>
            <a:r>
              <a:rPr sz="3600" cap="small" spc="-10" dirty="0">
                <a:solidFill>
                  <a:srgbClr val="FFFFFF"/>
                </a:solidFill>
                <a:latin typeface="Calibri"/>
                <a:cs typeface="Calibri"/>
              </a:rPr>
              <a:t>Aufmerksamkeit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03247" y="492251"/>
            <a:ext cx="10018395" cy="6365875"/>
            <a:chOff x="1603247" y="492251"/>
            <a:chExt cx="10018395" cy="63658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30800" y="4470399"/>
              <a:ext cx="1695450" cy="16954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0795" y="3276600"/>
              <a:ext cx="4490465" cy="3581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1551" y="6266687"/>
              <a:ext cx="936498" cy="5417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3247" y="492251"/>
              <a:ext cx="1297686" cy="78714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5267" y="492251"/>
              <a:ext cx="595121" cy="7871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53283" y="492251"/>
              <a:ext cx="1791462" cy="7871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67555" y="492251"/>
              <a:ext cx="2618994" cy="7871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19444" y="492251"/>
              <a:ext cx="3053333" cy="787146"/>
            </a:xfrm>
            <a:prstGeom prst="rect">
              <a:avLst/>
            </a:prstGeom>
          </p:spPr>
        </p:pic>
      </p:grpSp>
      <p:sp>
        <p:nvSpPr>
          <p:cNvPr id="15" name="object 1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597" rIns="0" bIns="0" rtlCol="0">
            <a:spAutoFit/>
          </a:bodyPr>
          <a:lstStyle/>
          <a:p>
            <a:pPr marL="869315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solidFill>
                  <a:srgbClr val="FF0000"/>
                </a:solidFill>
                <a:latin typeface="Stencil"/>
                <a:cs typeface="Stencil"/>
              </a:rPr>
              <a:t>Qnpi</a:t>
            </a:r>
            <a:r>
              <a:rPr sz="2800" b="0" spc="-40" dirty="0">
                <a:solidFill>
                  <a:srgbClr val="FF0000"/>
                </a:solidFill>
                <a:latin typeface="Stencil"/>
                <a:cs typeface="Stencil"/>
              </a:rPr>
              <a:t> </a:t>
            </a:r>
            <a:r>
              <a:rPr sz="2800" b="0" dirty="0">
                <a:solidFill>
                  <a:srgbClr val="FF0000"/>
                </a:solidFill>
                <a:latin typeface="Stencil"/>
                <a:cs typeface="Stencil"/>
              </a:rPr>
              <a:t>|</a:t>
            </a:r>
            <a:r>
              <a:rPr sz="2800" b="0" spc="-40" dirty="0">
                <a:solidFill>
                  <a:srgbClr val="FF0000"/>
                </a:solidFill>
                <a:latin typeface="Stencil"/>
                <a:cs typeface="Stencil"/>
              </a:rPr>
              <a:t> </a:t>
            </a:r>
            <a:r>
              <a:rPr sz="2800" b="0" dirty="0">
                <a:solidFill>
                  <a:srgbClr val="FF0000"/>
                </a:solidFill>
                <a:latin typeface="Stencil"/>
                <a:cs typeface="Stencil"/>
              </a:rPr>
              <a:t>Better</a:t>
            </a:r>
            <a:r>
              <a:rPr sz="2800" b="0" spc="-35" dirty="0">
                <a:solidFill>
                  <a:srgbClr val="FF0000"/>
                </a:solidFill>
                <a:latin typeface="Stencil"/>
                <a:cs typeface="Stencil"/>
              </a:rPr>
              <a:t> </a:t>
            </a:r>
            <a:r>
              <a:rPr sz="2800" b="0" dirty="0">
                <a:solidFill>
                  <a:srgbClr val="FF0000"/>
                </a:solidFill>
                <a:latin typeface="Stencil"/>
                <a:cs typeface="Stencil"/>
              </a:rPr>
              <a:t>Over</a:t>
            </a:r>
            <a:r>
              <a:rPr sz="2800" b="0" spc="-50" dirty="0">
                <a:solidFill>
                  <a:srgbClr val="FF0000"/>
                </a:solidFill>
                <a:latin typeface="Stencil"/>
                <a:cs typeface="Stencil"/>
              </a:rPr>
              <a:t> </a:t>
            </a:r>
            <a:r>
              <a:rPr sz="2800" b="0" dirty="0">
                <a:solidFill>
                  <a:srgbClr val="FF0000"/>
                </a:solidFill>
                <a:latin typeface="Stencil"/>
                <a:cs typeface="Stencil"/>
              </a:rPr>
              <a:t>Time</a:t>
            </a:r>
            <a:r>
              <a:rPr sz="2800" b="0" spc="-45" dirty="0">
                <a:solidFill>
                  <a:srgbClr val="FF0000"/>
                </a:solidFill>
                <a:latin typeface="Stencil"/>
                <a:cs typeface="Stencil"/>
              </a:rPr>
              <a:t> </a:t>
            </a:r>
            <a:r>
              <a:rPr sz="2800" b="0" dirty="0">
                <a:solidFill>
                  <a:srgbClr val="FF0000"/>
                </a:solidFill>
                <a:latin typeface="Stencil"/>
                <a:cs typeface="Stencil"/>
              </a:rPr>
              <a:t>&gt;</a:t>
            </a:r>
            <a:r>
              <a:rPr sz="2800" b="0" spc="-35" dirty="0">
                <a:solidFill>
                  <a:srgbClr val="FF0000"/>
                </a:solidFill>
                <a:latin typeface="Stencil"/>
                <a:cs typeface="Stencil"/>
              </a:rPr>
              <a:t> </a:t>
            </a:r>
            <a:r>
              <a:rPr sz="2800" b="0" dirty="0">
                <a:solidFill>
                  <a:srgbClr val="92D050"/>
                </a:solidFill>
                <a:latin typeface="Stencil"/>
                <a:cs typeface="Stencil"/>
              </a:rPr>
              <a:t>VR</a:t>
            </a:r>
            <a:r>
              <a:rPr sz="2800" b="0" spc="-40" dirty="0">
                <a:solidFill>
                  <a:srgbClr val="92D050"/>
                </a:solidFill>
                <a:latin typeface="Stencil"/>
                <a:cs typeface="Stencil"/>
              </a:rPr>
              <a:t> </a:t>
            </a:r>
            <a:r>
              <a:rPr sz="2800" b="0" dirty="0">
                <a:solidFill>
                  <a:srgbClr val="92D050"/>
                </a:solidFill>
                <a:latin typeface="Stencil"/>
                <a:cs typeface="Stencil"/>
              </a:rPr>
              <a:t>an‘</a:t>
            </a:r>
            <a:r>
              <a:rPr sz="2800" b="0" spc="-50" dirty="0">
                <a:solidFill>
                  <a:srgbClr val="92D050"/>
                </a:solidFill>
                <a:latin typeface="Stencil"/>
                <a:cs typeface="Stencil"/>
              </a:rPr>
              <a:t> </a:t>
            </a:r>
            <a:r>
              <a:rPr sz="2800" b="0" dirty="0">
                <a:solidFill>
                  <a:srgbClr val="92D050"/>
                </a:solidFill>
                <a:latin typeface="Stencil"/>
                <a:cs typeface="Stencil"/>
              </a:rPr>
              <a:t>aI</a:t>
            </a:r>
            <a:r>
              <a:rPr sz="2800" b="0" spc="-35" dirty="0">
                <a:solidFill>
                  <a:srgbClr val="92D050"/>
                </a:solidFill>
                <a:latin typeface="Stencil"/>
                <a:cs typeface="Stencil"/>
              </a:rPr>
              <a:t> </a:t>
            </a:r>
            <a:r>
              <a:rPr sz="2800" b="0" spc="-20" dirty="0">
                <a:solidFill>
                  <a:srgbClr val="92D050"/>
                </a:solidFill>
                <a:latin typeface="Stencil"/>
                <a:cs typeface="Stencil"/>
              </a:rPr>
              <a:t>team</a:t>
            </a:r>
            <a:endParaRPr sz="2800">
              <a:latin typeface="Stencil"/>
              <a:cs typeface="Stenci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25.11.2025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Neue</a:t>
            </a:r>
            <a:r>
              <a:rPr spc="-10" dirty="0"/>
              <a:t> Wege </a:t>
            </a:r>
            <a:r>
              <a:rPr dirty="0"/>
              <a:t>mit KI</a:t>
            </a:r>
            <a:r>
              <a:rPr spc="-5" dirty="0"/>
              <a:t> </a:t>
            </a:r>
            <a:r>
              <a:rPr dirty="0"/>
              <a:t>| </a:t>
            </a:r>
            <a:r>
              <a:rPr spc="-10" dirty="0"/>
              <a:t>Rahimi-</a:t>
            </a:r>
            <a:r>
              <a:rPr dirty="0"/>
              <a:t>Iman</a:t>
            </a:r>
            <a:r>
              <a:rPr spc="-35" dirty="0"/>
              <a:t> </a:t>
            </a:r>
            <a:r>
              <a:rPr spc="-10" dirty="0"/>
              <a:t>Group@Giessen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6" name="object 16"/>
          <p:cNvSpPr txBox="1"/>
          <p:nvPr/>
        </p:nvSpPr>
        <p:spPr>
          <a:xfrm>
            <a:off x="12004293" y="4952473"/>
            <a:ext cx="152400" cy="1862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92D050"/>
                </a:solidFill>
                <a:latin typeface="Calibri"/>
                <a:cs typeface="Calibri"/>
              </a:rPr>
              <a:t>Photos:</a:t>
            </a:r>
            <a:r>
              <a:rPr sz="1000" spc="-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92D050"/>
                </a:solidFill>
                <a:latin typeface="Calibri"/>
                <a:cs typeface="Calibri"/>
              </a:rPr>
              <a:t>A.</a:t>
            </a:r>
            <a:r>
              <a:rPr sz="1000" spc="-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92D050"/>
                </a:solidFill>
                <a:latin typeface="Calibri"/>
                <a:cs typeface="Calibri"/>
              </a:rPr>
              <a:t>Rahimi-</a:t>
            </a:r>
            <a:r>
              <a:rPr sz="1000" dirty="0">
                <a:solidFill>
                  <a:srgbClr val="92D050"/>
                </a:solidFill>
                <a:latin typeface="Calibri"/>
                <a:cs typeface="Calibri"/>
              </a:rPr>
              <a:t>Iman,</a:t>
            </a:r>
            <a:r>
              <a:rPr sz="1000" spc="-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92D050"/>
                </a:solidFill>
                <a:latin typeface="Calibri"/>
                <a:cs typeface="Calibri"/>
              </a:rPr>
              <a:t>JLU</a:t>
            </a:r>
            <a:r>
              <a:rPr sz="1000" spc="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92D050"/>
                </a:solidFill>
                <a:latin typeface="Calibri"/>
                <a:cs typeface="Calibri"/>
              </a:rPr>
              <a:t>Gießen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2621" y="332486"/>
            <a:ext cx="197294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b="1" spc="-10" dirty="0">
                <a:solidFill>
                  <a:srgbClr val="525F6B"/>
                </a:solidFill>
                <a:latin typeface="Calibri"/>
                <a:cs typeface="Calibri"/>
              </a:rPr>
              <a:t>JUSTUS-LIEBIG-</a:t>
            </a:r>
            <a:r>
              <a:rPr sz="1000" b="1" dirty="0">
                <a:solidFill>
                  <a:srgbClr val="525F6B"/>
                </a:solidFill>
                <a:latin typeface="Calibri"/>
                <a:cs typeface="Calibri"/>
              </a:rPr>
              <a:t>UNIVERSITÄT</a:t>
            </a:r>
            <a:r>
              <a:rPr sz="1000" b="1" spc="10" dirty="0">
                <a:solidFill>
                  <a:srgbClr val="525F6B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525F6B"/>
                </a:solidFill>
                <a:latin typeface="Calibri"/>
                <a:cs typeface="Calibri"/>
              </a:rPr>
              <a:t>GIESSEN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2103" y="6397750"/>
            <a:ext cx="906018" cy="34518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457700" y="6397750"/>
            <a:ext cx="3288029" cy="345440"/>
            <a:chOff x="4457700" y="6397750"/>
            <a:chExt cx="3288029" cy="3454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7700" y="6397750"/>
              <a:ext cx="1888998" cy="3451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672" y="6397750"/>
              <a:ext cx="255257" cy="3451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85916" y="6397750"/>
              <a:ext cx="1559814" cy="34518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07852" y="6397750"/>
            <a:ext cx="363474" cy="34518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1150619"/>
            <a:ext cx="5942965" cy="2190750"/>
            <a:chOff x="0" y="1150619"/>
            <a:chExt cx="5942965" cy="219075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217675"/>
              <a:ext cx="5942838" cy="21236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48" y="1150619"/>
              <a:ext cx="1069086" cy="7871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6948" y="1150619"/>
              <a:ext cx="1058418" cy="78714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2080" y="1150619"/>
              <a:ext cx="778001" cy="7871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3748" y="1150619"/>
              <a:ext cx="1073658" cy="78714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82595" y="1150619"/>
              <a:ext cx="974597" cy="78714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72383" y="1150619"/>
              <a:ext cx="1229106" cy="78714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16679" y="1150619"/>
              <a:ext cx="825246" cy="78714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74820" y="1150619"/>
              <a:ext cx="1610105" cy="7871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43683" y="1577339"/>
              <a:ext cx="1742694" cy="78714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19271" y="1577339"/>
              <a:ext cx="564641" cy="78714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5740" y="2004059"/>
              <a:ext cx="2311146" cy="78714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49779" y="2004059"/>
              <a:ext cx="575309" cy="78714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157983" y="2004059"/>
              <a:ext cx="3563874" cy="78714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3023" y="2430780"/>
              <a:ext cx="3464814" cy="78714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70732" y="2430780"/>
              <a:ext cx="575297" cy="78714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78935" y="2430780"/>
              <a:ext cx="1674114" cy="787146"/>
            </a:xfrm>
            <a:prstGeom prst="rect">
              <a:avLst/>
            </a:prstGeom>
          </p:spPr>
        </p:pic>
      </p:grpSp>
      <p:sp>
        <p:nvSpPr>
          <p:cNvPr id="28" name="object 28" descr="$PPTXTitle"/>
          <p:cNvSpPr txBox="1"/>
          <p:nvPr/>
        </p:nvSpPr>
        <p:spPr>
          <a:xfrm>
            <a:off x="250037" y="1229613"/>
            <a:ext cx="540448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Feel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visit</a:t>
            </a: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Giessen Contacts:</a:t>
            </a:r>
            <a:endParaRPr sz="2800">
              <a:latin typeface="Calibri"/>
              <a:cs typeface="Calibri"/>
            </a:endParaRPr>
          </a:p>
          <a:p>
            <a:pPr marL="177165" marR="170815" algn="ctr">
              <a:lnSpc>
                <a:spcPct val="100000"/>
              </a:lnSpc>
              <a:spcBef>
                <a:spcPts val="5"/>
              </a:spcBef>
            </a:pP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  <a:hlinkClick r:id="rId24"/>
              </a:rPr>
              <a:t>arash.rahimi-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  <a:hlinkClick r:id="rId24"/>
              </a:rPr>
              <a:t>iman@physik.jlug.de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  <a:hlinkClick r:id="rId25"/>
              </a:rPr>
              <a:t>https://arash.rahimi-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  <a:hlinkClick r:id="rId25"/>
              </a:rPr>
              <a:t>iman.de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55447" y="2889504"/>
            <a:ext cx="5609590" cy="565150"/>
            <a:chOff x="155447" y="2889504"/>
            <a:chExt cx="5609590" cy="565150"/>
          </a:xfrm>
        </p:grpSpPr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5447" y="2889504"/>
              <a:ext cx="4135374" cy="56464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954780" y="2889504"/>
              <a:ext cx="413765" cy="56464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32503" y="2889504"/>
              <a:ext cx="1014222" cy="56464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10683" y="2889504"/>
              <a:ext cx="413765" cy="56464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88407" y="2889504"/>
              <a:ext cx="976122" cy="564641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301853" y="2942666"/>
            <a:ext cx="52990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  <a:hlinkClick r:id="rId30"/>
              </a:rPr>
              <a:t>https://www.linkedin.com/in/arash-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  <a:hlinkClick r:id="rId30"/>
              </a:rPr>
              <a:t>rahimi-iman/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004293" y="4971365"/>
            <a:ext cx="152400" cy="18122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Photo: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Rahimi-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Iman,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JLU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Gießen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17766" y="4034599"/>
            <a:ext cx="2139315" cy="2139315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25.11.2025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Neue</a:t>
            </a:r>
            <a:r>
              <a:rPr spc="-10" dirty="0"/>
              <a:t> Wege </a:t>
            </a:r>
            <a:r>
              <a:rPr dirty="0"/>
              <a:t>mit KI</a:t>
            </a:r>
            <a:r>
              <a:rPr spc="-5" dirty="0"/>
              <a:t> </a:t>
            </a:r>
            <a:r>
              <a:rPr dirty="0"/>
              <a:t>| </a:t>
            </a:r>
            <a:r>
              <a:rPr spc="-10" dirty="0"/>
              <a:t>Rahimi-</a:t>
            </a:r>
            <a:r>
              <a:rPr dirty="0"/>
              <a:t>Iman</a:t>
            </a:r>
            <a:r>
              <a:rPr spc="-35" dirty="0"/>
              <a:t> </a:t>
            </a:r>
            <a:r>
              <a:rPr spc="-10" dirty="0"/>
              <a:t>Group@Giessen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377" rIns="0" bIns="0" rtlCol="0">
            <a:spAutoFit/>
          </a:bodyPr>
          <a:lstStyle/>
          <a:p>
            <a:pPr marL="34798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Appendix:</a:t>
            </a:r>
            <a:r>
              <a:rPr spc="-195" dirty="0"/>
              <a:t> </a:t>
            </a:r>
            <a:r>
              <a:rPr spc="-30" dirty="0"/>
              <a:t>Zwei</a:t>
            </a:r>
            <a:r>
              <a:rPr spc="-185" dirty="0"/>
              <a:t> </a:t>
            </a:r>
            <a:r>
              <a:rPr spc="-30" dirty="0"/>
              <a:t>Definitionen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8768" y="2061717"/>
            <a:ext cx="2632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Überwachtes</a:t>
            </a:r>
            <a:r>
              <a:rPr sz="2400" b="1" spc="-1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Lernen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83336" y="2505011"/>
            <a:ext cx="5324475" cy="3684904"/>
            <a:chOff x="783336" y="2505011"/>
            <a:chExt cx="5324475" cy="3684904"/>
          </a:xfrm>
        </p:grpSpPr>
        <p:sp>
          <p:nvSpPr>
            <p:cNvPr id="5" name="object 5"/>
            <p:cNvSpPr/>
            <p:nvPr/>
          </p:nvSpPr>
          <p:spPr>
            <a:xfrm>
              <a:off x="839787" y="2505011"/>
              <a:ext cx="5158105" cy="3684904"/>
            </a:xfrm>
            <a:custGeom>
              <a:avLst/>
              <a:gdLst/>
              <a:ahLst/>
              <a:cxnLst/>
              <a:rect l="l" t="t" r="r" b="b"/>
              <a:pathLst>
                <a:path w="5158105" h="3684904">
                  <a:moveTo>
                    <a:pt x="5157724" y="0"/>
                  </a:moveTo>
                  <a:lnTo>
                    <a:pt x="0" y="0"/>
                  </a:lnTo>
                  <a:lnTo>
                    <a:pt x="0" y="3684651"/>
                  </a:lnTo>
                  <a:lnTo>
                    <a:pt x="5157724" y="3684651"/>
                  </a:lnTo>
                  <a:lnTo>
                    <a:pt x="5157724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336" y="2851403"/>
              <a:ext cx="403110" cy="5280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1268" y="2839211"/>
              <a:ext cx="5106161" cy="5646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1268" y="3113531"/>
              <a:ext cx="4667250" cy="5646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336" y="3528059"/>
              <a:ext cx="403110" cy="5280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1268" y="3515867"/>
              <a:ext cx="4624578" cy="5646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1268" y="3790187"/>
              <a:ext cx="4624578" cy="56464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1268" y="4064507"/>
              <a:ext cx="4962906" cy="56464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336" y="4477511"/>
              <a:ext cx="403110" cy="52806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1268" y="4465319"/>
              <a:ext cx="4665726" cy="56464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1268" y="4739639"/>
              <a:ext cx="4679441" cy="56464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1268" y="5013959"/>
              <a:ext cx="4505706" cy="5646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1268" y="5288279"/>
              <a:ext cx="4158233" cy="564641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0"/>
              </a:spcBef>
            </a:pPr>
            <a:endParaRPr/>
          </a:p>
          <a:p>
            <a:pPr marL="320040" indent="-228600">
              <a:lnSpc>
                <a:spcPts val="2280"/>
              </a:lnSpc>
              <a:buFont typeface="Arial"/>
              <a:buChar char="•"/>
              <a:tabLst>
                <a:tab pos="320040" algn="l"/>
              </a:tabLst>
            </a:pPr>
            <a:r>
              <a:rPr dirty="0"/>
              <a:t>Eine</a:t>
            </a:r>
            <a:r>
              <a:rPr spc="-30" dirty="0"/>
              <a:t> </a:t>
            </a:r>
            <a:r>
              <a:rPr spc="-20" dirty="0"/>
              <a:t>Technik</a:t>
            </a:r>
            <a:r>
              <a:rPr spc="-40" dirty="0"/>
              <a:t> </a:t>
            </a:r>
            <a:r>
              <a:rPr dirty="0"/>
              <a:t>des</a:t>
            </a:r>
            <a:r>
              <a:rPr spc="-25" dirty="0"/>
              <a:t> </a:t>
            </a:r>
            <a:r>
              <a:rPr dirty="0"/>
              <a:t>ML,</a:t>
            </a:r>
            <a:r>
              <a:rPr spc="-30" dirty="0"/>
              <a:t> </a:t>
            </a:r>
            <a:r>
              <a:rPr dirty="0"/>
              <a:t>bei</a:t>
            </a:r>
            <a:r>
              <a:rPr spc="-25" dirty="0"/>
              <a:t> </a:t>
            </a:r>
            <a:r>
              <a:rPr dirty="0"/>
              <a:t>der</a:t>
            </a:r>
            <a:r>
              <a:rPr spc="-25" dirty="0"/>
              <a:t> </a:t>
            </a:r>
            <a:r>
              <a:rPr dirty="0"/>
              <a:t>ein</a:t>
            </a:r>
            <a:r>
              <a:rPr spc="-25" dirty="0"/>
              <a:t> </a:t>
            </a:r>
            <a:r>
              <a:rPr spc="-10" dirty="0"/>
              <a:t>Algorithmus</a:t>
            </a:r>
          </a:p>
          <a:p>
            <a:pPr marR="556260" algn="r">
              <a:lnSpc>
                <a:spcPts val="2280"/>
              </a:lnSpc>
            </a:pPr>
            <a:r>
              <a:rPr dirty="0"/>
              <a:t>aus</a:t>
            </a:r>
            <a:r>
              <a:rPr spc="-30" dirty="0"/>
              <a:t> </a:t>
            </a:r>
            <a:r>
              <a:rPr dirty="0"/>
              <a:t>einem</a:t>
            </a:r>
            <a:r>
              <a:rPr spc="-35" dirty="0"/>
              <a:t> </a:t>
            </a:r>
            <a:r>
              <a:rPr spc="-10" dirty="0"/>
              <a:t>beschrifteten</a:t>
            </a:r>
            <a:r>
              <a:rPr spc="-55" dirty="0"/>
              <a:t> </a:t>
            </a:r>
            <a:r>
              <a:rPr dirty="0"/>
              <a:t>Datensatz</a:t>
            </a:r>
            <a:r>
              <a:rPr spc="-25" dirty="0"/>
              <a:t> </a:t>
            </a:r>
            <a:r>
              <a:rPr spc="-10" dirty="0"/>
              <a:t>lernt.</a:t>
            </a:r>
          </a:p>
          <a:p>
            <a:pPr marL="227965" marR="598805" indent="-227965" algn="r">
              <a:lnSpc>
                <a:spcPts val="2280"/>
              </a:lnSpc>
              <a:spcBef>
                <a:spcPts val="775"/>
              </a:spcBef>
              <a:buFont typeface="Arial"/>
              <a:buChar char="•"/>
              <a:tabLst>
                <a:tab pos="227965" algn="l"/>
              </a:tabLst>
            </a:pPr>
            <a:r>
              <a:rPr b="0" dirty="0">
                <a:latin typeface="Calibri"/>
                <a:cs typeface="Calibri"/>
              </a:rPr>
              <a:t>Das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bedeutet,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dass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jedes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Eingabebeispiel</a:t>
            </a:r>
          </a:p>
          <a:p>
            <a:pPr marL="320040">
              <a:lnSpc>
                <a:spcPts val="2160"/>
              </a:lnSpc>
            </a:pPr>
            <a:r>
              <a:rPr b="0" dirty="0">
                <a:latin typeface="Calibri"/>
                <a:cs typeface="Calibri"/>
              </a:rPr>
              <a:t>sowohl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die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Eingabedaten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(„Features“)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als</a:t>
            </a:r>
          </a:p>
          <a:p>
            <a:pPr marL="320040">
              <a:lnSpc>
                <a:spcPts val="2280"/>
              </a:lnSpc>
            </a:pPr>
            <a:r>
              <a:rPr b="0" dirty="0">
                <a:latin typeface="Calibri"/>
                <a:cs typeface="Calibri"/>
              </a:rPr>
              <a:t>auch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die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korrekte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Ausgabe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(„Label“)</a:t>
            </a:r>
            <a:r>
              <a:rPr b="0" spc="-6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enthält.</a:t>
            </a:r>
          </a:p>
          <a:p>
            <a:pPr marL="320040" marR="542290" indent="-228600">
              <a:lnSpc>
                <a:spcPct val="90000"/>
              </a:lnSpc>
              <a:spcBef>
                <a:spcPts val="994"/>
              </a:spcBef>
              <a:buFont typeface="Arial"/>
              <a:buChar char="•"/>
              <a:tabLst>
                <a:tab pos="320040" algn="l"/>
              </a:tabLst>
            </a:pPr>
            <a:r>
              <a:rPr b="0" dirty="0">
                <a:latin typeface="Calibri"/>
                <a:cs typeface="Calibri"/>
              </a:rPr>
              <a:t>Das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Modell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erkennt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Muster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zwischen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den </a:t>
            </a:r>
            <a:r>
              <a:rPr b="0" dirty="0">
                <a:latin typeface="Calibri"/>
                <a:cs typeface="Calibri"/>
              </a:rPr>
              <a:t>Eingaben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und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Ausgaben,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um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Vorhersagen </a:t>
            </a:r>
            <a:r>
              <a:rPr b="0" dirty="0">
                <a:latin typeface="Calibri"/>
                <a:cs typeface="Calibri"/>
              </a:rPr>
              <a:t>oder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Entscheidungen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auf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der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Grundlage </a:t>
            </a:r>
            <a:r>
              <a:rPr b="0" spc="-20" dirty="0">
                <a:latin typeface="Calibri"/>
                <a:cs typeface="Calibri"/>
              </a:rPr>
              <a:t>neuer,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unbekannter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Daten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zu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treffen.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251828" y="2061717"/>
            <a:ext cx="3048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EC7C30"/>
                </a:solidFill>
                <a:latin typeface="Calibri"/>
                <a:cs typeface="Calibri"/>
              </a:rPr>
              <a:t>Reinforcement</a:t>
            </a:r>
            <a:r>
              <a:rPr sz="2400" b="1" spc="-1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EC7C30"/>
                </a:solidFill>
                <a:latin typeface="Calibri"/>
                <a:cs typeface="Calibri"/>
              </a:rPr>
              <a:t>Learning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15811" y="2505011"/>
            <a:ext cx="5266690" cy="3684904"/>
            <a:chOff x="6115811" y="2505011"/>
            <a:chExt cx="5266690" cy="3684904"/>
          </a:xfrm>
        </p:grpSpPr>
        <p:sp>
          <p:nvSpPr>
            <p:cNvPr id="21" name="object 21"/>
            <p:cNvSpPr/>
            <p:nvPr/>
          </p:nvSpPr>
          <p:spPr>
            <a:xfrm>
              <a:off x="6172199" y="2505011"/>
              <a:ext cx="5183505" cy="3684904"/>
            </a:xfrm>
            <a:custGeom>
              <a:avLst/>
              <a:gdLst/>
              <a:ahLst/>
              <a:cxnLst/>
              <a:rect l="l" t="t" r="r" b="b"/>
              <a:pathLst>
                <a:path w="5183505" h="3684904">
                  <a:moveTo>
                    <a:pt x="5183251" y="0"/>
                  </a:moveTo>
                  <a:lnTo>
                    <a:pt x="0" y="0"/>
                  </a:lnTo>
                  <a:lnTo>
                    <a:pt x="0" y="3684651"/>
                  </a:lnTo>
                  <a:lnTo>
                    <a:pt x="5183251" y="3684651"/>
                  </a:lnTo>
                  <a:lnTo>
                    <a:pt x="5183251" y="0"/>
                  </a:lnTo>
                  <a:close/>
                </a:path>
              </a:pathLst>
            </a:custGeom>
            <a:solidFill>
              <a:srgbClr val="000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15811" y="2796539"/>
              <a:ext cx="403110" cy="5280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333743" y="2784347"/>
              <a:ext cx="1344929" cy="56464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00544" y="2784347"/>
              <a:ext cx="3830574" cy="56464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33743" y="3028187"/>
              <a:ext cx="4423409" cy="56464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333743" y="3272027"/>
              <a:ext cx="5014722" cy="56464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33743" y="3515867"/>
              <a:ext cx="3912870" cy="56464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15811" y="3899915"/>
              <a:ext cx="403110" cy="52806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333743" y="3887723"/>
              <a:ext cx="4703826" cy="56464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33743" y="4131563"/>
              <a:ext cx="5048250" cy="56464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33743" y="4375403"/>
              <a:ext cx="4592574" cy="56464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33743" y="4619244"/>
              <a:ext cx="1517142" cy="56464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15811" y="5001767"/>
              <a:ext cx="403110" cy="52806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33743" y="4989575"/>
              <a:ext cx="3876294" cy="56464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333743" y="5233416"/>
              <a:ext cx="4699254" cy="56464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33743" y="5477255"/>
              <a:ext cx="4920234" cy="564641"/>
            </a:xfrm>
            <a:prstGeom prst="rect">
              <a:avLst/>
            </a:prstGeom>
          </p:spPr>
        </p:pic>
      </p:grpSp>
      <p:sp>
        <p:nvSpPr>
          <p:cNvPr id="37" name="object 3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endParaRPr/>
          </a:p>
          <a:p>
            <a:pPr marL="320675" marR="233045" indent="-228600">
              <a:lnSpc>
                <a:spcPct val="80000"/>
              </a:lnSpc>
              <a:buFont typeface="Arial"/>
              <a:buChar char="•"/>
              <a:tabLst>
                <a:tab pos="320675" algn="l"/>
              </a:tabLst>
            </a:pPr>
            <a:r>
              <a:rPr dirty="0"/>
              <a:t>ML</a:t>
            </a:r>
            <a:r>
              <a:rPr spc="-50" dirty="0"/>
              <a:t> </a:t>
            </a:r>
            <a:r>
              <a:rPr dirty="0"/>
              <a:t>Agent</a:t>
            </a:r>
            <a:r>
              <a:rPr spc="-45" dirty="0"/>
              <a:t> </a:t>
            </a:r>
            <a:r>
              <a:rPr dirty="0"/>
              <a:t>lernt,</a:t>
            </a:r>
            <a:r>
              <a:rPr spc="-60" dirty="0"/>
              <a:t> </a:t>
            </a:r>
            <a:r>
              <a:rPr dirty="0"/>
              <a:t>Entscheidungen</a:t>
            </a:r>
            <a:r>
              <a:rPr spc="-75" dirty="0"/>
              <a:t> </a:t>
            </a:r>
            <a:r>
              <a:rPr dirty="0"/>
              <a:t>zu</a:t>
            </a:r>
            <a:r>
              <a:rPr spc="-40" dirty="0"/>
              <a:t> </a:t>
            </a:r>
            <a:r>
              <a:rPr spc="-10" dirty="0"/>
              <a:t>treffen, </a:t>
            </a:r>
            <a:r>
              <a:rPr dirty="0"/>
              <a:t>indem</a:t>
            </a:r>
            <a:r>
              <a:rPr spc="-55" dirty="0"/>
              <a:t> </a:t>
            </a:r>
            <a:r>
              <a:rPr dirty="0"/>
              <a:t>er</a:t>
            </a:r>
            <a:r>
              <a:rPr spc="-35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einer</a:t>
            </a:r>
            <a:r>
              <a:rPr spc="-40" dirty="0"/>
              <a:t> </a:t>
            </a:r>
            <a:r>
              <a:rPr dirty="0"/>
              <a:t>Umgebung</a:t>
            </a:r>
            <a:r>
              <a:rPr spc="-50" dirty="0"/>
              <a:t> </a:t>
            </a:r>
            <a:r>
              <a:rPr spc="-10" dirty="0"/>
              <a:t>Aktionen </a:t>
            </a:r>
            <a:r>
              <a:rPr dirty="0"/>
              <a:t>ausführt,</a:t>
            </a:r>
            <a:r>
              <a:rPr spc="-55" dirty="0"/>
              <a:t> </a:t>
            </a:r>
            <a:r>
              <a:rPr dirty="0"/>
              <a:t>um</a:t>
            </a:r>
            <a:r>
              <a:rPr spc="-25" dirty="0"/>
              <a:t> </a:t>
            </a:r>
            <a:r>
              <a:rPr dirty="0"/>
              <a:t>ein</a:t>
            </a:r>
            <a:r>
              <a:rPr spc="-25" dirty="0"/>
              <a:t> </a:t>
            </a:r>
            <a:r>
              <a:rPr dirty="0"/>
              <a:t>Ziel</a:t>
            </a:r>
            <a:r>
              <a:rPr spc="-40" dirty="0"/>
              <a:t> </a:t>
            </a:r>
            <a:r>
              <a:rPr dirty="0"/>
              <a:t>zu</a:t>
            </a:r>
            <a:r>
              <a:rPr spc="-15" dirty="0"/>
              <a:t> </a:t>
            </a:r>
            <a:r>
              <a:rPr dirty="0"/>
              <a:t>erreichen</a:t>
            </a:r>
            <a:r>
              <a:rPr spc="-15" dirty="0"/>
              <a:t> </a:t>
            </a:r>
            <a:r>
              <a:rPr dirty="0"/>
              <a:t>und</a:t>
            </a:r>
            <a:r>
              <a:rPr spc="-30" dirty="0"/>
              <a:t> </a:t>
            </a:r>
            <a:r>
              <a:rPr spc="-10" dirty="0"/>
              <a:t>dafür </a:t>
            </a:r>
            <a:r>
              <a:rPr dirty="0"/>
              <a:t>Belohnungen</a:t>
            </a:r>
            <a:r>
              <a:rPr spc="-85" dirty="0"/>
              <a:t> </a:t>
            </a:r>
            <a:r>
              <a:rPr dirty="0"/>
              <a:t>oder</a:t>
            </a:r>
            <a:r>
              <a:rPr spc="-65" dirty="0"/>
              <a:t> </a:t>
            </a:r>
            <a:r>
              <a:rPr spc="-10" dirty="0"/>
              <a:t>Strafen</a:t>
            </a:r>
            <a:r>
              <a:rPr spc="-50" dirty="0"/>
              <a:t> </a:t>
            </a:r>
            <a:r>
              <a:rPr spc="-10" dirty="0"/>
              <a:t>erhält.</a:t>
            </a:r>
          </a:p>
          <a:p>
            <a:pPr marL="320675" marR="203835" indent="-228600">
              <a:lnSpc>
                <a:spcPts val="1920"/>
              </a:lnSpc>
              <a:spcBef>
                <a:spcPts val="990"/>
              </a:spcBef>
              <a:buFont typeface="Arial"/>
              <a:buChar char="•"/>
              <a:tabLst>
                <a:tab pos="320675" algn="l"/>
              </a:tabLst>
            </a:pPr>
            <a:r>
              <a:rPr b="0" dirty="0">
                <a:latin typeface="Calibri"/>
                <a:cs typeface="Calibri"/>
              </a:rPr>
              <a:t>Es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ahmt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das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Lernen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von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Lebewesen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durch </a:t>
            </a:r>
            <a:r>
              <a:rPr b="0" spc="-25" dirty="0">
                <a:latin typeface="Calibri"/>
                <a:cs typeface="Calibri"/>
              </a:rPr>
              <a:t>Versuch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und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Irrtum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nach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und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dies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ermöglicht </a:t>
            </a:r>
            <a:r>
              <a:rPr b="0" dirty="0">
                <a:latin typeface="Calibri"/>
                <a:cs typeface="Calibri"/>
              </a:rPr>
              <a:t>dem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Agenten,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eine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optimale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Strategie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zu </a:t>
            </a:r>
            <a:r>
              <a:rPr b="0" spc="-10" dirty="0">
                <a:latin typeface="Calibri"/>
                <a:cs typeface="Calibri"/>
              </a:rPr>
              <a:t>entwickeln.</a:t>
            </a:r>
          </a:p>
          <a:p>
            <a:pPr marL="320675" marR="269875" indent="-228600">
              <a:lnSpc>
                <a:spcPts val="1920"/>
              </a:lnSpc>
              <a:spcBef>
                <a:spcPts val="1000"/>
              </a:spcBef>
              <a:buFont typeface="Arial"/>
              <a:buChar char="•"/>
              <a:tabLst>
                <a:tab pos="320675" algn="l"/>
              </a:tabLst>
            </a:pPr>
            <a:r>
              <a:rPr b="0" dirty="0">
                <a:latin typeface="Calibri"/>
                <a:cs typeface="Calibri"/>
              </a:rPr>
              <a:t>Ziel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des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Agenten: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die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kumulativen </a:t>
            </a:r>
            <a:r>
              <a:rPr b="0" dirty="0">
                <a:latin typeface="Calibri"/>
                <a:cs typeface="Calibri"/>
              </a:rPr>
              <a:t>Belohnungen</a:t>
            </a:r>
            <a:r>
              <a:rPr b="0" spc="-1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ohne</a:t>
            </a:r>
            <a:r>
              <a:rPr b="0" spc="-8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explizite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Anweisungen </a:t>
            </a:r>
            <a:r>
              <a:rPr b="0" dirty="0">
                <a:latin typeface="Calibri"/>
                <a:cs typeface="Calibri"/>
              </a:rPr>
              <a:t>oder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gekennzeichnete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Daten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zu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maximieren.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986141" y="6295440"/>
            <a:ext cx="2908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BCD6ED"/>
                </a:solidFill>
                <a:latin typeface="Calibri"/>
                <a:cs typeface="Calibri"/>
              </a:rPr>
              <a:t>Hintergrundbild:</a:t>
            </a:r>
            <a:r>
              <a:rPr sz="900" b="1" spc="40" dirty="0">
                <a:solidFill>
                  <a:srgbClr val="BCD6ED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BCD6ED"/>
                </a:solidFill>
                <a:latin typeface="Calibri"/>
                <a:cs typeface="Calibri"/>
              </a:rPr>
              <a:t>A. </a:t>
            </a:r>
            <a:r>
              <a:rPr sz="900" b="1" spc="-10" dirty="0">
                <a:solidFill>
                  <a:srgbClr val="BCD6ED"/>
                </a:solidFill>
                <a:latin typeface="Calibri"/>
                <a:cs typeface="Calibri"/>
              </a:rPr>
              <a:t>Rahimi-</a:t>
            </a:r>
            <a:r>
              <a:rPr sz="900" b="1" dirty="0">
                <a:solidFill>
                  <a:srgbClr val="BCD6ED"/>
                </a:solidFill>
                <a:latin typeface="Calibri"/>
                <a:cs typeface="Calibri"/>
              </a:rPr>
              <a:t>iman,</a:t>
            </a:r>
            <a:r>
              <a:rPr sz="900" b="1" spc="35" dirty="0">
                <a:solidFill>
                  <a:srgbClr val="BCD6ED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BCD6ED"/>
                </a:solidFill>
                <a:latin typeface="Calibri"/>
                <a:cs typeface="Calibri"/>
              </a:rPr>
              <a:t>mit DALLE</a:t>
            </a:r>
            <a:r>
              <a:rPr sz="900" b="1" spc="-10" dirty="0">
                <a:solidFill>
                  <a:srgbClr val="BCD6ED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BCD6ED"/>
                </a:solidFill>
                <a:latin typeface="Calibri"/>
                <a:cs typeface="Calibri"/>
              </a:rPr>
              <a:t>generiert</a:t>
            </a:r>
            <a:r>
              <a:rPr sz="900" b="1" spc="-15" dirty="0">
                <a:solidFill>
                  <a:srgbClr val="BCD6ED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BCD6ED"/>
                </a:solidFill>
                <a:latin typeface="Calibri"/>
                <a:cs typeface="Calibri"/>
              </a:rPr>
              <a:t>(2025)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511551" y="6266688"/>
            <a:ext cx="936498" cy="541782"/>
          </a:xfrm>
          <a:prstGeom prst="rect">
            <a:avLst/>
          </a:prstGeom>
        </p:spPr>
      </p:pic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25.11.2025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Neue</a:t>
            </a:r>
            <a:r>
              <a:rPr spc="-10" dirty="0"/>
              <a:t> Wege </a:t>
            </a:r>
            <a:r>
              <a:rPr dirty="0"/>
              <a:t>mit KI</a:t>
            </a:r>
            <a:r>
              <a:rPr spc="-5" dirty="0"/>
              <a:t> </a:t>
            </a:r>
            <a:r>
              <a:rPr dirty="0"/>
              <a:t>| </a:t>
            </a:r>
            <a:r>
              <a:rPr spc="-10" dirty="0"/>
              <a:t>Rahimi-</a:t>
            </a:r>
            <a:r>
              <a:rPr dirty="0"/>
              <a:t>Iman</a:t>
            </a:r>
            <a:r>
              <a:rPr spc="-35" dirty="0"/>
              <a:t> </a:t>
            </a:r>
            <a:r>
              <a:rPr spc="-10" dirty="0"/>
              <a:t>Group@Giessen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9B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76300" y="1592325"/>
            <a:ext cx="11315700" cy="5266055"/>
            <a:chOff x="876300" y="1592325"/>
            <a:chExt cx="11315700" cy="5266055"/>
          </a:xfrm>
        </p:grpSpPr>
        <p:sp>
          <p:nvSpPr>
            <p:cNvPr id="4" name="object 4"/>
            <p:cNvSpPr/>
            <p:nvPr/>
          </p:nvSpPr>
          <p:spPr>
            <a:xfrm>
              <a:off x="876300" y="1592325"/>
              <a:ext cx="11315700" cy="5266055"/>
            </a:xfrm>
            <a:custGeom>
              <a:avLst/>
              <a:gdLst/>
              <a:ahLst/>
              <a:cxnLst/>
              <a:rect l="l" t="t" r="r" b="b"/>
              <a:pathLst>
                <a:path w="11315700" h="5266055">
                  <a:moveTo>
                    <a:pt x="11315700" y="0"/>
                  </a:moveTo>
                  <a:lnTo>
                    <a:pt x="0" y="0"/>
                  </a:lnTo>
                  <a:lnTo>
                    <a:pt x="0" y="5265674"/>
                  </a:lnTo>
                  <a:lnTo>
                    <a:pt x="11315700" y="5265674"/>
                  </a:lnTo>
                  <a:lnTo>
                    <a:pt x="11315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1551" y="6266687"/>
              <a:ext cx="936498" cy="54178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51598" y="1778253"/>
              <a:ext cx="2159000" cy="4318000"/>
            </a:xfrm>
            <a:custGeom>
              <a:avLst/>
              <a:gdLst/>
              <a:ahLst/>
              <a:cxnLst/>
              <a:rect l="l" t="t" r="r" b="b"/>
              <a:pathLst>
                <a:path w="2159000" h="4318000">
                  <a:moveTo>
                    <a:pt x="2158834" y="0"/>
                  </a:moveTo>
                  <a:lnTo>
                    <a:pt x="2110624" y="527"/>
                  </a:lnTo>
                  <a:lnTo>
                    <a:pt x="2062673" y="2103"/>
                  </a:lnTo>
                  <a:lnTo>
                    <a:pt x="2014990" y="4715"/>
                  </a:lnTo>
                  <a:lnTo>
                    <a:pt x="1967588" y="8354"/>
                  </a:lnTo>
                  <a:lnTo>
                    <a:pt x="1920477" y="13008"/>
                  </a:lnTo>
                  <a:lnTo>
                    <a:pt x="1873668" y="18666"/>
                  </a:lnTo>
                  <a:lnTo>
                    <a:pt x="1827172" y="25317"/>
                  </a:lnTo>
                  <a:lnTo>
                    <a:pt x="1781000" y="32950"/>
                  </a:lnTo>
                  <a:lnTo>
                    <a:pt x="1735164" y="41555"/>
                  </a:lnTo>
                  <a:lnTo>
                    <a:pt x="1689673" y="51119"/>
                  </a:lnTo>
                  <a:lnTo>
                    <a:pt x="1644540" y="61633"/>
                  </a:lnTo>
                  <a:lnTo>
                    <a:pt x="1599774" y="73086"/>
                  </a:lnTo>
                  <a:lnTo>
                    <a:pt x="1555388" y="85465"/>
                  </a:lnTo>
                  <a:lnTo>
                    <a:pt x="1511391" y="98761"/>
                  </a:lnTo>
                  <a:lnTo>
                    <a:pt x="1467795" y="112963"/>
                  </a:lnTo>
                  <a:lnTo>
                    <a:pt x="1424611" y="128059"/>
                  </a:lnTo>
                  <a:lnTo>
                    <a:pt x="1381850" y="144038"/>
                  </a:lnTo>
                  <a:lnTo>
                    <a:pt x="1339523" y="160890"/>
                  </a:lnTo>
                  <a:lnTo>
                    <a:pt x="1297640" y="178603"/>
                  </a:lnTo>
                  <a:lnTo>
                    <a:pt x="1256213" y="197168"/>
                  </a:lnTo>
                  <a:lnTo>
                    <a:pt x="1215253" y="216571"/>
                  </a:lnTo>
                  <a:lnTo>
                    <a:pt x="1174771" y="236804"/>
                  </a:lnTo>
                  <a:lnTo>
                    <a:pt x="1134777" y="257854"/>
                  </a:lnTo>
                  <a:lnTo>
                    <a:pt x="1095283" y="279710"/>
                  </a:lnTo>
                  <a:lnTo>
                    <a:pt x="1056299" y="302363"/>
                  </a:lnTo>
                  <a:lnTo>
                    <a:pt x="1017837" y="325800"/>
                  </a:lnTo>
                  <a:lnTo>
                    <a:pt x="979907" y="350011"/>
                  </a:lnTo>
                  <a:lnTo>
                    <a:pt x="942521" y="374985"/>
                  </a:lnTo>
                  <a:lnTo>
                    <a:pt x="905690" y="400711"/>
                  </a:lnTo>
                  <a:lnTo>
                    <a:pt x="869423" y="427178"/>
                  </a:lnTo>
                  <a:lnTo>
                    <a:pt x="833734" y="454374"/>
                  </a:lnTo>
                  <a:lnTo>
                    <a:pt x="798631" y="482290"/>
                  </a:lnTo>
                  <a:lnTo>
                    <a:pt x="764127" y="510913"/>
                  </a:lnTo>
                  <a:lnTo>
                    <a:pt x="730232" y="540234"/>
                  </a:lnTo>
                  <a:lnTo>
                    <a:pt x="696958" y="570241"/>
                  </a:lnTo>
                  <a:lnTo>
                    <a:pt x="664315" y="600923"/>
                  </a:lnTo>
                  <a:lnTo>
                    <a:pt x="632313" y="632269"/>
                  </a:lnTo>
                  <a:lnTo>
                    <a:pt x="600966" y="664268"/>
                  </a:lnTo>
                  <a:lnTo>
                    <a:pt x="570282" y="696910"/>
                  </a:lnTo>
                  <a:lnTo>
                    <a:pt x="540273" y="730182"/>
                  </a:lnTo>
                  <a:lnTo>
                    <a:pt x="510951" y="764075"/>
                  </a:lnTo>
                  <a:lnTo>
                    <a:pt x="482325" y="798578"/>
                  </a:lnTo>
                  <a:lnTo>
                    <a:pt x="454408" y="833678"/>
                  </a:lnTo>
                  <a:lnTo>
                    <a:pt x="427209" y="869366"/>
                  </a:lnTo>
                  <a:lnTo>
                    <a:pt x="400741" y="905631"/>
                  </a:lnTo>
                  <a:lnTo>
                    <a:pt x="375014" y="942461"/>
                  </a:lnTo>
                  <a:lnTo>
                    <a:pt x="350038" y="979845"/>
                  </a:lnTo>
                  <a:lnTo>
                    <a:pt x="325825" y="1017773"/>
                  </a:lnTo>
                  <a:lnTo>
                    <a:pt x="302386" y="1056234"/>
                  </a:lnTo>
                  <a:lnTo>
                    <a:pt x="279732" y="1095216"/>
                  </a:lnTo>
                  <a:lnTo>
                    <a:pt x="257874" y="1134708"/>
                  </a:lnTo>
                  <a:lnTo>
                    <a:pt x="236822" y="1174701"/>
                  </a:lnTo>
                  <a:lnTo>
                    <a:pt x="216589" y="1215182"/>
                  </a:lnTo>
                  <a:lnTo>
                    <a:pt x="197184" y="1256140"/>
                  </a:lnTo>
                  <a:lnTo>
                    <a:pt x="178618" y="1297566"/>
                  </a:lnTo>
                  <a:lnTo>
                    <a:pt x="160903" y="1339447"/>
                  </a:lnTo>
                  <a:lnTo>
                    <a:pt x="144050" y="1381773"/>
                  </a:lnTo>
                  <a:lnTo>
                    <a:pt x="128069" y="1424533"/>
                  </a:lnTo>
                  <a:lnTo>
                    <a:pt x="112972" y="1467716"/>
                  </a:lnTo>
                  <a:lnTo>
                    <a:pt x="98770" y="1511310"/>
                  </a:lnTo>
                  <a:lnTo>
                    <a:pt x="85473" y="1555306"/>
                  </a:lnTo>
                  <a:lnTo>
                    <a:pt x="73092" y="1599692"/>
                  </a:lnTo>
                  <a:lnTo>
                    <a:pt x="61639" y="1644456"/>
                  </a:lnTo>
                  <a:lnTo>
                    <a:pt x="51124" y="1689589"/>
                  </a:lnTo>
                  <a:lnTo>
                    <a:pt x="41558" y="1735079"/>
                  </a:lnTo>
                  <a:lnTo>
                    <a:pt x="32953" y="1780914"/>
                  </a:lnTo>
                  <a:lnTo>
                    <a:pt x="25319" y="1827085"/>
                  </a:lnTo>
                  <a:lnTo>
                    <a:pt x="18667" y="1873581"/>
                  </a:lnTo>
                  <a:lnTo>
                    <a:pt x="13009" y="1920389"/>
                  </a:lnTo>
                  <a:lnTo>
                    <a:pt x="8355" y="1967500"/>
                  </a:lnTo>
                  <a:lnTo>
                    <a:pt x="4716" y="2014902"/>
                  </a:lnTo>
                  <a:lnTo>
                    <a:pt x="2103" y="2062584"/>
                  </a:lnTo>
                  <a:lnTo>
                    <a:pt x="527" y="2110536"/>
                  </a:lnTo>
                  <a:lnTo>
                    <a:pt x="0" y="2158746"/>
                  </a:lnTo>
                  <a:lnTo>
                    <a:pt x="527" y="2206956"/>
                  </a:lnTo>
                  <a:lnTo>
                    <a:pt x="2103" y="2254907"/>
                  </a:lnTo>
                  <a:lnTo>
                    <a:pt x="4716" y="2302590"/>
                  </a:lnTo>
                  <a:lnTo>
                    <a:pt x="8355" y="2349992"/>
                  </a:lnTo>
                  <a:lnTo>
                    <a:pt x="13009" y="2397103"/>
                  </a:lnTo>
                  <a:lnTo>
                    <a:pt x="18667" y="2443912"/>
                  </a:lnTo>
                  <a:lnTo>
                    <a:pt x="25319" y="2490408"/>
                  </a:lnTo>
                  <a:lnTo>
                    <a:pt x="32953" y="2536580"/>
                  </a:lnTo>
                  <a:lnTo>
                    <a:pt x="41558" y="2582417"/>
                  </a:lnTo>
                  <a:lnTo>
                    <a:pt x="51124" y="2627907"/>
                  </a:lnTo>
                  <a:lnTo>
                    <a:pt x="61639" y="2673041"/>
                  </a:lnTo>
                  <a:lnTo>
                    <a:pt x="73092" y="2717807"/>
                  </a:lnTo>
                  <a:lnTo>
                    <a:pt x="85473" y="2762193"/>
                  </a:lnTo>
                  <a:lnTo>
                    <a:pt x="98770" y="2806190"/>
                  </a:lnTo>
                  <a:lnTo>
                    <a:pt x="112972" y="2849786"/>
                  </a:lnTo>
                  <a:lnTo>
                    <a:pt x="128069" y="2892970"/>
                  </a:lnTo>
                  <a:lnTo>
                    <a:pt x="144050" y="2935732"/>
                  </a:lnTo>
                  <a:lnTo>
                    <a:pt x="160903" y="2978059"/>
                  </a:lnTo>
                  <a:lnTo>
                    <a:pt x="178618" y="3019942"/>
                  </a:lnTo>
                  <a:lnTo>
                    <a:pt x="197184" y="3061369"/>
                  </a:lnTo>
                  <a:lnTo>
                    <a:pt x="216589" y="3102329"/>
                  </a:lnTo>
                  <a:lnTo>
                    <a:pt x="236822" y="3142812"/>
                  </a:lnTo>
                  <a:lnTo>
                    <a:pt x="257874" y="3182806"/>
                  </a:lnTo>
                  <a:lnTo>
                    <a:pt x="279732" y="3222301"/>
                  </a:lnTo>
                  <a:lnTo>
                    <a:pt x="302386" y="3261284"/>
                  </a:lnTo>
                  <a:lnTo>
                    <a:pt x="325825" y="3299747"/>
                  </a:lnTo>
                  <a:lnTo>
                    <a:pt x="350038" y="3337677"/>
                  </a:lnTo>
                  <a:lnTo>
                    <a:pt x="375014" y="3375063"/>
                  </a:lnTo>
                  <a:lnTo>
                    <a:pt x="400741" y="3411895"/>
                  </a:lnTo>
                  <a:lnTo>
                    <a:pt x="427209" y="3448161"/>
                  </a:lnTo>
                  <a:lnTo>
                    <a:pt x="454408" y="3483851"/>
                  </a:lnTo>
                  <a:lnTo>
                    <a:pt x="482325" y="3518954"/>
                  </a:lnTo>
                  <a:lnTo>
                    <a:pt x="510951" y="3553458"/>
                  </a:lnTo>
                  <a:lnTo>
                    <a:pt x="540273" y="3587353"/>
                  </a:lnTo>
                  <a:lnTo>
                    <a:pt x="570282" y="3620628"/>
                  </a:lnTo>
                  <a:lnTo>
                    <a:pt x="600966" y="3653271"/>
                  </a:lnTo>
                  <a:lnTo>
                    <a:pt x="632313" y="3685273"/>
                  </a:lnTo>
                  <a:lnTo>
                    <a:pt x="664315" y="3716621"/>
                  </a:lnTo>
                  <a:lnTo>
                    <a:pt x="696958" y="3747305"/>
                  </a:lnTo>
                  <a:lnTo>
                    <a:pt x="730232" y="3777314"/>
                  </a:lnTo>
                  <a:lnTo>
                    <a:pt x="764127" y="3806637"/>
                  </a:lnTo>
                  <a:lnTo>
                    <a:pt x="798631" y="3835262"/>
                  </a:lnTo>
                  <a:lnTo>
                    <a:pt x="833734" y="3863180"/>
                  </a:lnTo>
                  <a:lnTo>
                    <a:pt x="869423" y="3890379"/>
                  </a:lnTo>
                  <a:lnTo>
                    <a:pt x="905690" y="3916847"/>
                  </a:lnTo>
                  <a:lnTo>
                    <a:pt x="942521" y="3942575"/>
                  </a:lnTo>
                  <a:lnTo>
                    <a:pt x="979907" y="3967551"/>
                  </a:lnTo>
                  <a:lnTo>
                    <a:pt x="1017837" y="3991764"/>
                  </a:lnTo>
                  <a:lnTo>
                    <a:pt x="1056299" y="4015203"/>
                  </a:lnTo>
                  <a:lnTo>
                    <a:pt x="1095283" y="4037857"/>
                  </a:lnTo>
                  <a:lnTo>
                    <a:pt x="1134777" y="4059716"/>
                  </a:lnTo>
                  <a:lnTo>
                    <a:pt x="1174771" y="4080767"/>
                  </a:lnTo>
                  <a:lnTo>
                    <a:pt x="1215253" y="4101001"/>
                  </a:lnTo>
                  <a:lnTo>
                    <a:pt x="1256213" y="4120407"/>
                  </a:lnTo>
                  <a:lnTo>
                    <a:pt x="1297640" y="4138972"/>
                  </a:lnTo>
                  <a:lnTo>
                    <a:pt x="1339523" y="4156687"/>
                  </a:lnTo>
                  <a:lnTo>
                    <a:pt x="1381850" y="4173541"/>
                  </a:lnTo>
                  <a:lnTo>
                    <a:pt x="1424611" y="4189522"/>
                  </a:lnTo>
                  <a:lnTo>
                    <a:pt x="1467795" y="4204619"/>
                  </a:lnTo>
                  <a:lnTo>
                    <a:pt x="1511391" y="4218822"/>
                  </a:lnTo>
                  <a:lnTo>
                    <a:pt x="1555388" y="4232119"/>
                  </a:lnTo>
                  <a:lnTo>
                    <a:pt x="1599774" y="4244500"/>
                  </a:lnTo>
                  <a:lnTo>
                    <a:pt x="1644540" y="4255953"/>
                  </a:lnTo>
                  <a:lnTo>
                    <a:pt x="1689673" y="4266468"/>
                  </a:lnTo>
                  <a:lnTo>
                    <a:pt x="1735164" y="4276034"/>
                  </a:lnTo>
                  <a:lnTo>
                    <a:pt x="1781000" y="4284639"/>
                  </a:lnTo>
                  <a:lnTo>
                    <a:pt x="1827172" y="4292273"/>
                  </a:lnTo>
                  <a:lnTo>
                    <a:pt x="1873668" y="4298925"/>
                  </a:lnTo>
                  <a:lnTo>
                    <a:pt x="1920477" y="4304583"/>
                  </a:lnTo>
                  <a:lnTo>
                    <a:pt x="1967588" y="4309238"/>
                  </a:lnTo>
                  <a:lnTo>
                    <a:pt x="2014990" y="4312877"/>
                  </a:lnTo>
                  <a:lnTo>
                    <a:pt x="2062673" y="4315490"/>
                  </a:lnTo>
                  <a:lnTo>
                    <a:pt x="2110624" y="4317065"/>
                  </a:lnTo>
                  <a:lnTo>
                    <a:pt x="2158834" y="4317593"/>
                  </a:lnTo>
                  <a:lnTo>
                    <a:pt x="2158834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51598" y="1778253"/>
              <a:ext cx="2159000" cy="4318000"/>
            </a:xfrm>
            <a:custGeom>
              <a:avLst/>
              <a:gdLst/>
              <a:ahLst/>
              <a:cxnLst/>
              <a:rect l="l" t="t" r="r" b="b"/>
              <a:pathLst>
                <a:path w="2159000" h="4318000">
                  <a:moveTo>
                    <a:pt x="2158834" y="4317593"/>
                  </a:moveTo>
                  <a:lnTo>
                    <a:pt x="2110624" y="4317065"/>
                  </a:lnTo>
                  <a:lnTo>
                    <a:pt x="2062673" y="4315490"/>
                  </a:lnTo>
                  <a:lnTo>
                    <a:pt x="2014990" y="4312877"/>
                  </a:lnTo>
                  <a:lnTo>
                    <a:pt x="1967588" y="4309238"/>
                  </a:lnTo>
                  <a:lnTo>
                    <a:pt x="1920477" y="4304583"/>
                  </a:lnTo>
                  <a:lnTo>
                    <a:pt x="1873668" y="4298925"/>
                  </a:lnTo>
                  <a:lnTo>
                    <a:pt x="1827172" y="4292273"/>
                  </a:lnTo>
                  <a:lnTo>
                    <a:pt x="1781000" y="4284639"/>
                  </a:lnTo>
                  <a:lnTo>
                    <a:pt x="1735164" y="4276034"/>
                  </a:lnTo>
                  <a:lnTo>
                    <a:pt x="1689673" y="4266468"/>
                  </a:lnTo>
                  <a:lnTo>
                    <a:pt x="1644540" y="4255953"/>
                  </a:lnTo>
                  <a:lnTo>
                    <a:pt x="1599774" y="4244500"/>
                  </a:lnTo>
                  <a:lnTo>
                    <a:pt x="1555388" y="4232119"/>
                  </a:lnTo>
                  <a:lnTo>
                    <a:pt x="1511391" y="4218822"/>
                  </a:lnTo>
                  <a:lnTo>
                    <a:pt x="1467795" y="4204619"/>
                  </a:lnTo>
                  <a:lnTo>
                    <a:pt x="1424611" y="4189522"/>
                  </a:lnTo>
                  <a:lnTo>
                    <a:pt x="1381850" y="4173541"/>
                  </a:lnTo>
                  <a:lnTo>
                    <a:pt x="1339523" y="4156687"/>
                  </a:lnTo>
                  <a:lnTo>
                    <a:pt x="1297640" y="4138972"/>
                  </a:lnTo>
                  <a:lnTo>
                    <a:pt x="1256213" y="4120407"/>
                  </a:lnTo>
                  <a:lnTo>
                    <a:pt x="1215253" y="4101001"/>
                  </a:lnTo>
                  <a:lnTo>
                    <a:pt x="1174771" y="4080767"/>
                  </a:lnTo>
                  <a:lnTo>
                    <a:pt x="1134777" y="4059716"/>
                  </a:lnTo>
                  <a:lnTo>
                    <a:pt x="1095283" y="4037857"/>
                  </a:lnTo>
                  <a:lnTo>
                    <a:pt x="1056299" y="4015203"/>
                  </a:lnTo>
                  <a:lnTo>
                    <a:pt x="1017837" y="3991764"/>
                  </a:lnTo>
                  <a:lnTo>
                    <a:pt x="979907" y="3967551"/>
                  </a:lnTo>
                  <a:lnTo>
                    <a:pt x="942521" y="3942575"/>
                  </a:lnTo>
                  <a:lnTo>
                    <a:pt x="905690" y="3916847"/>
                  </a:lnTo>
                  <a:lnTo>
                    <a:pt x="869423" y="3890379"/>
                  </a:lnTo>
                  <a:lnTo>
                    <a:pt x="833734" y="3863180"/>
                  </a:lnTo>
                  <a:lnTo>
                    <a:pt x="798631" y="3835262"/>
                  </a:lnTo>
                  <a:lnTo>
                    <a:pt x="764127" y="3806637"/>
                  </a:lnTo>
                  <a:lnTo>
                    <a:pt x="730232" y="3777314"/>
                  </a:lnTo>
                  <a:lnTo>
                    <a:pt x="696958" y="3747305"/>
                  </a:lnTo>
                  <a:lnTo>
                    <a:pt x="664315" y="3716621"/>
                  </a:lnTo>
                  <a:lnTo>
                    <a:pt x="632313" y="3685273"/>
                  </a:lnTo>
                  <a:lnTo>
                    <a:pt x="600966" y="3653271"/>
                  </a:lnTo>
                  <a:lnTo>
                    <a:pt x="570282" y="3620628"/>
                  </a:lnTo>
                  <a:lnTo>
                    <a:pt x="540273" y="3587353"/>
                  </a:lnTo>
                  <a:lnTo>
                    <a:pt x="510951" y="3553458"/>
                  </a:lnTo>
                  <a:lnTo>
                    <a:pt x="482325" y="3518954"/>
                  </a:lnTo>
                  <a:lnTo>
                    <a:pt x="454408" y="3483851"/>
                  </a:lnTo>
                  <a:lnTo>
                    <a:pt x="427209" y="3448161"/>
                  </a:lnTo>
                  <a:lnTo>
                    <a:pt x="400741" y="3411895"/>
                  </a:lnTo>
                  <a:lnTo>
                    <a:pt x="375014" y="3375063"/>
                  </a:lnTo>
                  <a:lnTo>
                    <a:pt x="350038" y="3337677"/>
                  </a:lnTo>
                  <a:lnTo>
                    <a:pt x="325825" y="3299747"/>
                  </a:lnTo>
                  <a:lnTo>
                    <a:pt x="302386" y="3261284"/>
                  </a:lnTo>
                  <a:lnTo>
                    <a:pt x="279732" y="3222301"/>
                  </a:lnTo>
                  <a:lnTo>
                    <a:pt x="257874" y="3182806"/>
                  </a:lnTo>
                  <a:lnTo>
                    <a:pt x="236822" y="3142812"/>
                  </a:lnTo>
                  <a:lnTo>
                    <a:pt x="216589" y="3102329"/>
                  </a:lnTo>
                  <a:lnTo>
                    <a:pt x="197184" y="3061369"/>
                  </a:lnTo>
                  <a:lnTo>
                    <a:pt x="178618" y="3019942"/>
                  </a:lnTo>
                  <a:lnTo>
                    <a:pt x="160903" y="2978059"/>
                  </a:lnTo>
                  <a:lnTo>
                    <a:pt x="144050" y="2935732"/>
                  </a:lnTo>
                  <a:lnTo>
                    <a:pt x="128069" y="2892970"/>
                  </a:lnTo>
                  <a:lnTo>
                    <a:pt x="112972" y="2849786"/>
                  </a:lnTo>
                  <a:lnTo>
                    <a:pt x="98770" y="2806190"/>
                  </a:lnTo>
                  <a:lnTo>
                    <a:pt x="85473" y="2762193"/>
                  </a:lnTo>
                  <a:lnTo>
                    <a:pt x="73092" y="2717807"/>
                  </a:lnTo>
                  <a:lnTo>
                    <a:pt x="61639" y="2673041"/>
                  </a:lnTo>
                  <a:lnTo>
                    <a:pt x="51124" y="2627907"/>
                  </a:lnTo>
                  <a:lnTo>
                    <a:pt x="41558" y="2582417"/>
                  </a:lnTo>
                  <a:lnTo>
                    <a:pt x="32953" y="2536580"/>
                  </a:lnTo>
                  <a:lnTo>
                    <a:pt x="25319" y="2490408"/>
                  </a:lnTo>
                  <a:lnTo>
                    <a:pt x="18667" y="2443912"/>
                  </a:lnTo>
                  <a:lnTo>
                    <a:pt x="13009" y="2397103"/>
                  </a:lnTo>
                  <a:lnTo>
                    <a:pt x="8355" y="2349992"/>
                  </a:lnTo>
                  <a:lnTo>
                    <a:pt x="4716" y="2302590"/>
                  </a:lnTo>
                  <a:lnTo>
                    <a:pt x="2103" y="2254907"/>
                  </a:lnTo>
                  <a:lnTo>
                    <a:pt x="527" y="2206956"/>
                  </a:lnTo>
                  <a:lnTo>
                    <a:pt x="0" y="2158746"/>
                  </a:lnTo>
                  <a:lnTo>
                    <a:pt x="527" y="2110536"/>
                  </a:lnTo>
                  <a:lnTo>
                    <a:pt x="2103" y="2062584"/>
                  </a:lnTo>
                  <a:lnTo>
                    <a:pt x="4716" y="2014902"/>
                  </a:lnTo>
                  <a:lnTo>
                    <a:pt x="8355" y="1967500"/>
                  </a:lnTo>
                  <a:lnTo>
                    <a:pt x="13009" y="1920389"/>
                  </a:lnTo>
                  <a:lnTo>
                    <a:pt x="18667" y="1873581"/>
                  </a:lnTo>
                  <a:lnTo>
                    <a:pt x="25319" y="1827085"/>
                  </a:lnTo>
                  <a:lnTo>
                    <a:pt x="32953" y="1780914"/>
                  </a:lnTo>
                  <a:lnTo>
                    <a:pt x="41558" y="1735079"/>
                  </a:lnTo>
                  <a:lnTo>
                    <a:pt x="51124" y="1689589"/>
                  </a:lnTo>
                  <a:lnTo>
                    <a:pt x="61639" y="1644456"/>
                  </a:lnTo>
                  <a:lnTo>
                    <a:pt x="73092" y="1599692"/>
                  </a:lnTo>
                  <a:lnTo>
                    <a:pt x="85473" y="1555306"/>
                  </a:lnTo>
                  <a:lnTo>
                    <a:pt x="98770" y="1511310"/>
                  </a:lnTo>
                  <a:lnTo>
                    <a:pt x="112972" y="1467716"/>
                  </a:lnTo>
                  <a:lnTo>
                    <a:pt x="128069" y="1424533"/>
                  </a:lnTo>
                  <a:lnTo>
                    <a:pt x="144050" y="1381773"/>
                  </a:lnTo>
                  <a:lnTo>
                    <a:pt x="160903" y="1339447"/>
                  </a:lnTo>
                  <a:lnTo>
                    <a:pt x="178618" y="1297566"/>
                  </a:lnTo>
                  <a:lnTo>
                    <a:pt x="197184" y="1256140"/>
                  </a:lnTo>
                  <a:lnTo>
                    <a:pt x="216589" y="1215182"/>
                  </a:lnTo>
                  <a:lnTo>
                    <a:pt x="236822" y="1174701"/>
                  </a:lnTo>
                  <a:lnTo>
                    <a:pt x="257874" y="1134708"/>
                  </a:lnTo>
                  <a:lnTo>
                    <a:pt x="279732" y="1095216"/>
                  </a:lnTo>
                  <a:lnTo>
                    <a:pt x="302386" y="1056234"/>
                  </a:lnTo>
                  <a:lnTo>
                    <a:pt x="325825" y="1017773"/>
                  </a:lnTo>
                  <a:lnTo>
                    <a:pt x="350038" y="979845"/>
                  </a:lnTo>
                  <a:lnTo>
                    <a:pt x="375014" y="942461"/>
                  </a:lnTo>
                  <a:lnTo>
                    <a:pt x="400741" y="905631"/>
                  </a:lnTo>
                  <a:lnTo>
                    <a:pt x="427209" y="869366"/>
                  </a:lnTo>
                  <a:lnTo>
                    <a:pt x="454408" y="833678"/>
                  </a:lnTo>
                  <a:lnTo>
                    <a:pt x="482325" y="798578"/>
                  </a:lnTo>
                  <a:lnTo>
                    <a:pt x="510951" y="764075"/>
                  </a:lnTo>
                  <a:lnTo>
                    <a:pt x="540273" y="730182"/>
                  </a:lnTo>
                  <a:lnTo>
                    <a:pt x="570282" y="696910"/>
                  </a:lnTo>
                  <a:lnTo>
                    <a:pt x="600966" y="664268"/>
                  </a:lnTo>
                  <a:lnTo>
                    <a:pt x="632313" y="632269"/>
                  </a:lnTo>
                  <a:lnTo>
                    <a:pt x="664315" y="600923"/>
                  </a:lnTo>
                  <a:lnTo>
                    <a:pt x="696958" y="570241"/>
                  </a:lnTo>
                  <a:lnTo>
                    <a:pt x="730232" y="540234"/>
                  </a:lnTo>
                  <a:lnTo>
                    <a:pt x="764127" y="510913"/>
                  </a:lnTo>
                  <a:lnTo>
                    <a:pt x="798631" y="482290"/>
                  </a:lnTo>
                  <a:lnTo>
                    <a:pt x="833734" y="454374"/>
                  </a:lnTo>
                  <a:lnTo>
                    <a:pt x="869423" y="427178"/>
                  </a:lnTo>
                  <a:lnTo>
                    <a:pt x="905690" y="400711"/>
                  </a:lnTo>
                  <a:lnTo>
                    <a:pt x="942521" y="374985"/>
                  </a:lnTo>
                  <a:lnTo>
                    <a:pt x="979907" y="350011"/>
                  </a:lnTo>
                  <a:lnTo>
                    <a:pt x="1017837" y="325800"/>
                  </a:lnTo>
                  <a:lnTo>
                    <a:pt x="1056299" y="302363"/>
                  </a:lnTo>
                  <a:lnTo>
                    <a:pt x="1095283" y="279710"/>
                  </a:lnTo>
                  <a:lnTo>
                    <a:pt x="1134777" y="257854"/>
                  </a:lnTo>
                  <a:lnTo>
                    <a:pt x="1174771" y="236804"/>
                  </a:lnTo>
                  <a:lnTo>
                    <a:pt x="1215253" y="216571"/>
                  </a:lnTo>
                  <a:lnTo>
                    <a:pt x="1256213" y="197168"/>
                  </a:lnTo>
                  <a:lnTo>
                    <a:pt x="1297640" y="178603"/>
                  </a:lnTo>
                  <a:lnTo>
                    <a:pt x="1339523" y="160890"/>
                  </a:lnTo>
                  <a:lnTo>
                    <a:pt x="1381850" y="144038"/>
                  </a:lnTo>
                  <a:lnTo>
                    <a:pt x="1424611" y="128059"/>
                  </a:lnTo>
                  <a:lnTo>
                    <a:pt x="1467795" y="112963"/>
                  </a:lnTo>
                  <a:lnTo>
                    <a:pt x="1511391" y="98761"/>
                  </a:lnTo>
                  <a:lnTo>
                    <a:pt x="1555388" y="85465"/>
                  </a:lnTo>
                  <a:lnTo>
                    <a:pt x="1599774" y="73086"/>
                  </a:lnTo>
                  <a:lnTo>
                    <a:pt x="1644540" y="61633"/>
                  </a:lnTo>
                  <a:lnTo>
                    <a:pt x="1689673" y="51119"/>
                  </a:lnTo>
                  <a:lnTo>
                    <a:pt x="1735164" y="41555"/>
                  </a:lnTo>
                  <a:lnTo>
                    <a:pt x="1781000" y="32950"/>
                  </a:lnTo>
                  <a:lnTo>
                    <a:pt x="1827172" y="25317"/>
                  </a:lnTo>
                  <a:lnTo>
                    <a:pt x="1873668" y="18666"/>
                  </a:lnTo>
                  <a:lnTo>
                    <a:pt x="1920477" y="13008"/>
                  </a:lnTo>
                  <a:lnTo>
                    <a:pt x="1967588" y="8354"/>
                  </a:lnTo>
                  <a:lnTo>
                    <a:pt x="2014990" y="4715"/>
                  </a:lnTo>
                  <a:lnTo>
                    <a:pt x="2062673" y="2103"/>
                  </a:lnTo>
                  <a:lnTo>
                    <a:pt x="2110624" y="527"/>
                  </a:lnTo>
                  <a:lnTo>
                    <a:pt x="2158834" y="0"/>
                  </a:lnTo>
                  <a:lnTo>
                    <a:pt x="2158834" y="2158746"/>
                  </a:lnTo>
                  <a:lnTo>
                    <a:pt x="2158834" y="4317593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07210" y="3073526"/>
              <a:ext cx="1403350" cy="2806700"/>
            </a:xfrm>
            <a:custGeom>
              <a:avLst/>
              <a:gdLst/>
              <a:ahLst/>
              <a:cxnLst/>
              <a:rect l="l" t="t" r="r" b="b"/>
              <a:pathLst>
                <a:path w="1403350" h="2806700">
                  <a:moveTo>
                    <a:pt x="1403222" y="0"/>
                  </a:moveTo>
                  <a:lnTo>
                    <a:pt x="1354976" y="813"/>
                  </a:lnTo>
                  <a:lnTo>
                    <a:pt x="1307137" y="3237"/>
                  </a:lnTo>
                  <a:lnTo>
                    <a:pt x="1259734" y="7244"/>
                  </a:lnTo>
                  <a:lnTo>
                    <a:pt x="1212792" y="12810"/>
                  </a:lnTo>
                  <a:lnTo>
                    <a:pt x="1166337" y="19907"/>
                  </a:lnTo>
                  <a:lnTo>
                    <a:pt x="1120395" y="28509"/>
                  </a:lnTo>
                  <a:lnTo>
                    <a:pt x="1074992" y="38591"/>
                  </a:lnTo>
                  <a:lnTo>
                    <a:pt x="1030155" y="50126"/>
                  </a:lnTo>
                  <a:lnTo>
                    <a:pt x="985909" y="63088"/>
                  </a:lnTo>
                  <a:lnTo>
                    <a:pt x="942281" y="77451"/>
                  </a:lnTo>
                  <a:lnTo>
                    <a:pt x="899296" y="93189"/>
                  </a:lnTo>
                  <a:lnTo>
                    <a:pt x="856982" y="110275"/>
                  </a:lnTo>
                  <a:lnTo>
                    <a:pt x="815363" y="128684"/>
                  </a:lnTo>
                  <a:lnTo>
                    <a:pt x="774466" y="148390"/>
                  </a:lnTo>
                  <a:lnTo>
                    <a:pt x="734318" y="169366"/>
                  </a:lnTo>
                  <a:lnTo>
                    <a:pt x="694943" y="191586"/>
                  </a:lnTo>
                  <a:lnTo>
                    <a:pt x="656370" y="215024"/>
                  </a:lnTo>
                  <a:lnTo>
                    <a:pt x="618622" y="239654"/>
                  </a:lnTo>
                  <a:lnTo>
                    <a:pt x="581727" y="265450"/>
                  </a:lnTo>
                  <a:lnTo>
                    <a:pt x="545711" y="292386"/>
                  </a:lnTo>
                  <a:lnTo>
                    <a:pt x="510600" y="320435"/>
                  </a:lnTo>
                  <a:lnTo>
                    <a:pt x="476419" y="349572"/>
                  </a:lnTo>
                  <a:lnTo>
                    <a:pt x="443196" y="379770"/>
                  </a:lnTo>
                  <a:lnTo>
                    <a:pt x="410956" y="411003"/>
                  </a:lnTo>
                  <a:lnTo>
                    <a:pt x="379725" y="443245"/>
                  </a:lnTo>
                  <a:lnTo>
                    <a:pt x="349529" y="476471"/>
                  </a:lnTo>
                  <a:lnTo>
                    <a:pt x="320394" y="510653"/>
                  </a:lnTo>
                  <a:lnTo>
                    <a:pt x="292348" y="545765"/>
                  </a:lnTo>
                  <a:lnTo>
                    <a:pt x="265414" y="581782"/>
                  </a:lnTo>
                  <a:lnTo>
                    <a:pt x="239621" y="618678"/>
                  </a:lnTo>
                  <a:lnTo>
                    <a:pt x="214993" y="656426"/>
                  </a:lnTo>
                  <a:lnTo>
                    <a:pt x="191558" y="695000"/>
                  </a:lnTo>
                  <a:lnTo>
                    <a:pt x="169340" y="734374"/>
                  </a:lnTo>
                  <a:lnTo>
                    <a:pt x="148367" y="774522"/>
                  </a:lnTo>
                  <a:lnTo>
                    <a:pt x="128664" y="815418"/>
                  </a:lnTo>
                  <a:lnTo>
                    <a:pt x="110257" y="857035"/>
                  </a:lnTo>
                  <a:lnTo>
                    <a:pt x="93173" y="899348"/>
                  </a:lnTo>
                  <a:lnTo>
                    <a:pt x="77438" y="942330"/>
                  </a:lnTo>
                  <a:lnTo>
                    <a:pt x="63077" y="985956"/>
                  </a:lnTo>
                  <a:lnTo>
                    <a:pt x="50117" y="1030199"/>
                  </a:lnTo>
                  <a:lnTo>
                    <a:pt x="38584" y="1075033"/>
                  </a:lnTo>
                  <a:lnTo>
                    <a:pt x="28504" y="1120431"/>
                  </a:lnTo>
                  <a:lnTo>
                    <a:pt x="19903" y="1166369"/>
                  </a:lnTo>
                  <a:lnTo>
                    <a:pt x="12807" y="1212819"/>
                  </a:lnTo>
                  <a:lnTo>
                    <a:pt x="7243" y="1259755"/>
                  </a:lnTo>
                  <a:lnTo>
                    <a:pt x="3236" y="1307152"/>
                  </a:lnTo>
                  <a:lnTo>
                    <a:pt x="813" y="1354983"/>
                  </a:lnTo>
                  <a:lnTo>
                    <a:pt x="0" y="1403223"/>
                  </a:lnTo>
                  <a:lnTo>
                    <a:pt x="813" y="1451462"/>
                  </a:lnTo>
                  <a:lnTo>
                    <a:pt x="3236" y="1499293"/>
                  </a:lnTo>
                  <a:lnTo>
                    <a:pt x="7243" y="1546690"/>
                  </a:lnTo>
                  <a:lnTo>
                    <a:pt x="12807" y="1593626"/>
                  </a:lnTo>
                  <a:lnTo>
                    <a:pt x="19903" y="1640076"/>
                  </a:lnTo>
                  <a:lnTo>
                    <a:pt x="28504" y="1686013"/>
                  </a:lnTo>
                  <a:lnTo>
                    <a:pt x="38584" y="1731412"/>
                  </a:lnTo>
                  <a:lnTo>
                    <a:pt x="50117" y="1776245"/>
                  </a:lnTo>
                  <a:lnTo>
                    <a:pt x="63077" y="1820488"/>
                  </a:lnTo>
                  <a:lnTo>
                    <a:pt x="77438" y="1864113"/>
                  </a:lnTo>
                  <a:lnTo>
                    <a:pt x="93173" y="1907095"/>
                  </a:lnTo>
                  <a:lnTo>
                    <a:pt x="110257" y="1949408"/>
                  </a:lnTo>
                  <a:lnTo>
                    <a:pt x="128664" y="1991025"/>
                  </a:lnTo>
                  <a:lnTo>
                    <a:pt x="148367" y="2031920"/>
                  </a:lnTo>
                  <a:lnTo>
                    <a:pt x="169340" y="2072068"/>
                  </a:lnTo>
                  <a:lnTo>
                    <a:pt x="191558" y="2111442"/>
                  </a:lnTo>
                  <a:lnTo>
                    <a:pt x="214993" y="2150015"/>
                  </a:lnTo>
                  <a:lnTo>
                    <a:pt x="239621" y="2187763"/>
                  </a:lnTo>
                  <a:lnTo>
                    <a:pt x="265414" y="2224658"/>
                  </a:lnTo>
                  <a:lnTo>
                    <a:pt x="292348" y="2260675"/>
                  </a:lnTo>
                  <a:lnTo>
                    <a:pt x="320394" y="2295787"/>
                  </a:lnTo>
                  <a:lnTo>
                    <a:pt x="349529" y="2329969"/>
                  </a:lnTo>
                  <a:lnTo>
                    <a:pt x="379725" y="2363194"/>
                  </a:lnTo>
                  <a:lnTo>
                    <a:pt x="410956" y="2395435"/>
                  </a:lnTo>
                  <a:lnTo>
                    <a:pt x="443196" y="2426668"/>
                  </a:lnTo>
                  <a:lnTo>
                    <a:pt x="476419" y="2456866"/>
                  </a:lnTo>
                  <a:lnTo>
                    <a:pt x="510600" y="2486002"/>
                  </a:lnTo>
                  <a:lnTo>
                    <a:pt x="545711" y="2514051"/>
                  </a:lnTo>
                  <a:lnTo>
                    <a:pt x="581727" y="2540986"/>
                  </a:lnTo>
                  <a:lnTo>
                    <a:pt x="618622" y="2566782"/>
                  </a:lnTo>
                  <a:lnTo>
                    <a:pt x="656370" y="2591412"/>
                  </a:lnTo>
                  <a:lnTo>
                    <a:pt x="694944" y="2614850"/>
                  </a:lnTo>
                  <a:lnTo>
                    <a:pt x="734318" y="2637069"/>
                  </a:lnTo>
                  <a:lnTo>
                    <a:pt x="774466" y="2658045"/>
                  </a:lnTo>
                  <a:lnTo>
                    <a:pt x="815363" y="2677750"/>
                  </a:lnTo>
                  <a:lnTo>
                    <a:pt x="856982" y="2696159"/>
                  </a:lnTo>
                  <a:lnTo>
                    <a:pt x="899296" y="2713245"/>
                  </a:lnTo>
                  <a:lnTo>
                    <a:pt x="942281" y="2728983"/>
                  </a:lnTo>
                  <a:lnTo>
                    <a:pt x="985909" y="2743346"/>
                  </a:lnTo>
                  <a:lnTo>
                    <a:pt x="1030155" y="2756308"/>
                  </a:lnTo>
                  <a:lnTo>
                    <a:pt x="1074992" y="2767842"/>
                  </a:lnTo>
                  <a:lnTo>
                    <a:pt x="1120395" y="2777924"/>
                  </a:lnTo>
                  <a:lnTo>
                    <a:pt x="1166337" y="2786526"/>
                  </a:lnTo>
                  <a:lnTo>
                    <a:pt x="1212792" y="2793623"/>
                  </a:lnTo>
                  <a:lnTo>
                    <a:pt x="1259734" y="2799188"/>
                  </a:lnTo>
                  <a:lnTo>
                    <a:pt x="1307137" y="2803195"/>
                  </a:lnTo>
                  <a:lnTo>
                    <a:pt x="1354976" y="2805619"/>
                  </a:lnTo>
                  <a:lnTo>
                    <a:pt x="1403222" y="2806433"/>
                  </a:lnTo>
                  <a:lnTo>
                    <a:pt x="1403222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07210" y="3073526"/>
              <a:ext cx="1403350" cy="2806700"/>
            </a:xfrm>
            <a:custGeom>
              <a:avLst/>
              <a:gdLst/>
              <a:ahLst/>
              <a:cxnLst/>
              <a:rect l="l" t="t" r="r" b="b"/>
              <a:pathLst>
                <a:path w="1403350" h="2806700">
                  <a:moveTo>
                    <a:pt x="1403222" y="2806433"/>
                  </a:moveTo>
                  <a:lnTo>
                    <a:pt x="1354976" y="2805619"/>
                  </a:lnTo>
                  <a:lnTo>
                    <a:pt x="1307137" y="2803195"/>
                  </a:lnTo>
                  <a:lnTo>
                    <a:pt x="1259734" y="2799188"/>
                  </a:lnTo>
                  <a:lnTo>
                    <a:pt x="1212792" y="2793623"/>
                  </a:lnTo>
                  <a:lnTo>
                    <a:pt x="1166337" y="2786526"/>
                  </a:lnTo>
                  <a:lnTo>
                    <a:pt x="1120395" y="2777924"/>
                  </a:lnTo>
                  <a:lnTo>
                    <a:pt x="1074992" y="2767842"/>
                  </a:lnTo>
                  <a:lnTo>
                    <a:pt x="1030155" y="2756308"/>
                  </a:lnTo>
                  <a:lnTo>
                    <a:pt x="985909" y="2743346"/>
                  </a:lnTo>
                  <a:lnTo>
                    <a:pt x="942281" y="2728983"/>
                  </a:lnTo>
                  <a:lnTo>
                    <a:pt x="899296" y="2713245"/>
                  </a:lnTo>
                  <a:lnTo>
                    <a:pt x="856982" y="2696159"/>
                  </a:lnTo>
                  <a:lnTo>
                    <a:pt x="815363" y="2677750"/>
                  </a:lnTo>
                  <a:lnTo>
                    <a:pt x="774466" y="2658045"/>
                  </a:lnTo>
                  <a:lnTo>
                    <a:pt x="734318" y="2637069"/>
                  </a:lnTo>
                  <a:lnTo>
                    <a:pt x="694944" y="2614850"/>
                  </a:lnTo>
                  <a:lnTo>
                    <a:pt x="656370" y="2591412"/>
                  </a:lnTo>
                  <a:lnTo>
                    <a:pt x="618622" y="2566782"/>
                  </a:lnTo>
                  <a:lnTo>
                    <a:pt x="581727" y="2540986"/>
                  </a:lnTo>
                  <a:lnTo>
                    <a:pt x="545711" y="2514051"/>
                  </a:lnTo>
                  <a:lnTo>
                    <a:pt x="510600" y="2486002"/>
                  </a:lnTo>
                  <a:lnTo>
                    <a:pt x="476419" y="2456866"/>
                  </a:lnTo>
                  <a:lnTo>
                    <a:pt x="443196" y="2426668"/>
                  </a:lnTo>
                  <a:lnTo>
                    <a:pt x="410956" y="2395435"/>
                  </a:lnTo>
                  <a:lnTo>
                    <a:pt x="379725" y="2363194"/>
                  </a:lnTo>
                  <a:lnTo>
                    <a:pt x="349529" y="2329969"/>
                  </a:lnTo>
                  <a:lnTo>
                    <a:pt x="320394" y="2295787"/>
                  </a:lnTo>
                  <a:lnTo>
                    <a:pt x="292348" y="2260675"/>
                  </a:lnTo>
                  <a:lnTo>
                    <a:pt x="265414" y="2224658"/>
                  </a:lnTo>
                  <a:lnTo>
                    <a:pt x="239621" y="2187763"/>
                  </a:lnTo>
                  <a:lnTo>
                    <a:pt x="214993" y="2150015"/>
                  </a:lnTo>
                  <a:lnTo>
                    <a:pt x="191558" y="2111442"/>
                  </a:lnTo>
                  <a:lnTo>
                    <a:pt x="169340" y="2072068"/>
                  </a:lnTo>
                  <a:lnTo>
                    <a:pt x="148367" y="2031920"/>
                  </a:lnTo>
                  <a:lnTo>
                    <a:pt x="128664" y="1991025"/>
                  </a:lnTo>
                  <a:lnTo>
                    <a:pt x="110257" y="1949408"/>
                  </a:lnTo>
                  <a:lnTo>
                    <a:pt x="93173" y="1907095"/>
                  </a:lnTo>
                  <a:lnTo>
                    <a:pt x="77438" y="1864113"/>
                  </a:lnTo>
                  <a:lnTo>
                    <a:pt x="63077" y="1820488"/>
                  </a:lnTo>
                  <a:lnTo>
                    <a:pt x="50117" y="1776245"/>
                  </a:lnTo>
                  <a:lnTo>
                    <a:pt x="38584" y="1731412"/>
                  </a:lnTo>
                  <a:lnTo>
                    <a:pt x="28504" y="1686013"/>
                  </a:lnTo>
                  <a:lnTo>
                    <a:pt x="19903" y="1640076"/>
                  </a:lnTo>
                  <a:lnTo>
                    <a:pt x="12807" y="1593626"/>
                  </a:lnTo>
                  <a:lnTo>
                    <a:pt x="7243" y="1546690"/>
                  </a:lnTo>
                  <a:lnTo>
                    <a:pt x="3236" y="1499293"/>
                  </a:lnTo>
                  <a:lnTo>
                    <a:pt x="813" y="1451462"/>
                  </a:lnTo>
                  <a:lnTo>
                    <a:pt x="0" y="1403223"/>
                  </a:lnTo>
                  <a:lnTo>
                    <a:pt x="813" y="1354983"/>
                  </a:lnTo>
                  <a:lnTo>
                    <a:pt x="3236" y="1307152"/>
                  </a:lnTo>
                  <a:lnTo>
                    <a:pt x="7243" y="1259755"/>
                  </a:lnTo>
                  <a:lnTo>
                    <a:pt x="12807" y="1212819"/>
                  </a:lnTo>
                  <a:lnTo>
                    <a:pt x="19903" y="1166369"/>
                  </a:lnTo>
                  <a:lnTo>
                    <a:pt x="28504" y="1120431"/>
                  </a:lnTo>
                  <a:lnTo>
                    <a:pt x="38584" y="1075033"/>
                  </a:lnTo>
                  <a:lnTo>
                    <a:pt x="50117" y="1030199"/>
                  </a:lnTo>
                  <a:lnTo>
                    <a:pt x="63077" y="985956"/>
                  </a:lnTo>
                  <a:lnTo>
                    <a:pt x="77438" y="942330"/>
                  </a:lnTo>
                  <a:lnTo>
                    <a:pt x="93173" y="899348"/>
                  </a:lnTo>
                  <a:lnTo>
                    <a:pt x="110257" y="857035"/>
                  </a:lnTo>
                  <a:lnTo>
                    <a:pt x="128664" y="815418"/>
                  </a:lnTo>
                  <a:lnTo>
                    <a:pt x="148367" y="774522"/>
                  </a:lnTo>
                  <a:lnTo>
                    <a:pt x="169340" y="734374"/>
                  </a:lnTo>
                  <a:lnTo>
                    <a:pt x="191558" y="695000"/>
                  </a:lnTo>
                  <a:lnTo>
                    <a:pt x="214993" y="656426"/>
                  </a:lnTo>
                  <a:lnTo>
                    <a:pt x="239621" y="618678"/>
                  </a:lnTo>
                  <a:lnTo>
                    <a:pt x="265414" y="581782"/>
                  </a:lnTo>
                  <a:lnTo>
                    <a:pt x="292348" y="545765"/>
                  </a:lnTo>
                  <a:lnTo>
                    <a:pt x="320394" y="510653"/>
                  </a:lnTo>
                  <a:lnTo>
                    <a:pt x="349529" y="476471"/>
                  </a:lnTo>
                  <a:lnTo>
                    <a:pt x="379725" y="443245"/>
                  </a:lnTo>
                  <a:lnTo>
                    <a:pt x="410956" y="411003"/>
                  </a:lnTo>
                  <a:lnTo>
                    <a:pt x="443196" y="379770"/>
                  </a:lnTo>
                  <a:lnTo>
                    <a:pt x="476419" y="349572"/>
                  </a:lnTo>
                  <a:lnTo>
                    <a:pt x="510600" y="320435"/>
                  </a:lnTo>
                  <a:lnTo>
                    <a:pt x="545711" y="292386"/>
                  </a:lnTo>
                  <a:lnTo>
                    <a:pt x="581727" y="265450"/>
                  </a:lnTo>
                  <a:lnTo>
                    <a:pt x="618622" y="239654"/>
                  </a:lnTo>
                  <a:lnTo>
                    <a:pt x="656370" y="215024"/>
                  </a:lnTo>
                  <a:lnTo>
                    <a:pt x="694943" y="191586"/>
                  </a:lnTo>
                  <a:lnTo>
                    <a:pt x="734318" y="169366"/>
                  </a:lnTo>
                  <a:lnTo>
                    <a:pt x="774466" y="148390"/>
                  </a:lnTo>
                  <a:lnTo>
                    <a:pt x="815363" y="128684"/>
                  </a:lnTo>
                  <a:lnTo>
                    <a:pt x="856982" y="110275"/>
                  </a:lnTo>
                  <a:lnTo>
                    <a:pt x="899296" y="93189"/>
                  </a:lnTo>
                  <a:lnTo>
                    <a:pt x="942281" y="77451"/>
                  </a:lnTo>
                  <a:lnTo>
                    <a:pt x="985909" y="63088"/>
                  </a:lnTo>
                  <a:lnTo>
                    <a:pt x="1030155" y="50126"/>
                  </a:lnTo>
                  <a:lnTo>
                    <a:pt x="1074992" y="38591"/>
                  </a:lnTo>
                  <a:lnTo>
                    <a:pt x="1120395" y="28509"/>
                  </a:lnTo>
                  <a:lnTo>
                    <a:pt x="1166337" y="19907"/>
                  </a:lnTo>
                  <a:lnTo>
                    <a:pt x="1212792" y="12810"/>
                  </a:lnTo>
                  <a:lnTo>
                    <a:pt x="1259734" y="7244"/>
                  </a:lnTo>
                  <a:lnTo>
                    <a:pt x="1307137" y="3237"/>
                  </a:lnTo>
                  <a:lnTo>
                    <a:pt x="1354976" y="813"/>
                  </a:lnTo>
                  <a:lnTo>
                    <a:pt x="1403222" y="0"/>
                  </a:lnTo>
                  <a:lnTo>
                    <a:pt x="1403222" y="1403223"/>
                  </a:lnTo>
                  <a:lnTo>
                    <a:pt x="1403222" y="2806433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62732" y="4368799"/>
              <a:ext cx="647700" cy="1295400"/>
            </a:xfrm>
            <a:custGeom>
              <a:avLst/>
              <a:gdLst/>
              <a:ahLst/>
              <a:cxnLst/>
              <a:rect l="l" t="t" r="r" b="b"/>
              <a:pathLst>
                <a:path w="647700" h="1295400">
                  <a:moveTo>
                    <a:pt x="647700" y="0"/>
                  </a:moveTo>
                  <a:lnTo>
                    <a:pt x="599355" y="1776"/>
                  </a:lnTo>
                  <a:lnTo>
                    <a:pt x="551977" y="7021"/>
                  </a:lnTo>
                  <a:lnTo>
                    <a:pt x="505690" y="15611"/>
                  </a:lnTo>
                  <a:lnTo>
                    <a:pt x="460619" y="27419"/>
                  </a:lnTo>
                  <a:lnTo>
                    <a:pt x="416889" y="42321"/>
                  </a:lnTo>
                  <a:lnTo>
                    <a:pt x="374626" y="60191"/>
                  </a:lnTo>
                  <a:lnTo>
                    <a:pt x="333955" y="80905"/>
                  </a:lnTo>
                  <a:lnTo>
                    <a:pt x="295001" y="104337"/>
                  </a:lnTo>
                  <a:lnTo>
                    <a:pt x="257888" y="130362"/>
                  </a:lnTo>
                  <a:lnTo>
                    <a:pt x="222743" y="158854"/>
                  </a:lnTo>
                  <a:lnTo>
                    <a:pt x="189690" y="189690"/>
                  </a:lnTo>
                  <a:lnTo>
                    <a:pt x="158854" y="222743"/>
                  </a:lnTo>
                  <a:lnTo>
                    <a:pt x="130362" y="257888"/>
                  </a:lnTo>
                  <a:lnTo>
                    <a:pt x="104337" y="295001"/>
                  </a:lnTo>
                  <a:lnTo>
                    <a:pt x="80905" y="333955"/>
                  </a:lnTo>
                  <a:lnTo>
                    <a:pt x="60191" y="374626"/>
                  </a:lnTo>
                  <a:lnTo>
                    <a:pt x="42321" y="416889"/>
                  </a:lnTo>
                  <a:lnTo>
                    <a:pt x="27419" y="460619"/>
                  </a:lnTo>
                  <a:lnTo>
                    <a:pt x="15611" y="505690"/>
                  </a:lnTo>
                  <a:lnTo>
                    <a:pt x="7021" y="551977"/>
                  </a:lnTo>
                  <a:lnTo>
                    <a:pt x="1776" y="599355"/>
                  </a:lnTo>
                  <a:lnTo>
                    <a:pt x="0" y="647700"/>
                  </a:lnTo>
                  <a:lnTo>
                    <a:pt x="1776" y="696027"/>
                  </a:lnTo>
                  <a:lnTo>
                    <a:pt x="7021" y="743391"/>
                  </a:lnTo>
                  <a:lnTo>
                    <a:pt x="15611" y="789664"/>
                  </a:lnTo>
                  <a:lnTo>
                    <a:pt x="27419" y="834724"/>
                  </a:lnTo>
                  <a:lnTo>
                    <a:pt x="42321" y="878443"/>
                  </a:lnTo>
                  <a:lnTo>
                    <a:pt x="60191" y="920697"/>
                  </a:lnTo>
                  <a:lnTo>
                    <a:pt x="80905" y="961360"/>
                  </a:lnTo>
                  <a:lnTo>
                    <a:pt x="104337" y="1000308"/>
                  </a:lnTo>
                  <a:lnTo>
                    <a:pt x="130362" y="1037415"/>
                  </a:lnTo>
                  <a:lnTo>
                    <a:pt x="158854" y="1072555"/>
                  </a:lnTo>
                  <a:lnTo>
                    <a:pt x="189690" y="1105604"/>
                  </a:lnTo>
                  <a:lnTo>
                    <a:pt x="222743" y="1136437"/>
                  </a:lnTo>
                  <a:lnTo>
                    <a:pt x="257888" y="1164927"/>
                  </a:lnTo>
                  <a:lnTo>
                    <a:pt x="295001" y="1190950"/>
                  </a:lnTo>
                  <a:lnTo>
                    <a:pt x="333955" y="1214381"/>
                  </a:lnTo>
                  <a:lnTo>
                    <a:pt x="374626" y="1235094"/>
                  </a:lnTo>
                  <a:lnTo>
                    <a:pt x="416889" y="1252964"/>
                  </a:lnTo>
                  <a:lnTo>
                    <a:pt x="460619" y="1267865"/>
                  </a:lnTo>
                  <a:lnTo>
                    <a:pt x="505690" y="1279674"/>
                  </a:lnTo>
                  <a:lnTo>
                    <a:pt x="551977" y="1288263"/>
                  </a:lnTo>
                  <a:lnTo>
                    <a:pt x="599355" y="1293509"/>
                  </a:lnTo>
                  <a:lnTo>
                    <a:pt x="647700" y="1295285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62732" y="4368799"/>
              <a:ext cx="647700" cy="1295400"/>
            </a:xfrm>
            <a:custGeom>
              <a:avLst/>
              <a:gdLst/>
              <a:ahLst/>
              <a:cxnLst/>
              <a:rect l="l" t="t" r="r" b="b"/>
              <a:pathLst>
                <a:path w="647700" h="1295400">
                  <a:moveTo>
                    <a:pt x="647700" y="1295285"/>
                  </a:moveTo>
                  <a:lnTo>
                    <a:pt x="599355" y="1293509"/>
                  </a:lnTo>
                  <a:lnTo>
                    <a:pt x="551977" y="1288263"/>
                  </a:lnTo>
                  <a:lnTo>
                    <a:pt x="505690" y="1279674"/>
                  </a:lnTo>
                  <a:lnTo>
                    <a:pt x="460619" y="1267865"/>
                  </a:lnTo>
                  <a:lnTo>
                    <a:pt x="416889" y="1252964"/>
                  </a:lnTo>
                  <a:lnTo>
                    <a:pt x="374626" y="1235094"/>
                  </a:lnTo>
                  <a:lnTo>
                    <a:pt x="333955" y="1214381"/>
                  </a:lnTo>
                  <a:lnTo>
                    <a:pt x="295001" y="1190950"/>
                  </a:lnTo>
                  <a:lnTo>
                    <a:pt x="257888" y="1164927"/>
                  </a:lnTo>
                  <a:lnTo>
                    <a:pt x="222743" y="1136437"/>
                  </a:lnTo>
                  <a:lnTo>
                    <a:pt x="189690" y="1105604"/>
                  </a:lnTo>
                  <a:lnTo>
                    <a:pt x="158854" y="1072555"/>
                  </a:lnTo>
                  <a:lnTo>
                    <a:pt x="130362" y="1037415"/>
                  </a:lnTo>
                  <a:lnTo>
                    <a:pt x="104337" y="1000308"/>
                  </a:lnTo>
                  <a:lnTo>
                    <a:pt x="80905" y="961360"/>
                  </a:lnTo>
                  <a:lnTo>
                    <a:pt x="60191" y="920697"/>
                  </a:lnTo>
                  <a:lnTo>
                    <a:pt x="42321" y="878443"/>
                  </a:lnTo>
                  <a:lnTo>
                    <a:pt x="27419" y="834724"/>
                  </a:lnTo>
                  <a:lnTo>
                    <a:pt x="15611" y="789664"/>
                  </a:lnTo>
                  <a:lnTo>
                    <a:pt x="7021" y="743391"/>
                  </a:lnTo>
                  <a:lnTo>
                    <a:pt x="1776" y="696027"/>
                  </a:lnTo>
                  <a:lnTo>
                    <a:pt x="0" y="647700"/>
                  </a:lnTo>
                  <a:lnTo>
                    <a:pt x="1776" y="599355"/>
                  </a:lnTo>
                  <a:lnTo>
                    <a:pt x="7021" y="551977"/>
                  </a:lnTo>
                  <a:lnTo>
                    <a:pt x="15611" y="505690"/>
                  </a:lnTo>
                  <a:lnTo>
                    <a:pt x="27419" y="460619"/>
                  </a:lnTo>
                  <a:lnTo>
                    <a:pt x="42321" y="416889"/>
                  </a:lnTo>
                  <a:lnTo>
                    <a:pt x="60191" y="374626"/>
                  </a:lnTo>
                  <a:lnTo>
                    <a:pt x="80905" y="333955"/>
                  </a:lnTo>
                  <a:lnTo>
                    <a:pt x="104337" y="295001"/>
                  </a:lnTo>
                  <a:lnTo>
                    <a:pt x="130362" y="257888"/>
                  </a:lnTo>
                  <a:lnTo>
                    <a:pt x="158854" y="222743"/>
                  </a:lnTo>
                  <a:lnTo>
                    <a:pt x="189690" y="189690"/>
                  </a:lnTo>
                  <a:lnTo>
                    <a:pt x="222743" y="158854"/>
                  </a:lnTo>
                  <a:lnTo>
                    <a:pt x="257888" y="130362"/>
                  </a:lnTo>
                  <a:lnTo>
                    <a:pt x="295001" y="104337"/>
                  </a:lnTo>
                  <a:lnTo>
                    <a:pt x="333955" y="80905"/>
                  </a:lnTo>
                  <a:lnTo>
                    <a:pt x="374626" y="60191"/>
                  </a:lnTo>
                  <a:lnTo>
                    <a:pt x="416889" y="42321"/>
                  </a:lnTo>
                  <a:lnTo>
                    <a:pt x="460619" y="27419"/>
                  </a:lnTo>
                  <a:lnTo>
                    <a:pt x="505690" y="15611"/>
                  </a:lnTo>
                  <a:lnTo>
                    <a:pt x="551977" y="7021"/>
                  </a:lnTo>
                  <a:lnTo>
                    <a:pt x="599355" y="1776"/>
                  </a:lnTo>
                  <a:lnTo>
                    <a:pt x="647700" y="0"/>
                  </a:lnTo>
                  <a:lnTo>
                    <a:pt x="647700" y="647700"/>
                  </a:lnTo>
                  <a:lnTo>
                    <a:pt x="647700" y="1295285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89921" y="288162"/>
            <a:ext cx="1998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JUSTUS-LIEBIG-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UNIVERSITÄT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GIESSEN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8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cap="small" dirty="0">
                <a:latin typeface="Calibri"/>
                <a:cs typeface="Calibri"/>
              </a:rPr>
              <a:t>KI</a:t>
            </a:r>
            <a:r>
              <a:rPr sz="4000" b="0" cap="small" spc="-70" dirty="0">
                <a:latin typeface="Calibri"/>
                <a:cs typeface="Calibri"/>
              </a:rPr>
              <a:t> </a:t>
            </a:r>
            <a:r>
              <a:rPr sz="4000" b="0" cap="small" dirty="0">
                <a:latin typeface="Calibri"/>
                <a:cs typeface="Calibri"/>
              </a:rPr>
              <a:t>und</a:t>
            </a:r>
            <a:r>
              <a:rPr sz="4000" b="0" cap="small" spc="105" dirty="0">
                <a:latin typeface="Calibri"/>
                <a:cs typeface="Calibri"/>
              </a:rPr>
              <a:t> </a:t>
            </a:r>
            <a:r>
              <a:rPr sz="4000" b="0" cap="small" dirty="0">
                <a:latin typeface="Calibri"/>
                <a:cs typeface="Calibri"/>
              </a:rPr>
              <a:t>Machine</a:t>
            </a:r>
            <a:r>
              <a:rPr sz="4000" b="0" cap="small" spc="110" dirty="0">
                <a:latin typeface="Calibri"/>
                <a:cs typeface="Calibri"/>
              </a:rPr>
              <a:t> </a:t>
            </a:r>
            <a:r>
              <a:rPr sz="4000" b="0" cap="small" dirty="0">
                <a:latin typeface="Calibri"/>
                <a:cs typeface="Calibri"/>
              </a:rPr>
              <a:t>Learning</a:t>
            </a:r>
            <a:r>
              <a:rPr sz="4000" b="0" cap="small" spc="114" dirty="0">
                <a:latin typeface="Calibri"/>
                <a:cs typeface="Calibri"/>
              </a:rPr>
              <a:t> </a:t>
            </a:r>
            <a:r>
              <a:rPr sz="4000" b="0" cap="small" spc="-45" dirty="0">
                <a:latin typeface="Calibri"/>
                <a:cs typeface="Calibri"/>
              </a:rPr>
              <a:t>Kontext</a:t>
            </a:r>
            <a:endParaRPr sz="40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204082" y="1771878"/>
          <a:ext cx="8356600" cy="4314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4765">
                <a:tc>
                  <a:txBody>
                    <a:bodyPr/>
                    <a:lstStyle/>
                    <a:p>
                      <a:pPr marL="4349115" indent="-113030">
                        <a:lnSpc>
                          <a:spcPct val="100000"/>
                        </a:lnSpc>
                        <a:spcBef>
                          <a:spcPts val="1280"/>
                        </a:spcBef>
                        <a:buFont typeface="Calibri"/>
                        <a:buChar char="•"/>
                        <a:tabLst>
                          <a:tab pos="4349115" algn="l"/>
                        </a:tabLst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Intelligente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Maschinen</a:t>
                      </a:r>
                      <a:r>
                        <a:rPr sz="15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dirty="0">
                          <a:latin typeface="Calibri"/>
                          <a:cs typeface="Calibri"/>
                        </a:rPr>
                        <a:t>und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 Programme schaffen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1327785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4350385" algn="l"/>
                        </a:tabLst>
                      </a:pPr>
                      <a:r>
                        <a:rPr sz="2100" b="1" u="sng" baseline="99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Artificial</a:t>
                      </a:r>
                      <a:r>
                        <a:rPr sz="2100" b="1" u="sng" spc="-112" baseline="99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u="sng" spc="-15" baseline="99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Intelligence</a:t>
                      </a:r>
                      <a:r>
                        <a:rPr sz="2100" b="1" u="none" baseline="992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500" u="none" spc="-10" dirty="0">
                          <a:latin typeface="Calibri"/>
                          <a:cs typeface="Calibri"/>
                        </a:rPr>
                        <a:t>•</a:t>
                      </a:r>
                      <a:r>
                        <a:rPr sz="1500" u="none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u="none" dirty="0">
                          <a:latin typeface="Calibri"/>
                          <a:cs typeface="Calibri"/>
                        </a:rPr>
                        <a:t>logic,</a:t>
                      </a:r>
                      <a:r>
                        <a:rPr sz="1500" u="none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u="none" spc="-20" dirty="0">
                          <a:latin typeface="Calibri"/>
                          <a:cs typeface="Calibri"/>
                        </a:rPr>
                        <a:t>if-</a:t>
                      </a:r>
                      <a:r>
                        <a:rPr sz="1500" u="none" dirty="0">
                          <a:latin typeface="Calibri"/>
                          <a:cs typeface="Calibri"/>
                        </a:rPr>
                        <a:t>then</a:t>
                      </a:r>
                      <a:r>
                        <a:rPr sz="1500" u="none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u="none" dirty="0">
                          <a:latin typeface="Calibri"/>
                          <a:cs typeface="Calibri"/>
                        </a:rPr>
                        <a:t>rules,</a:t>
                      </a:r>
                      <a:r>
                        <a:rPr sz="1500" u="none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u="none" dirty="0">
                          <a:latin typeface="Calibri"/>
                          <a:cs typeface="Calibri"/>
                        </a:rPr>
                        <a:t>decision</a:t>
                      </a:r>
                      <a:r>
                        <a:rPr sz="1500" u="none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u="none" spc="-10" dirty="0">
                          <a:latin typeface="Calibri"/>
                          <a:cs typeface="Calibri"/>
                        </a:rPr>
                        <a:t>trees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1618615">
                        <a:lnSpc>
                          <a:spcPts val="1730"/>
                        </a:lnSpc>
                        <a:spcBef>
                          <a:spcPts val="120"/>
                        </a:spcBef>
                        <a:tabLst>
                          <a:tab pos="4350385" algn="l"/>
                        </a:tabLst>
                      </a:pPr>
                      <a:r>
                        <a:rPr sz="2100" baseline="1984" dirty="0">
                          <a:latin typeface="Calibri"/>
                          <a:cs typeface="Calibri"/>
                        </a:rPr>
                        <a:t>(Symbolic</a:t>
                      </a:r>
                      <a:r>
                        <a:rPr sz="2100" spc="-67" baseline="19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37" baseline="1984" dirty="0">
                          <a:latin typeface="Calibri"/>
                          <a:cs typeface="Calibri"/>
                        </a:rPr>
                        <a:t>AI)</a:t>
                      </a:r>
                      <a:r>
                        <a:rPr sz="2100" baseline="1984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•</a:t>
                      </a:r>
                      <a:r>
                        <a:rPr sz="15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machine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(deep)</a:t>
                      </a:r>
                      <a:r>
                        <a:rPr sz="15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learning,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4464685">
                        <a:lnSpc>
                          <a:spcPts val="1730"/>
                        </a:lnSpc>
                      </a:pPr>
                      <a:r>
                        <a:rPr sz="1500" spc="-10" dirty="0">
                          <a:latin typeface="Calibri"/>
                          <a:cs typeface="Calibri"/>
                        </a:rPr>
                        <a:t>supervised/unsupervised</a:t>
                      </a:r>
                      <a:r>
                        <a:rPr sz="15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learning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A9D18E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4765">
                <a:tc>
                  <a:txBody>
                    <a:bodyPr/>
                    <a:lstStyle/>
                    <a:p>
                      <a:pPr marL="1430020">
                        <a:lnSpc>
                          <a:spcPts val="1725"/>
                        </a:lnSpc>
                        <a:spcBef>
                          <a:spcPts val="1280"/>
                        </a:spcBef>
                        <a:tabLst>
                          <a:tab pos="4236085" algn="l"/>
                        </a:tabLst>
                      </a:pPr>
                      <a:r>
                        <a:rPr sz="2100" b="1" u="sng" baseline="-23809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Machine</a:t>
                      </a:r>
                      <a:r>
                        <a:rPr sz="2100" b="1" u="sng" spc="-52" baseline="-23809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u="sng" spc="-15" baseline="-23809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2100" b="1" u="none" baseline="-23809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500" u="none" spc="-10" dirty="0">
                          <a:latin typeface="Calibri"/>
                          <a:cs typeface="Calibri"/>
                        </a:rPr>
                        <a:t>•</a:t>
                      </a:r>
                      <a:r>
                        <a:rPr sz="1500" u="none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u="none" spc="-10" dirty="0">
                          <a:latin typeface="Calibri"/>
                          <a:cs typeface="Calibri"/>
                        </a:rPr>
                        <a:t>Lernfähigkeit</a:t>
                      </a:r>
                      <a:r>
                        <a:rPr sz="1500" b="1" u="none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u="none" spc="-10" dirty="0">
                          <a:latin typeface="Calibri"/>
                          <a:cs typeface="Calibri"/>
                        </a:rPr>
                        <a:t>vergeben,</a:t>
                      </a:r>
                      <a:r>
                        <a:rPr sz="1500" b="1" u="none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u="none" dirty="0">
                          <a:latin typeface="Calibri"/>
                          <a:cs typeface="Calibri"/>
                        </a:rPr>
                        <a:t>ohne</a:t>
                      </a:r>
                      <a:r>
                        <a:rPr sz="1500" b="1" u="none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u="none" dirty="0">
                          <a:latin typeface="Calibri"/>
                          <a:cs typeface="Calibri"/>
                        </a:rPr>
                        <a:t>dies</a:t>
                      </a:r>
                      <a:r>
                        <a:rPr sz="1500" b="1" u="none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u="none" dirty="0">
                          <a:latin typeface="Calibri"/>
                          <a:cs typeface="Calibri"/>
                        </a:rPr>
                        <a:t>explizit</a:t>
                      </a:r>
                      <a:r>
                        <a:rPr sz="1500" b="1" u="none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u="none" spc="-25" dirty="0">
                          <a:latin typeface="Calibri"/>
                          <a:cs typeface="Calibri"/>
                        </a:rPr>
                        <a:t>zu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4350385">
                        <a:lnSpc>
                          <a:spcPts val="1725"/>
                        </a:lnSpc>
                      </a:pPr>
                      <a:r>
                        <a:rPr sz="1500" b="1" spc="-10" dirty="0">
                          <a:latin typeface="Calibri"/>
                          <a:cs typeface="Calibri"/>
                        </a:rPr>
                        <a:t>programmieren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443230" algn="ctr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4224655" algn="l"/>
                        </a:tabLst>
                      </a:pPr>
                      <a:r>
                        <a:rPr sz="2100" baseline="33730" dirty="0">
                          <a:latin typeface="Calibri"/>
                          <a:cs typeface="Calibri"/>
                        </a:rPr>
                        <a:t>(Decision</a:t>
                      </a:r>
                      <a:r>
                        <a:rPr sz="2100" spc="-67" baseline="337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30" baseline="33730" dirty="0">
                          <a:latin typeface="Calibri"/>
                          <a:cs typeface="Calibri"/>
                        </a:rPr>
                        <a:t>Trees,</a:t>
                      </a:r>
                      <a:r>
                        <a:rPr sz="2100" spc="-75" baseline="337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3373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2100" spc="-67" baseline="337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baseline="33730" dirty="0">
                          <a:latin typeface="Calibri"/>
                          <a:cs typeface="Calibri"/>
                        </a:rPr>
                        <a:t>Vector</a:t>
                      </a:r>
                      <a:r>
                        <a:rPr sz="2100" spc="-60" baseline="337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baseline="33730" dirty="0">
                          <a:latin typeface="Calibri"/>
                          <a:cs typeface="Calibri"/>
                        </a:rPr>
                        <a:t>Machines,</a:t>
                      </a:r>
                      <a:r>
                        <a:rPr sz="2100" baseline="3373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•</a:t>
                      </a:r>
                      <a:r>
                        <a:rPr sz="15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Verhalten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des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 menschlichen</a:t>
                      </a:r>
                      <a:r>
                        <a:rPr sz="15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Gehirns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nachahmen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R="422275" algn="ctr">
                        <a:lnSpc>
                          <a:spcPct val="100000"/>
                        </a:lnSpc>
                        <a:spcBef>
                          <a:spcPts val="135"/>
                        </a:spcBef>
                        <a:tabLst>
                          <a:tab pos="3235960" algn="l"/>
                        </a:tabLst>
                      </a:pPr>
                      <a:r>
                        <a:rPr sz="2100" spc="-15" baseline="25793" dirty="0">
                          <a:latin typeface="Calibri"/>
                          <a:cs typeface="Calibri"/>
                        </a:rPr>
                        <a:t>Evolutionary</a:t>
                      </a:r>
                      <a:r>
                        <a:rPr sz="2100" spc="-37" baseline="25793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baseline="25793" dirty="0">
                          <a:latin typeface="Calibri"/>
                          <a:cs typeface="Calibri"/>
                        </a:rPr>
                        <a:t>Algorithms</a:t>
                      </a:r>
                      <a:r>
                        <a:rPr sz="2100" spc="15" baseline="25793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37" baseline="25793" dirty="0">
                          <a:latin typeface="Calibri"/>
                          <a:cs typeface="Calibri"/>
                        </a:rPr>
                        <a:t>…)</a:t>
                      </a:r>
                      <a:r>
                        <a:rPr sz="2100" baseline="25793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•</a:t>
                      </a:r>
                      <a:r>
                        <a:rPr sz="1500" spc="-1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Multidimensionales</a:t>
                      </a:r>
                      <a:r>
                        <a:rPr sz="15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Clustering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16256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C5DFB4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4765">
                <a:tc>
                  <a:txBody>
                    <a:bodyPr/>
                    <a:lstStyle/>
                    <a:p>
                      <a:pPr marL="1652270">
                        <a:lnSpc>
                          <a:spcPts val="1725"/>
                        </a:lnSpc>
                        <a:spcBef>
                          <a:spcPts val="320"/>
                        </a:spcBef>
                        <a:tabLst>
                          <a:tab pos="4236085" algn="l"/>
                        </a:tabLst>
                      </a:pPr>
                      <a:r>
                        <a:rPr sz="2100" b="1" u="sng" baseline="-19841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Neural</a:t>
                      </a:r>
                      <a:r>
                        <a:rPr sz="2100" b="1" u="sng" spc="-97" baseline="-19841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u="sng" spc="-30" baseline="-19841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Nets</a:t>
                      </a:r>
                      <a:r>
                        <a:rPr sz="2100" b="1" u="none" baseline="-1984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500" u="none" spc="-10" dirty="0">
                          <a:latin typeface="Calibri"/>
                          <a:cs typeface="Calibri"/>
                        </a:rPr>
                        <a:t>•</a:t>
                      </a:r>
                      <a:r>
                        <a:rPr sz="1500" u="none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u="none" dirty="0">
                          <a:latin typeface="Calibri"/>
                          <a:cs typeface="Calibri"/>
                        </a:rPr>
                        <a:t>Subset</a:t>
                      </a:r>
                      <a:r>
                        <a:rPr sz="1500" b="1" u="none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u="none" dirty="0">
                          <a:latin typeface="Calibri"/>
                          <a:cs typeface="Calibri"/>
                        </a:rPr>
                        <a:t>von</a:t>
                      </a:r>
                      <a:r>
                        <a:rPr sz="1500" b="1" u="none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u="none" dirty="0">
                          <a:latin typeface="Calibri"/>
                          <a:cs typeface="Calibri"/>
                        </a:rPr>
                        <a:t>machine</a:t>
                      </a:r>
                      <a:r>
                        <a:rPr sz="1500" b="1" u="none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u="none" dirty="0"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500" b="1" u="none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u="none" dirty="0">
                          <a:latin typeface="Calibri"/>
                          <a:cs typeface="Calibri"/>
                        </a:rPr>
                        <a:t>basierend</a:t>
                      </a:r>
                      <a:r>
                        <a:rPr sz="1500" b="1" u="none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u="none" spc="-25" dirty="0">
                          <a:latin typeface="Calibri"/>
                          <a:cs typeface="Calibri"/>
                        </a:rPr>
                        <a:t>auf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4350385">
                        <a:lnSpc>
                          <a:spcPts val="1725"/>
                        </a:lnSpc>
                      </a:pPr>
                      <a:r>
                        <a:rPr sz="1500" b="1" dirty="0">
                          <a:latin typeface="Calibri"/>
                          <a:cs typeface="Calibri"/>
                        </a:rPr>
                        <a:t>künstlichen</a:t>
                      </a:r>
                      <a:r>
                        <a:rPr sz="15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b="1" spc="-10" dirty="0">
                          <a:latin typeface="Calibri"/>
                          <a:cs typeface="Calibri"/>
                        </a:rPr>
                        <a:t>Neuronen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1191895">
                        <a:lnSpc>
                          <a:spcPts val="1490"/>
                        </a:lnSpc>
                        <a:spcBef>
                          <a:spcPts val="120"/>
                        </a:spcBef>
                        <a:tabLst>
                          <a:tab pos="4350385" algn="l"/>
                        </a:tabLst>
                      </a:pPr>
                      <a:r>
                        <a:rPr sz="2100" baseline="37698" dirty="0">
                          <a:latin typeface="Calibri"/>
                          <a:cs typeface="Calibri"/>
                        </a:rPr>
                        <a:t>(Large</a:t>
                      </a:r>
                      <a:r>
                        <a:rPr sz="2100" spc="-44" baseline="37698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baseline="37698" dirty="0">
                          <a:latin typeface="Calibri"/>
                          <a:cs typeface="Calibri"/>
                        </a:rPr>
                        <a:t>Language</a:t>
                      </a:r>
                      <a:r>
                        <a:rPr sz="2100" spc="-60" baseline="37698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15" baseline="37698" dirty="0">
                          <a:latin typeface="Calibri"/>
                          <a:cs typeface="Calibri"/>
                        </a:rPr>
                        <a:t>Models,</a:t>
                      </a:r>
                      <a:r>
                        <a:rPr sz="2100" baseline="37698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•</a:t>
                      </a:r>
                      <a:r>
                        <a:rPr sz="15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Von</a:t>
                      </a:r>
                      <a:r>
                        <a:rPr sz="15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riesigen</a:t>
                      </a:r>
                      <a:r>
                        <a:rPr sz="15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Datenmengen</a:t>
                      </a:r>
                      <a:r>
                        <a:rPr sz="15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lernen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1343025">
                        <a:lnSpc>
                          <a:spcPts val="1490"/>
                        </a:lnSpc>
                        <a:tabLst>
                          <a:tab pos="435038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Feature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Recognition,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250" spc="-15" baseline="-27777" dirty="0">
                          <a:latin typeface="Calibri"/>
                          <a:cs typeface="Calibri"/>
                        </a:rPr>
                        <a:t>•</a:t>
                      </a:r>
                      <a:r>
                        <a:rPr sz="2250" spc="-284" baseline="-27777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50" i="1" spc="-15" baseline="-27777" dirty="0">
                          <a:latin typeface="Calibri"/>
                          <a:cs typeface="Calibri"/>
                        </a:rPr>
                        <a:t>Pattern</a:t>
                      </a:r>
                      <a:r>
                        <a:rPr sz="2250" i="1" spc="-44" baseline="-27777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50" i="1" spc="-15" baseline="-27777" dirty="0">
                          <a:latin typeface="Calibri"/>
                          <a:cs typeface="Calibri"/>
                        </a:rPr>
                        <a:t>recognition</a:t>
                      </a:r>
                      <a:endParaRPr sz="2250" baseline="-27777">
                        <a:latin typeface="Calibri"/>
                        <a:cs typeface="Calibri"/>
                      </a:endParaRPr>
                    </a:p>
                    <a:p>
                      <a:pPr marL="1295400">
                        <a:lnSpc>
                          <a:spcPct val="100000"/>
                        </a:lnSpc>
                        <a:spcBef>
                          <a:spcPts val="869"/>
                        </a:spcBef>
                        <a:tabLst>
                          <a:tab pos="4350385" algn="l"/>
                        </a:tabLst>
                      </a:pPr>
                      <a:r>
                        <a:rPr sz="2100" spc="-15" baseline="21825" dirty="0">
                          <a:latin typeface="Calibri"/>
                          <a:cs typeface="Calibri"/>
                        </a:rPr>
                        <a:t>Generative</a:t>
                      </a:r>
                      <a:r>
                        <a:rPr sz="2100" spc="-67" baseline="218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aseline="21825" dirty="0">
                          <a:latin typeface="Calibri"/>
                          <a:cs typeface="Calibri"/>
                        </a:rPr>
                        <a:t>Models</a:t>
                      </a:r>
                      <a:r>
                        <a:rPr sz="2100" spc="-60" baseline="218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spc="-37" baseline="21825" dirty="0">
                          <a:latin typeface="Calibri"/>
                          <a:cs typeface="Calibri"/>
                        </a:rPr>
                        <a:t>…)</a:t>
                      </a:r>
                      <a:r>
                        <a:rPr sz="2100" baseline="21825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•</a:t>
                      </a:r>
                      <a:r>
                        <a:rPr sz="1500" spc="-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i="1" dirty="0">
                          <a:latin typeface="Calibri"/>
                          <a:cs typeface="Calibri"/>
                        </a:rPr>
                        <a:t>Deep</a:t>
                      </a:r>
                      <a:r>
                        <a:rPr sz="1500" i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i="1" dirty="0">
                          <a:latin typeface="Calibri"/>
                          <a:cs typeface="Calibri"/>
                        </a:rPr>
                        <a:t>learning</a:t>
                      </a:r>
                      <a:r>
                        <a:rPr sz="1500" i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mit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mehr</a:t>
                      </a:r>
                      <a:r>
                        <a:rPr sz="15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als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einem</a:t>
                      </a:r>
                      <a:r>
                        <a:rPr sz="15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5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dirty="0">
                          <a:latin typeface="Calibri"/>
                          <a:cs typeface="Calibri"/>
                        </a:rPr>
                        <a:t>Hidden</a:t>
                      </a:r>
                      <a:r>
                        <a:rPr sz="15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00" spc="-10" dirty="0">
                          <a:latin typeface="Calibri"/>
                          <a:cs typeface="Calibri"/>
                        </a:rPr>
                        <a:t>Layer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E1EFD9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C5DFB4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12700">
                      <a:solidFill>
                        <a:srgbClr val="5B9BD4"/>
                      </a:solidFill>
                      <a:prstDash val="solid"/>
                    </a:lnB>
                    <a:solidFill>
                      <a:srgbClr val="A9D18E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94507" y="4502911"/>
            <a:ext cx="957452" cy="110658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1365250" y="2402713"/>
            <a:ext cx="1816735" cy="2620010"/>
            <a:chOff x="1365250" y="2402713"/>
            <a:chExt cx="1816735" cy="262001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5250" y="2660777"/>
              <a:ext cx="458850" cy="4965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7808" y="3607943"/>
              <a:ext cx="458978" cy="4965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8199" y="4521073"/>
              <a:ext cx="470534" cy="50165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38198" y="2402713"/>
              <a:ext cx="1344295" cy="2097405"/>
            </a:xfrm>
            <a:custGeom>
              <a:avLst/>
              <a:gdLst/>
              <a:ahLst/>
              <a:cxnLst/>
              <a:rect l="l" t="t" r="r" b="b"/>
              <a:pathLst>
                <a:path w="1344295" h="2097404">
                  <a:moveTo>
                    <a:pt x="24002" y="0"/>
                  </a:moveTo>
                  <a:lnTo>
                    <a:pt x="0" y="15366"/>
                  </a:lnTo>
                  <a:lnTo>
                    <a:pt x="61340" y="111760"/>
                  </a:lnTo>
                  <a:lnTo>
                    <a:pt x="85470" y="96392"/>
                  </a:lnTo>
                  <a:lnTo>
                    <a:pt x="24002" y="0"/>
                  </a:lnTo>
                  <a:close/>
                </a:path>
                <a:path w="1344295" h="2097404">
                  <a:moveTo>
                    <a:pt x="131571" y="168656"/>
                  </a:moveTo>
                  <a:lnTo>
                    <a:pt x="107441" y="184023"/>
                  </a:lnTo>
                  <a:lnTo>
                    <a:pt x="168909" y="280415"/>
                  </a:lnTo>
                  <a:lnTo>
                    <a:pt x="193039" y="265049"/>
                  </a:lnTo>
                  <a:lnTo>
                    <a:pt x="131571" y="168656"/>
                  </a:lnTo>
                  <a:close/>
                </a:path>
                <a:path w="1344295" h="2097404">
                  <a:moveTo>
                    <a:pt x="239140" y="337312"/>
                  </a:moveTo>
                  <a:lnTo>
                    <a:pt x="215010" y="352678"/>
                  </a:lnTo>
                  <a:lnTo>
                    <a:pt x="276478" y="449072"/>
                  </a:lnTo>
                  <a:lnTo>
                    <a:pt x="300481" y="433704"/>
                  </a:lnTo>
                  <a:lnTo>
                    <a:pt x="239140" y="337312"/>
                  </a:lnTo>
                  <a:close/>
                </a:path>
                <a:path w="1344295" h="2097404">
                  <a:moveTo>
                    <a:pt x="346582" y="505967"/>
                  </a:moveTo>
                  <a:lnTo>
                    <a:pt x="322452" y="521335"/>
                  </a:lnTo>
                  <a:lnTo>
                    <a:pt x="383920" y="617727"/>
                  </a:lnTo>
                  <a:lnTo>
                    <a:pt x="408050" y="602361"/>
                  </a:lnTo>
                  <a:lnTo>
                    <a:pt x="346582" y="505967"/>
                  </a:lnTo>
                  <a:close/>
                </a:path>
                <a:path w="1344295" h="2097404">
                  <a:moveTo>
                    <a:pt x="454151" y="674624"/>
                  </a:moveTo>
                  <a:lnTo>
                    <a:pt x="430021" y="689990"/>
                  </a:lnTo>
                  <a:lnTo>
                    <a:pt x="491489" y="786384"/>
                  </a:lnTo>
                  <a:lnTo>
                    <a:pt x="515493" y="771016"/>
                  </a:lnTo>
                  <a:lnTo>
                    <a:pt x="454151" y="674624"/>
                  </a:lnTo>
                  <a:close/>
                </a:path>
                <a:path w="1344295" h="2097404">
                  <a:moveTo>
                    <a:pt x="561594" y="843407"/>
                  </a:moveTo>
                  <a:lnTo>
                    <a:pt x="537590" y="858647"/>
                  </a:lnTo>
                  <a:lnTo>
                    <a:pt x="598932" y="955039"/>
                  </a:lnTo>
                  <a:lnTo>
                    <a:pt x="623062" y="939673"/>
                  </a:lnTo>
                  <a:lnTo>
                    <a:pt x="561594" y="843407"/>
                  </a:lnTo>
                  <a:close/>
                </a:path>
                <a:path w="1344295" h="2097404">
                  <a:moveTo>
                    <a:pt x="669163" y="1012063"/>
                  </a:moveTo>
                  <a:lnTo>
                    <a:pt x="645032" y="1027429"/>
                  </a:lnTo>
                  <a:lnTo>
                    <a:pt x="706501" y="1123823"/>
                  </a:lnTo>
                  <a:lnTo>
                    <a:pt x="730631" y="1108456"/>
                  </a:lnTo>
                  <a:lnTo>
                    <a:pt x="669163" y="1012063"/>
                  </a:lnTo>
                  <a:close/>
                </a:path>
                <a:path w="1344295" h="2097404">
                  <a:moveTo>
                    <a:pt x="776604" y="1180719"/>
                  </a:moveTo>
                  <a:lnTo>
                    <a:pt x="752601" y="1196086"/>
                  </a:lnTo>
                  <a:lnTo>
                    <a:pt x="813943" y="1292479"/>
                  </a:lnTo>
                  <a:lnTo>
                    <a:pt x="838072" y="1277112"/>
                  </a:lnTo>
                  <a:lnTo>
                    <a:pt x="776604" y="1180719"/>
                  </a:lnTo>
                  <a:close/>
                </a:path>
                <a:path w="1344295" h="2097404">
                  <a:moveTo>
                    <a:pt x="884174" y="1349375"/>
                  </a:moveTo>
                  <a:lnTo>
                    <a:pt x="860044" y="1364742"/>
                  </a:lnTo>
                  <a:lnTo>
                    <a:pt x="921512" y="1461135"/>
                  </a:lnTo>
                  <a:lnTo>
                    <a:pt x="945641" y="1445768"/>
                  </a:lnTo>
                  <a:lnTo>
                    <a:pt x="884174" y="1349375"/>
                  </a:lnTo>
                  <a:close/>
                </a:path>
                <a:path w="1344295" h="2097404">
                  <a:moveTo>
                    <a:pt x="991615" y="1518031"/>
                  </a:moveTo>
                  <a:lnTo>
                    <a:pt x="967613" y="1533398"/>
                  </a:lnTo>
                  <a:lnTo>
                    <a:pt x="1029081" y="1629791"/>
                  </a:lnTo>
                  <a:lnTo>
                    <a:pt x="1053083" y="1614424"/>
                  </a:lnTo>
                  <a:lnTo>
                    <a:pt x="991615" y="1518031"/>
                  </a:lnTo>
                  <a:close/>
                </a:path>
                <a:path w="1344295" h="2097404">
                  <a:moveTo>
                    <a:pt x="1099184" y="1686687"/>
                  </a:moveTo>
                  <a:lnTo>
                    <a:pt x="1075054" y="1702054"/>
                  </a:lnTo>
                  <a:lnTo>
                    <a:pt x="1136522" y="1798447"/>
                  </a:lnTo>
                  <a:lnTo>
                    <a:pt x="1160652" y="1783080"/>
                  </a:lnTo>
                  <a:lnTo>
                    <a:pt x="1099184" y="1686687"/>
                  </a:lnTo>
                  <a:close/>
                </a:path>
                <a:path w="1344295" h="2097404">
                  <a:moveTo>
                    <a:pt x="1206753" y="1855343"/>
                  </a:moveTo>
                  <a:lnTo>
                    <a:pt x="1182624" y="1870710"/>
                  </a:lnTo>
                  <a:lnTo>
                    <a:pt x="1244091" y="1967103"/>
                  </a:lnTo>
                  <a:lnTo>
                    <a:pt x="1268095" y="1951736"/>
                  </a:lnTo>
                  <a:lnTo>
                    <a:pt x="1206753" y="1855343"/>
                  </a:lnTo>
                  <a:close/>
                </a:path>
                <a:path w="1344295" h="2097404">
                  <a:moveTo>
                    <a:pt x="1333881" y="2001647"/>
                  </a:moveTo>
                  <a:lnTo>
                    <a:pt x="1261618" y="2047748"/>
                  </a:lnTo>
                  <a:lnTo>
                    <a:pt x="1343787" y="2097024"/>
                  </a:lnTo>
                  <a:lnTo>
                    <a:pt x="1338326" y="2044445"/>
                  </a:lnTo>
                  <a:lnTo>
                    <a:pt x="1293368" y="2044445"/>
                  </a:lnTo>
                  <a:lnTo>
                    <a:pt x="1290065" y="2039366"/>
                  </a:lnTo>
                  <a:lnTo>
                    <a:pt x="1314195" y="2024126"/>
                  </a:lnTo>
                  <a:lnTo>
                    <a:pt x="1336215" y="2024126"/>
                  </a:lnTo>
                  <a:lnTo>
                    <a:pt x="1333881" y="2001647"/>
                  </a:lnTo>
                  <a:close/>
                </a:path>
                <a:path w="1344295" h="2097404">
                  <a:moveTo>
                    <a:pt x="1314195" y="2024126"/>
                  </a:moveTo>
                  <a:lnTo>
                    <a:pt x="1290065" y="2039366"/>
                  </a:lnTo>
                  <a:lnTo>
                    <a:pt x="1293368" y="2044445"/>
                  </a:lnTo>
                  <a:lnTo>
                    <a:pt x="1317497" y="2029079"/>
                  </a:lnTo>
                  <a:lnTo>
                    <a:pt x="1314195" y="2024126"/>
                  </a:lnTo>
                  <a:close/>
                </a:path>
                <a:path w="1344295" h="2097404">
                  <a:moveTo>
                    <a:pt x="1336215" y="2024126"/>
                  </a:moveTo>
                  <a:lnTo>
                    <a:pt x="1314195" y="2024126"/>
                  </a:lnTo>
                  <a:lnTo>
                    <a:pt x="1317497" y="2029079"/>
                  </a:lnTo>
                  <a:lnTo>
                    <a:pt x="1293368" y="2044445"/>
                  </a:lnTo>
                  <a:lnTo>
                    <a:pt x="1338326" y="2044445"/>
                  </a:lnTo>
                  <a:lnTo>
                    <a:pt x="1336215" y="2024126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>
                <a:solidFill>
                  <a:srgbClr val="FFD299"/>
                </a:solidFill>
              </a:rPr>
              <a:t>25.11.2025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FFD299"/>
                </a:solidFill>
              </a:rPr>
              <a:t>Neue</a:t>
            </a:r>
            <a:r>
              <a:rPr spc="-10" dirty="0">
                <a:solidFill>
                  <a:srgbClr val="FFD299"/>
                </a:solidFill>
              </a:rPr>
              <a:t> Wege </a:t>
            </a:r>
            <a:r>
              <a:rPr dirty="0">
                <a:solidFill>
                  <a:srgbClr val="FFD299"/>
                </a:solidFill>
              </a:rPr>
              <a:t>mit KI</a:t>
            </a:r>
            <a:r>
              <a:rPr spc="-5" dirty="0">
                <a:solidFill>
                  <a:srgbClr val="FFD299"/>
                </a:solidFill>
              </a:rPr>
              <a:t> </a:t>
            </a:r>
            <a:r>
              <a:rPr dirty="0">
                <a:solidFill>
                  <a:srgbClr val="FFD299"/>
                </a:solidFill>
              </a:rPr>
              <a:t>| </a:t>
            </a:r>
            <a:r>
              <a:rPr spc="-10" dirty="0">
                <a:solidFill>
                  <a:srgbClr val="FFD299"/>
                </a:solidFill>
              </a:rPr>
              <a:t>Rahimi-</a:t>
            </a:r>
            <a:r>
              <a:rPr dirty="0">
                <a:solidFill>
                  <a:srgbClr val="FFD299"/>
                </a:solidFill>
              </a:rPr>
              <a:t>Iman</a:t>
            </a:r>
            <a:r>
              <a:rPr spc="-35" dirty="0">
                <a:solidFill>
                  <a:srgbClr val="FFD299"/>
                </a:solidFill>
              </a:rPr>
              <a:t> </a:t>
            </a:r>
            <a:r>
              <a:rPr spc="-10" dirty="0">
                <a:solidFill>
                  <a:srgbClr val="FFD299"/>
                </a:solidFill>
              </a:rPr>
              <a:t>Group@Giessen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D299"/>
                </a:solidFill>
              </a:rPr>
              <a:t>2</a:t>
            </a:fld>
            <a:endParaRPr spc="-50" dirty="0">
              <a:solidFill>
                <a:srgbClr val="FFD2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200" y="1491488"/>
            <a:ext cx="11353800" cy="5367020"/>
            <a:chOff x="838200" y="1491488"/>
            <a:chExt cx="11353800" cy="5367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491488"/>
              <a:ext cx="11353800" cy="53665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7488" y="1860804"/>
              <a:ext cx="4571238" cy="32804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789921" y="288162"/>
            <a:ext cx="1998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JUSTUS-LIEBIG-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UNIVERSITÄT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GIESSEN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7116" y="5129910"/>
            <a:ext cx="2281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C6D9"/>
                </a:solidFill>
                <a:latin typeface="Calibri"/>
                <a:cs typeface="Calibri"/>
              </a:rPr>
              <a:t>Semiconductor</a:t>
            </a:r>
            <a:r>
              <a:rPr sz="900" b="1" spc="35" dirty="0">
                <a:solidFill>
                  <a:srgbClr val="FFC6D9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C6D9"/>
                </a:solidFill>
                <a:latin typeface="Calibri"/>
                <a:cs typeface="Calibri"/>
              </a:rPr>
              <a:t>Photonics,</a:t>
            </a:r>
            <a:r>
              <a:rPr sz="900" b="1" spc="15" dirty="0">
                <a:solidFill>
                  <a:srgbClr val="FFC6D9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C6D9"/>
                </a:solidFill>
                <a:latin typeface="Calibri"/>
                <a:cs typeface="Calibri"/>
              </a:rPr>
              <a:t>Springer</a:t>
            </a:r>
            <a:r>
              <a:rPr sz="900" b="1" spc="5" dirty="0">
                <a:solidFill>
                  <a:srgbClr val="FFC6D9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C6D9"/>
                </a:solidFill>
                <a:latin typeface="Calibri"/>
                <a:cs typeface="Calibri"/>
              </a:rPr>
              <a:t>(2021)</a:t>
            </a:r>
            <a:r>
              <a:rPr sz="900" b="1" spc="-45" dirty="0">
                <a:solidFill>
                  <a:srgbClr val="FFC6D9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FFC6D9"/>
                </a:solidFill>
                <a:latin typeface="Calibri"/>
                <a:cs typeface="Calibri"/>
              </a:rPr>
              <a:t>Ch.</a:t>
            </a:r>
            <a:r>
              <a:rPr sz="900" b="1" spc="-20" dirty="0">
                <a:solidFill>
                  <a:srgbClr val="FFC6D9"/>
                </a:solidFill>
                <a:latin typeface="Calibri"/>
                <a:cs typeface="Calibri"/>
              </a:rPr>
              <a:t> </a:t>
            </a:r>
            <a:r>
              <a:rPr sz="900" b="1" spc="-50" dirty="0">
                <a:solidFill>
                  <a:srgbClr val="FFC6D9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8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cap="small" spc="-50" dirty="0">
                <a:latin typeface="Calibri"/>
                <a:cs typeface="Calibri"/>
              </a:rPr>
              <a:t>Motivation:</a:t>
            </a:r>
            <a:r>
              <a:rPr sz="4000" b="0" cap="small" spc="-75" dirty="0">
                <a:latin typeface="Calibri"/>
                <a:cs typeface="Calibri"/>
              </a:rPr>
              <a:t> </a:t>
            </a:r>
            <a:r>
              <a:rPr sz="4000" b="0" cap="small" dirty="0">
                <a:latin typeface="Calibri"/>
                <a:cs typeface="Calibri"/>
              </a:rPr>
              <a:t>chirale</a:t>
            </a:r>
            <a:r>
              <a:rPr sz="4000" b="0" cap="small" spc="65" dirty="0">
                <a:latin typeface="Calibri"/>
                <a:cs typeface="Calibri"/>
              </a:rPr>
              <a:t> </a:t>
            </a:r>
            <a:r>
              <a:rPr sz="4000" b="0" cap="small" dirty="0">
                <a:latin typeface="Calibri"/>
                <a:cs typeface="Calibri"/>
              </a:rPr>
              <a:t>Nanospiegel</a:t>
            </a:r>
            <a:r>
              <a:rPr sz="4000" b="0" cap="small" spc="80" dirty="0">
                <a:latin typeface="Calibri"/>
                <a:cs typeface="Calibri"/>
              </a:rPr>
              <a:t> </a:t>
            </a:r>
            <a:r>
              <a:rPr sz="4000" b="0" cap="small" dirty="0">
                <a:latin typeface="Calibri"/>
                <a:cs typeface="Calibri"/>
              </a:rPr>
              <a:t>für</a:t>
            </a:r>
            <a:r>
              <a:rPr sz="4000" b="0" cap="small" spc="45" dirty="0">
                <a:latin typeface="Calibri"/>
                <a:cs typeface="Calibri"/>
              </a:rPr>
              <a:t> </a:t>
            </a:r>
            <a:r>
              <a:rPr sz="4000" b="0" cap="small" spc="-25" dirty="0">
                <a:latin typeface="Calibri"/>
                <a:cs typeface="Calibri"/>
              </a:rPr>
              <a:t>2D-</a:t>
            </a:r>
            <a:r>
              <a:rPr sz="4000" b="0" cap="small" spc="-10" dirty="0">
                <a:latin typeface="Calibri"/>
                <a:cs typeface="Calibri"/>
              </a:rPr>
              <a:t>Halbleiter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04293" y="4952141"/>
            <a:ext cx="152400" cy="18319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FFC6D9"/>
                </a:solidFill>
                <a:latin typeface="Calibri"/>
                <a:cs typeface="Calibri"/>
              </a:rPr>
              <a:t>Images:</a:t>
            </a:r>
            <a:r>
              <a:rPr sz="1000" spc="-5" dirty="0">
                <a:solidFill>
                  <a:srgbClr val="FFC6D9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C6D9"/>
                </a:solidFill>
                <a:latin typeface="Calibri"/>
                <a:cs typeface="Calibri"/>
              </a:rPr>
              <a:t>A.</a:t>
            </a:r>
            <a:r>
              <a:rPr sz="1000" spc="-5" dirty="0">
                <a:solidFill>
                  <a:srgbClr val="FFC6D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C6D9"/>
                </a:solidFill>
                <a:latin typeface="Calibri"/>
                <a:cs typeface="Calibri"/>
              </a:rPr>
              <a:t>Rahimi-</a:t>
            </a:r>
            <a:r>
              <a:rPr sz="1000" dirty="0">
                <a:solidFill>
                  <a:srgbClr val="FFC6D9"/>
                </a:solidFill>
                <a:latin typeface="Calibri"/>
                <a:cs typeface="Calibri"/>
              </a:rPr>
              <a:t>Iman</a:t>
            </a:r>
            <a:r>
              <a:rPr sz="1000" spc="-20" dirty="0">
                <a:solidFill>
                  <a:srgbClr val="FFC6D9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C6D9"/>
                </a:solidFill>
                <a:latin typeface="Calibri"/>
                <a:cs typeface="Calibri"/>
              </a:rPr>
              <a:t>2021/2022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1551" y="6266688"/>
            <a:ext cx="936498" cy="54178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>
                <a:solidFill>
                  <a:srgbClr val="FFD299"/>
                </a:solidFill>
              </a:rPr>
              <a:t>25.11.2025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FFD299"/>
                </a:solidFill>
              </a:rPr>
              <a:t>Neue</a:t>
            </a:r>
            <a:r>
              <a:rPr spc="-10" dirty="0">
                <a:solidFill>
                  <a:srgbClr val="FFD299"/>
                </a:solidFill>
              </a:rPr>
              <a:t> Wege </a:t>
            </a:r>
            <a:r>
              <a:rPr dirty="0">
                <a:solidFill>
                  <a:srgbClr val="FFD299"/>
                </a:solidFill>
              </a:rPr>
              <a:t>mit KI</a:t>
            </a:r>
            <a:r>
              <a:rPr spc="-5" dirty="0">
                <a:solidFill>
                  <a:srgbClr val="FFD299"/>
                </a:solidFill>
              </a:rPr>
              <a:t> </a:t>
            </a:r>
            <a:r>
              <a:rPr dirty="0">
                <a:solidFill>
                  <a:srgbClr val="FFD299"/>
                </a:solidFill>
              </a:rPr>
              <a:t>| </a:t>
            </a:r>
            <a:r>
              <a:rPr spc="-10" dirty="0">
                <a:solidFill>
                  <a:srgbClr val="FFD299"/>
                </a:solidFill>
              </a:rPr>
              <a:t>Rahimi-</a:t>
            </a:r>
            <a:r>
              <a:rPr dirty="0">
                <a:solidFill>
                  <a:srgbClr val="FFD299"/>
                </a:solidFill>
              </a:rPr>
              <a:t>Iman</a:t>
            </a:r>
            <a:r>
              <a:rPr spc="-35" dirty="0">
                <a:solidFill>
                  <a:srgbClr val="FFD299"/>
                </a:solidFill>
              </a:rPr>
              <a:t> </a:t>
            </a:r>
            <a:r>
              <a:rPr spc="-10" dirty="0">
                <a:solidFill>
                  <a:srgbClr val="FFD299"/>
                </a:solidFill>
              </a:rPr>
              <a:t>Group@Giessen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D299"/>
                </a:solidFill>
              </a:rPr>
              <a:t>3</a:t>
            </a:fld>
            <a:endParaRPr spc="-50" dirty="0">
              <a:solidFill>
                <a:srgbClr val="FFD2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" y="1564128"/>
            <a:ext cx="11315700" cy="52938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89921" y="288162"/>
            <a:ext cx="1998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JUSTUS-LIEBIG-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UNIVERSITÄT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GIESSEN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8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cap="small" dirty="0">
                <a:latin typeface="Calibri"/>
                <a:cs typeface="Calibri"/>
              </a:rPr>
              <a:t>Mit</a:t>
            </a:r>
            <a:r>
              <a:rPr sz="4000" b="0" cap="small" spc="114" dirty="0">
                <a:latin typeface="Calibri"/>
                <a:cs typeface="Calibri"/>
              </a:rPr>
              <a:t> </a:t>
            </a:r>
            <a:r>
              <a:rPr sz="4000" b="0" cap="small" dirty="0">
                <a:latin typeface="Calibri"/>
                <a:cs typeface="Calibri"/>
              </a:rPr>
              <a:t>Evolution</a:t>
            </a:r>
            <a:r>
              <a:rPr sz="4000" b="0" cap="small" spc="105" dirty="0">
                <a:latin typeface="Calibri"/>
                <a:cs typeface="Calibri"/>
              </a:rPr>
              <a:t> </a:t>
            </a:r>
            <a:r>
              <a:rPr sz="4000" b="0" cap="small" dirty="0">
                <a:latin typeface="Calibri"/>
                <a:cs typeface="Calibri"/>
              </a:rPr>
              <a:t>&amp;</a:t>
            </a:r>
            <a:r>
              <a:rPr sz="4000" b="0" cap="small" spc="-65" dirty="0">
                <a:latin typeface="Calibri"/>
                <a:cs typeface="Calibri"/>
              </a:rPr>
              <a:t> </a:t>
            </a:r>
            <a:r>
              <a:rPr sz="4000" b="0" cap="small" dirty="0">
                <a:latin typeface="Calibri"/>
                <a:cs typeface="Calibri"/>
              </a:rPr>
              <a:t>Neuronennetzen</a:t>
            </a:r>
            <a:r>
              <a:rPr sz="4000" b="0" cap="small" spc="105" dirty="0">
                <a:latin typeface="Calibri"/>
                <a:cs typeface="Calibri"/>
              </a:rPr>
              <a:t> </a:t>
            </a:r>
            <a:r>
              <a:rPr sz="4000" b="0" cap="small" dirty="0">
                <a:latin typeface="Calibri"/>
                <a:cs typeface="Calibri"/>
              </a:rPr>
              <a:t>zu</a:t>
            </a:r>
            <a:r>
              <a:rPr sz="4000" b="0" cap="small" spc="105" dirty="0">
                <a:latin typeface="Calibri"/>
                <a:cs typeface="Calibri"/>
              </a:rPr>
              <a:t> </a:t>
            </a:r>
            <a:r>
              <a:rPr sz="4000" b="0" cap="small" spc="-40" dirty="0">
                <a:latin typeface="Calibri"/>
                <a:cs typeface="Calibri"/>
              </a:rPr>
              <a:t>Metaoptiken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04293" y="4299480"/>
            <a:ext cx="152400" cy="24841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04FD04"/>
                </a:solidFill>
                <a:latin typeface="Calibri"/>
                <a:cs typeface="Calibri"/>
              </a:rPr>
              <a:t>Images: A.</a:t>
            </a:r>
            <a:r>
              <a:rPr sz="1000" spc="-10" dirty="0">
                <a:solidFill>
                  <a:srgbClr val="04FD04"/>
                </a:solidFill>
                <a:latin typeface="Calibri"/>
                <a:cs typeface="Calibri"/>
              </a:rPr>
              <a:t> Rahimi-</a:t>
            </a:r>
            <a:r>
              <a:rPr sz="1000" dirty="0">
                <a:solidFill>
                  <a:srgbClr val="04FD04"/>
                </a:solidFill>
                <a:latin typeface="Calibri"/>
                <a:cs typeface="Calibri"/>
              </a:rPr>
              <a:t>Iman</a:t>
            </a:r>
            <a:r>
              <a:rPr sz="1000" spc="200" dirty="0">
                <a:solidFill>
                  <a:srgbClr val="04FD04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4FD04"/>
                </a:solidFill>
                <a:latin typeface="Calibri"/>
                <a:cs typeface="Calibri"/>
              </a:rPr>
              <a:t>and</a:t>
            </a:r>
            <a:r>
              <a:rPr sz="1000" spc="-25" dirty="0">
                <a:solidFill>
                  <a:srgbClr val="04FD04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4FD04"/>
                </a:solidFill>
                <a:latin typeface="Calibri"/>
                <a:cs typeface="Calibri"/>
              </a:rPr>
              <a:t>O.</a:t>
            </a:r>
            <a:r>
              <a:rPr sz="1000" spc="-10" dirty="0">
                <a:solidFill>
                  <a:srgbClr val="04FD04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4FD04"/>
                </a:solidFill>
                <a:latin typeface="Calibri"/>
                <a:cs typeface="Calibri"/>
              </a:rPr>
              <a:t>Mey</a:t>
            </a:r>
            <a:r>
              <a:rPr sz="1000" spc="-10" dirty="0">
                <a:solidFill>
                  <a:srgbClr val="04FD04"/>
                </a:solidFill>
                <a:latin typeface="Calibri"/>
                <a:cs typeface="Calibri"/>
              </a:rPr>
              <a:t> 2021/2022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511551" y="2058923"/>
            <a:ext cx="5251450" cy="4749800"/>
            <a:chOff x="2511551" y="2058923"/>
            <a:chExt cx="5251450" cy="47498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2123" y="2058923"/>
              <a:ext cx="2960370" cy="338251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1551" y="6266688"/>
              <a:ext cx="936498" cy="54178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>
                <a:solidFill>
                  <a:srgbClr val="FFD299"/>
                </a:solidFill>
              </a:rPr>
              <a:t>25.11.2025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FFD299"/>
                </a:solidFill>
              </a:rPr>
              <a:t>Neue</a:t>
            </a:r>
            <a:r>
              <a:rPr spc="-10" dirty="0">
                <a:solidFill>
                  <a:srgbClr val="FFD299"/>
                </a:solidFill>
              </a:rPr>
              <a:t> Wege </a:t>
            </a:r>
            <a:r>
              <a:rPr dirty="0">
                <a:solidFill>
                  <a:srgbClr val="FFD299"/>
                </a:solidFill>
              </a:rPr>
              <a:t>mit KI</a:t>
            </a:r>
            <a:r>
              <a:rPr spc="-5" dirty="0">
                <a:solidFill>
                  <a:srgbClr val="FFD299"/>
                </a:solidFill>
              </a:rPr>
              <a:t> </a:t>
            </a:r>
            <a:r>
              <a:rPr dirty="0">
                <a:solidFill>
                  <a:srgbClr val="FFD299"/>
                </a:solidFill>
              </a:rPr>
              <a:t>| </a:t>
            </a:r>
            <a:r>
              <a:rPr spc="-10" dirty="0">
                <a:solidFill>
                  <a:srgbClr val="FFD299"/>
                </a:solidFill>
              </a:rPr>
              <a:t>Rahimi-</a:t>
            </a:r>
            <a:r>
              <a:rPr dirty="0">
                <a:solidFill>
                  <a:srgbClr val="FFD299"/>
                </a:solidFill>
              </a:rPr>
              <a:t>Iman</a:t>
            </a:r>
            <a:r>
              <a:rPr spc="-35" dirty="0">
                <a:solidFill>
                  <a:srgbClr val="FFD299"/>
                </a:solidFill>
              </a:rPr>
              <a:t> </a:t>
            </a:r>
            <a:r>
              <a:rPr spc="-10" dirty="0">
                <a:solidFill>
                  <a:srgbClr val="FFD299"/>
                </a:solidFill>
              </a:rPr>
              <a:t>Group@Giessen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D299"/>
                </a:solidFill>
              </a:rPr>
              <a:t>4</a:t>
            </a:fld>
            <a:endParaRPr spc="-50" dirty="0">
              <a:solidFill>
                <a:srgbClr val="FFD2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29871" y="5847583"/>
              <a:ext cx="262127" cy="10104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29871" y="5809488"/>
              <a:ext cx="262127" cy="2125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29871" y="4102608"/>
              <a:ext cx="262127" cy="188137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986005" y="4186649"/>
            <a:ext cx="152400" cy="2628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Grafik: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Rahimi-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iman,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mit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DALLE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generiert</a:t>
            </a: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(2025)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657344"/>
            <a:ext cx="7671434" cy="1727835"/>
            <a:chOff x="0" y="4657344"/>
            <a:chExt cx="7671434" cy="1727835"/>
          </a:xfrm>
        </p:grpSpPr>
        <p:sp>
          <p:nvSpPr>
            <p:cNvPr id="9" name="object 9"/>
            <p:cNvSpPr/>
            <p:nvPr/>
          </p:nvSpPr>
          <p:spPr>
            <a:xfrm>
              <a:off x="0" y="4811268"/>
              <a:ext cx="7595870" cy="1355090"/>
            </a:xfrm>
            <a:custGeom>
              <a:avLst/>
              <a:gdLst/>
              <a:ahLst/>
              <a:cxnLst/>
              <a:rect l="l" t="t" r="r" b="b"/>
              <a:pathLst>
                <a:path w="7595870" h="1355089">
                  <a:moveTo>
                    <a:pt x="7595743" y="0"/>
                  </a:moveTo>
                  <a:lnTo>
                    <a:pt x="0" y="0"/>
                  </a:lnTo>
                  <a:lnTo>
                    <a:pt x="0" y="1354581"/>
                  </a:lnTo>
                  <a:lnTo>
                    <a:pt x="7595743" y="1354581"/>
                  </a:lnTo>
                  <a:lnTo>
                    <a:pt x="7595743" y="0"/>
                  </a:lnTo>
                  <a:close/>
                </a:path>
              </a:pathLst>
            </a:custGeom>
            <a:solidFill>
              <a:srgbClr val="0069B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275" y="4657344"/>
              <a:ext cx="912113" cy="9227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9327" y="4759452"/>
              <a:ext cx="1390649" cy="7475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8404" y="4657344"/>
              <a:ext cx="768857" cy="9227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81200" y="4759452"/>
              <a:ext cx="1572005" cy="7475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57144" y="4657344"/>
              <a:ext cx="887730" cy="9227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8811" y="4759452"/>
              <a:ext cx="1069086" cy="7475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68140" y="4759452"/>
              <a:ext cx="1253489" cy="74752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21579" y="4657344"/>
              <a:ext cx="715518" cy="92278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41035" y="4759452"/>
              <a:ext cx="2390393" cy="74752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6280" y="5161788"/>
              <a:ext cx="994409" cy="74752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60932" y="5161788"/>
              <a:ext cx="2231897" cy="74752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192779" y="5059680"/>
              <a:ext cx="787145" cy="9227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83864" y="5161788"/>
              <a:ext cx="1953006" cy="74752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85588" y="5161788"/>
              <a:ext cx="1098041" cy="7475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32347" y="5161788"/>
              <a:ext cx="1436370" cy="74752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5175" y="5462016"/>
              <a:ext cx="782574" cy="92278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1687" y="5564124"/>
              <a:ext cx="2870454" cy="74752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72383" y="5564124"/>
              <a:ext cx="1256538" cy="74752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979164" y="5564124"/>
              <a:ext cx="1861565" cy="7475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37632" y="5462016"/>
              <a:ext cx="739901" cy="9227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681471" y="5564124"/>
              <a:ext cx="1989581" cy="747521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12165" y="4751323"/>
            <a:ext cx="6936740" cy="13335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065" marR="5080" indent="-1905" algn="ctr">
              <a:lnSpc>
                <a:spcPts val="3170"/>
              </a:lnSpc>
              <a:spcBef>
                <a:spcPts val="860"/>
              </a:spcBef>
            </a:pPr>
            <a:r>
              <a:rPr sz="3300" b="1" cap="small" dirty="0">
                <a:solidFill>
                  <a:srgbClr val="FFFFFF"/>
                </a:solidFill>
                <a:latin typeface="Calibri"/>
                <a:cs typeface="Calibri"/>
              </a:rPr>
              <a:t>Mission</a:t>
            </a:r>
            <a:r>
              <a:rPr sz="3300" b="1" cap="small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dirty="0">
                <a:solidFill>
                  <a:srgbClr val="FFFFFF"/>
                </a:solidFill>
                <a:latin typeface="Calibri"/>
                <a:cs typeface="Calibri"/>
              </a:rPr>
              <a:t>Possible:</a:t>
            </a:r>
            <a:r>
              <a:rPr sz="3300" b="1" cap="small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dirty="0">
                <a:solidFill>
                  <a:srgbClr val="FFFFFF"/>
                </a:solidFill>
                <a:latin typeface="Calibri"/>
                <a:cs typeface="Calibri"/>
              </a:rPr>
              <a:t>Jagd</a:t>
            </a:r>
            <a:r>
              <a:rPr sz="3300" b="1" cap="small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dirty="0">
                <a:solidFill>
                  <a:srgbClr val="FFFFFF"/>
                </a:solidFill>
                <a:latin typeface="Calibri"/>
                <a:cs typeface="Calibri"/>
              </a:rPr>
              <a:t>nach</a:t>
            </a:r>
            <a:r>
              <a:rPr sz="3300" b="1" cap="small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spc="-10" dirty="0">
                <a:solidFill>
                  <a:srgbClr val="FFFFFF"/>
                </a:solidFill>
                <a:latin typeface="Calibri"/>
                <a:cs typeface="Calibri"/>
              </a:rPr>
              <a:t>Lösungsoase </a:t>
            </a:r>
            <a:r>
              <a:rPr sz="3300" b="1" cap="small" dirty="0">
                <a:solidFill>
                  <a:srgbClr val="FFFFFF"/>
                </a:solidFill>
                <a:latin typeface="Calibri"/>
                <a:cs typeface="Calibri"/>
              </a:rPr>
              <a:t>mit</a:t>
            </a:r>
            <a:r>
              <a:rPr sz="3300" b="1" cap="small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dirty="0">
                <a:solidFill>
                  <a:srgbClr val="FFFFFF"/>
                </a:solidFill>
                <a:latin typeface="Calibri"/>
                <a:cs typeface="Calibri"/>
              </a:rPr>
              <a:t>minimalem</a:t>
            </a:r>
            <a:r>
              <a:rPr sz="3300" b="1" cap="small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dirty="0">
                <a:solidFill>
                  <a:srgbClr val="FFFFFF"/>
                </a:solidFill>
                <a:latin typeface="Calibri"/>
                <a:cs typeface="Calibri"/>
              </a:rPr>
              <a:t>Vorwissen</a:t>
            </a:r>
            <a:r>
              <a:rPr sz="3300" b="1" cap="small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dirty="0">
                <a:solidFill>
                  <a:srgbClr val="FFFFFF"/>
                </a:solidFill>
                <a:latin typeface="Calibri"/>
                <a:cs typeface="Calibri"/>
              </a:rPr>
              <a:t>und</a:t>
            </a:r>
            <a:r>
              <a:rPr sz="3300" b="1" cap="small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spc="-10" dirty="0">
                <a:solidFill>
                  <a:srgbClr val="FFFFFF"/>
                </a:solidFill>
                <a:latin typeface="Calibri"/>
                <a:cs typeface="Calibri"/>
              </a:rPr>
              <a:t>wenig </a:t>
            </a:r>
            <a:r>
              <a:rPr sz="3300" b="1" cap="small" spc="-20" dirty="0">
                <a:solidFill>
                  <a:srgbClr val="FFFFFF"/>
                </a:solidFill>
                <a:latin typeface="Calibri"/>
                <a:cs typeface="Calibri"/>
              </a:rPr>
              <a:t>Rechenaufwand</a:t>
            </a:r>
            <a:r>
              <a:rPr sz="3300" b="1" cap="small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dirty="0">
                <a:solidFill>
                  <a:srgbClr val="FFFFFF"/>
                </a:solidFill>
                <a:latin typeface="Calibri"/>
                <a:cs typeface="Calibri"/>
              </a:rPr>
              <a:t>dank</a:t>
            </a:r>
            <a:r>
              <a:rPr sz="3300" b="1" cap="small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dirty="0">
                <a:solidFill>
                  <a:srgbClr val="FFFFFF"/>
                </a:solidFill>
                <a:latin typeface="Calibri"/>
                <a:cs typeface="Calibri"/>
              </a:rPr>
              <a:t>hybrider</a:t>
            </a:r>
            <a:r>
              <a:rPr sz="3300" b="1" cap="small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spc="-65" dirty="0">
                <a:solidFill>
                  <a:srgbClr val="FFFFFF"/>
                </a:solidFill>
                <a:latin typeface="Calibri"/>
                <a:cs typeface="Calibri"/>
              </a:rPr>
              <a:t>Strategien</a:t>
            </a:r>
            <a:endParaRPr sz="33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511551" y="333324"/>
            <a:ext cx="9272270" cy="6475730"/>
            <a:chOff x="2511551" y="333324"/>
            <a:chExt cx="9272270" cy="6475730"/>
          </a:xfrm>
        </p:grpSpPr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753599" y="333324"/>
              <a:ext cx="2029968" cy="126319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511551" y="6266688"/>
              <a:ext cx="936498" cy="541782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>
                <a:solidFill>
                  <a:srgbClr val="FFD299"/>
                </a:solidFill>
              </a:rPr>
              <a:t>25.11.2025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FFD299"/>
                </a:solidFill>
              </a:rPr>
              <a:t>Neue</a:t>
            </a:r>
            <a:r>
              <a:rPr spc="-10" dirty="0">
                <a:solidFill>
                  <a:srgbClr val="FFD299"/>
                </a:solidFill>
              </a:rPr>
              <a:t> Wege </a:t>
            </a:r>
            <a:r>
              <a:rPr dirty="0">
                <a:solidFill>
                  <a:srgbClr val="FFD299"/>
                </a:solidFill>
              </a:rPr>
              <a:t>mit KI</a:t>
            </a:r>
            <a:r>
              <a:rPr spc="-5" dirty="0">
                <a:solidFill>
                  <a:srgbClr val="FFD299"/>
                </a:solidFill>
              </a:rPr>
              <a:t> </a:t>
            </a:r>
            <a:r>
              <a:rPr dirty="0">
                <a:solidFill>
                  <a:srgbClr val="FFD299"/>
                </a:solidFill>
              </a:rPr>
              <a:t>| </a:t>
            </a:r>
            <a:r>
              <a:rPr spc="-10" dirty="0">
                <a:solidFill>
                  <a:srgbClr val="FFD299"/>
                </a:solidFill>
              </a:rPr>
              <a:t>Rahimi-</a:t>
            </a:r>
            <a:r>
              <a:rPr dirty="0">
                <a:solidFill>
                  <a:srgbClr val="FFD299"/>
                </a:solidFill>
              </a:rPr>
              <a:t>Iman</a:t>
            </a:r>
            <a:r>
              <a:rPr spc="-35" dirty="0">
                <a:solidFill>
                  <a:srgbClr val="FFD299"/>
                </a:solidFill>
              </a:rPr>
              <a:t> </a:t>
            </a:r>
            <a:r>
              <a:rPr spc="-10" dirty="0">
                <a:solidFill>
                  <a:srgbClr val="FFD299"/>
                </a:solidFill>
              </a:rPr>
              <a:t>Group@Giessen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spc="-50" dirty="0">
                <a:solidFill>
                  <a:srgbClr val="FFD299"/>
                </a:solidFill>
              </a:rPr>
              <a:t>5</a:t>
            </a:fld>
            <a:endParaRPr spc="-50" dirty="0">
              <a:solidFill>
                <a:srgbClr val="FFD2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9B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00" y="1592325"/>
            <a:ext cx="11315700" cy="5266055"/>
          </a:xfrm>
          <a:custGeom>
            <a:avLst/>
            <a:gdLst/>
            <a:ahLst/>
            <a:cxnLst/>
            <a:rect l="l" t="t" r="r" b="b"/>
            <a:pathLst>
              <a:path w="11315700" h="5266055">
                <a:moveTo>
                  <a:pt x="11315700" y="0"/>
                </a:moveTo>
                <a:lnTo>
                  <a:pt x="0" y="0"/>
                </a:lnTo>
                <a:lnTo>
                  <a:pt x="0" y="5265674"/>
                </a:lnTo>
                <a:lnTo>
                  <a:pt x="11315700" y="5265674"/>
                </a:lnTo>
                <a:lnTo>
                  <a:pt x="11315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89921" y="288162"/>
            <a:ext cx="1998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JUSTUS-LIEBIG-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UNIVERSITÄT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GIESSEN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6427114"/>
            <a:ext cx="722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25.11.2025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3805" y="6427114"/>
            <a:ext cx="3103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Neue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Wege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mit KI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|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Rahimi-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Iman</a:t>
            </a:r>
            <a:r>
              <a:rPr sz="12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Group@Giessen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8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cap="small" dirty="0">
                <a:latin typeface="Calibri"/>
                <a:cs typeface="Calibri"/>
              </a:rPr>
              <a:t>Methoden:</a:t>
            </a:r>
            <a:r>
              <a:rPr sz="4000" b="0" cap="small" spc="-75" dirty="0">
                <a:latin typeface="Calibri"/>
                <a:cs typeface="Calibri"/>
              </a:rPr>
              <a:t> </a:t>
            </a:r>
            <a:r>
              <a:rPr sz="4000" b="0" cap="small" dirty="0">
                <a:latin typeface="Calibri"/>
                <a:cs typeface="Calibri"/>
              </a:rPr>
              <a:t>erlernen,</a:t>
            </a:r>
            <a:r>
              <a:rPr sz="4000" b="0" cap="small" spc="-95" dirty="0">
                <a:latin typeface="Calibri"/>
                <a:cs typeface="Calibri"/>
              </a:rPr>
              <a:t> </a:t>
            </a:r>
            <a:r>
              <a:rPr sz="4000" b="0" cap="small" dirty="0">
                <a:latin typeface="Calibri"/>
                <a:cs typeface="Calibri"/>
              </a:rPr>
              <a:t>anwenden,</a:t>
            </a:r>
            <a:r>
              <a:rPr sz="4000" b="0" cap="small" spc="-105" dirty="0">
                <a:latin typeface="Calibri"/>
                <a:cs typeface="Calibri"/>
              </a:rPr>
              <a:t> </a:t>
            </a:r>
            <a:r>
              <a:rPr sz="4000" b="0" cap="small" spc="-10" dirty="0">
                <a:latin typeface="Calibri"/>
                <a:cs typeface="Calibri"/>
              </a:rPr>
              <a:t>verbessern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67257" y="1586039"/>
            <a:ext cx="6960870" cy="5222875"/>
            <a:chOff x="867257" y="1586039"/>
            <a:chExt cx="6960870" cy="52228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1552" y="6266687"/>
              <a:ext cx="936498" cy="5417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257" y="1586039"/>
              <a:ext cx="2879979" cy="43200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4068" y="2539111"/>
              <a:ext cx="3473449" cy="231559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27582" y="1632965"/>
            <a:ext cx="37338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4FD04"/>
                </a:solidFill>
                <a:latin typeface="Calibri"/>
                <a:cs typeface="Calibri"/>
              </a:rPr>
              <a:t>010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04FD04"/>
                </a:solidFill>
                <a:latin typeface="Calibri"/>
                <a:cs typeface="Calibri"/>
              </a:rPr>
              <a:t>101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04FD04"/>
                </a:solidFill>
                <a:latin typeface="Calibri"/>
                <a:cs typeface="Calibri"/>
              </a:rPr>
              <a:t>010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04FD04"/>
                </a:solidFill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04FD04"/>
                </a:solidFill>
                <a:latin typeface="Calibri"/>
                <a:cs typeface="Calibri"/>
              </a:rPr>
              <a:t>110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04FD04"/>
                </a:solidFill>
                <a:latin typeface="Calibri"/>
                <a:cs typeface="Calibri"/>
              </a:rPr>
              <a:t>111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04FD04"/>
                </a:solidFill>
                <a:latin typeface="Calibri"/>
                <a:cs typeface="Calibri"/>
              </a:rPr>
              <a:t>011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04FD04"/>
                </a:solidFill>
                <a:latin typeface="Calibri"/>
                <a:cs typeface="Calibri"/>
              </a:rPr>
              <a:t>000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28897" y="4459223"/>
            <a:ext cx="3399154" cy="1919605"/>
            <a:chOff x="3628897" y="4459223"/>
            <a:chExt cx="3399154" cy="1919605"/>
          </a:xfrm>
        </p:grpSpPr>
        <p:sp>
          <p:nvSpPr>
            <p:cNvPr id="15" name="object 15"/>
            <p:cNvSpPr/>
            <p:nvPr/>
          </p:nvSpPr>
          <p:spPr>
            <a:xfrm>
              <a:off x="3635247" y="4889626"/>
              <a:ext cx="579120" cy="666750"/>
            </a:xfrm>
            <a:custGeom>
              <a:avLst/>
              <a:gdLst/>
              <a:ahLst/>
              <a:cxnLst/>
              <a:rect l="l" t="t" r="r" b="b"/>
              <a:pathLst>
                <a:path w="579120" h="666750">
                  <a:moveTo>
                    <a:pt x="150749" y="0"/>
                  </a:moveTo>
                  <a:lnTo>
                    <a:pt x="0" y="116078"/>
                  </a:lnTo>
                  <a:lnTo>
                    <a:pt x="352551" y="573913"/>
                  </a:lnTo>
                  <a:lnTo>
                    <a:pt x="277113" y="631952"/>
                  </a:lnTo>
                  <a:lnTo>
                    <a:pt x="543940" y="666623"/>
                  </a:lnTo>
                  <a:lnTo>
                    <a:pt x="578612" y="399796"/>
                  </a:lnTo>
                  <a:lnTo>
                    <a:pt x="503300" y="457835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04FD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35247" y="4889626"/>
              <a:ext cx="579120" cy="666750"/>
            </a:xfrm>
            <a:custGeom>
              <a:avLst/>
              <a:gdLst/>
              <a:ahLst/>
              <a:cxnLst/>
              <a:rect l="l" t="t" r="r" b="b"/>
              <a:pathLst>
                <a:path w="579120" h="666750">
                  <a:moveTo>
                    <a:pt x="277113" y="631952"/>
                  </a:moveTo>
                  <a:lnTo>
                    <a:pt x="352551" y="573913"/>
                  </a:lnTo>
                  <a:lnTo>
                    <a:pt x="0" y="116078"/>
                  </a:lnTo>
                  <a:lnTo>
                    <a:pt x="150749" y="0"/>
                  </a:lnTo>
                  <a:lnTo>
                    <a:pt x="503300" y="457835"/>
                  </a:lnTo>
                  <a:lnTo>
                    <a:pt x="578612" y="399796"/>
                  </a:lnTo>
                  <a:lnTo>
                    <a:pt x="543940" y="666623"/>
                  </a:lnTo>
                  <a:lnTo>
                    <a:pt x="277113" y="631952"/>
                  </a:lnTo>
                  <a:close/>
                </a:path>
              </a:pathLst>
            </a:custGeom>
            <a:ln w="12700">
              <a:solidFill>
                <a:srgbClr val="04FD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49011" y="4459223"/>
              <a:ext cx="1978914" cy="191947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093845" y="5724461"/>
            <a:ext cx="4025265" cy="3695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3175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250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Reinforced</a:t>
            </a:r>
            <a:r>
              <a:rPr sz="1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Supervised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Learning</a:t>
            </a:r>
            <a:r>
              <a:rPr sz="1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Pipeline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486144" y="1586039"/>
            <a:ext cx="4803775" cy="4320540"/>
            <a:chOff x="6486144" y="1586039"/>
            <a:chExt cx="4803775" cy="432054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86144" y="1615440"/>
              <a:ext cx="1922526" cy="11544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09939" y="1586039"/>
              <a:ext cx="2879979" cy="43200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18723" y="1745259"/>
              <a:ext cx="135547" cy="23721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59063" y="4292434"/>
              <a:ext cx="269252" cy="47120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668127" y="4763655"/>
              <a:ext cx="500113" cy="30135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54258" y="2199309"/>
              <a:ext cx="122394" cy="214198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807965" y="1663953"/>
            <a:ext cx="1515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ML</a:t>
            </a:r>
            <a:r>
              <a:rPr sz="18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als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Function Approximator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17942" y="6382003"/>
            <a:ext cx="29991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Function plot:</a:t>
            </a:r>
            <a:r>
              <a:rPr sz="9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Courtesy</a:t>
            </a:r>
            <a:r>
              <a:rPr sz="9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9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D.</a:t>
            </a:r>
            <a:r>
              <a:rPr sz="9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Filippozzi,</a:t>
            </a:r>
            <a:r>
              <a:rPr sz="9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006FC0"/>
                </a:solidFill>
                <a:latin typeface="Calibri"/>
                <a:cs typeface="Calibri"/>
              </a:rPr>
              <a:t>Rahimi-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Iman</a:t>
            </a:r>
            <a:r>
              <a:rPr sz="9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006FC0"/>
                </a:solidFill>
                <a:latin typeface="Calibri"/>
                <a:cs typeface="Calibri"/>
              </a:rPr>
              <a:t>group</a:t>
            </a:r>
            <a:r>
              <a:rPr sz="900" b="1" spc="5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Theme</a:t>
            </a:r>
            <a:r>
              <a:rPr sz="9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graphics:</a:t>
            </a:r>
            <a:r>
              <a:rPr sz="9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A.</a:t>
            </a:r>
            <a:r>
              <a:rPr sz="9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006FC0"/>
                </a:solidFill>
                <a:latin typeface="Calibri"/>
                <a:cs typeface="Calibri"/>
              </a:rPr>
              <a:t>Rahimi-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iman,</a:t>
            </a:r>
            <a:r>
              <a:rPr sz="900" b="1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generated</a:t>
            </a:r>
            <a:r>
              <a:rPr sz="9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with</a:t>
            </a:r>
            <a:r>
              <a:rPr sz="9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DALLE</a:t>
            </a:r>
            <a:r>
              <a:rPr sz="9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006FC0"/>
                </a:solidFill>
                <a:latin typeface="Calibri"/>
                <a:cs typeface="Calibri"/>
              </a:rPr>
              <a:t>(2025)</a:t>
            </a:r>
            <a:r>
              <a:rPr sz="900" b="1" spc="5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Chart:</a:t>
            </a:r>
            <a:r>
              <a:rPr sz="9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O.</a:t>
            </a:r>
            <a:r>
              <a:rPr sz="9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Mey</a:t>
            </a:r>
            <a:r>
              <a:rPr sz="9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&amp;</a:t>
            </a:r>
            <a:r>
              <a:rPr sz="9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A.</a:t>
            </a:r>
            <a:r>
              <a:rPr sz="9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006FC0"/>
                </a:solidFill>
                <a:latin typeface="Calibri"/>
                <a:cs typeface="Calibri"/>
              </a:rPr>
              <a:t>Rahimi-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Iman,</a:t>
            </a:r>
            <a:r>
              <a:rPr sz="900" b="1" spc="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PSS</a:t>
            </a:r>
            <a:r>
              <a:rPr sz="9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RRL</a:t>
            </a:r>
            <a:r>
              <a:rPr sz="900" b="1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16,</a:t>
            </a:r>
            <a:r>
              <a:rPr sz="9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2100571</a:t>
            </a:r>
            <a:r>
              <a:rPr sz="9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006FC0"/>
                </a:solidFill>
                <a:latin typeface="Calibri"/>
                <a:cs typeface="Calibri"/>
              </a:rPr>
              <a:t>(2021)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77008" y="3338829"/>
            <a:ext cx="164909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67665" marR="5080" indent="-355600">
              <a:lnSpc>
                <a:spcPts val="3020"/>
              </a:lnSpc>
              <a:spcBef>
                <a:spcPts val="480"/>
              </a:spcBef>
            </a:pPr>
            <a:r>
              <a:rPr sz="2800" b="1" spc="-10" dirty="0">
                <a:solidFill>
                  <a:srgbClr val="00E800"/>
                </a:solidFill>
                <a:latin typeface="Calibri"/>
                <a:cs typeface="Calibri"/>
              </a:rPr>
              <a:t>Supervised Learning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55850" y="1659077"/>
            <a:ext cx="12782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20" dirty="0">
                <a:solidFill>
                  <a:srgbClr val="04FD04"/>
                </a:solidFill>
                <a:latin typeface="Calibri"/>
                <a:cs typeface="Calibri"/>
              </a:rPr>
              <a:t>Data-</a:t>
            </a:r>
            <a:r>
              <a:rPr sz="1800" i="1" spc="-10" dirty="0">
                <a:solidFill>
                  <a:srgbClr val="04FD04"/>
                </a:solidFill>
                <a:latin typeface="Calibri"/>
                <a:cs typeface="Calibri"/>
              </a:rPr>
              <a:t>driven…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77198" y="3303270"/>
            <a:ext cx="2199640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b="1" spc="-25" dirty="0">
                <a:solidFill>
                  <a:srgbClr val="EC7C30"/>
                </a:solidFill>
                <a:latin typeface="Calibri"/>
                <a:cs typeface="Calibri"/>
              </a:rPr>
              <a:t>Reinforcement </a:t>
            </a:r>
            <a:r>
              <a:rPr sz="2800" b="1" spc="-10" dirty="0">
                <a:solidFill>
                  <a:srgbClr val="EC7C30"/>
                </a:solidFill>
                <a:latin typeface="Calibri"/>
                <a:cs typeface="Calibri"/>
              </a:rPr>
              <a:t>Learning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26906" y="1673097"/>
            <a:ext cx="146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20" dirty="0">
                <a:solidFill>
                  <a:srgbClr val="EC7C30"/>
                </a:solidFill>
                <a:latin typeface="Calibri"/>
                <a:cs typeface="Calibri"/>
              </a:rPr>
              <a:t>(Reward)Policy-</a:t>
            </a:r>
            <a:r>
              <a:rPr sz="1800" i="1" spc="-10" dirty="0">
                <a:solidFill>
                  <a:srgbClr val="EC7C30"/>
                </a:solidFill>
                <a:latin typeface="Calibri"/>
                <a:cs typeface="Calibri"/>
              </a:rPr>
              <a:t>driven…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7910194" y="4901946"/>
            <a:ext cx="598805" cy="668655"/>
            <a:chOff x="7910194" y="4901946"/>
            <a:chExt cx="598805" cy="668655"/>
          </a:xfrm>
        </p:grpSpPr>
        <p:sp>
          <p:nvSpPr>
            <p:cNvPr id="33" name="object 33"/>
            <p:cNvSpPr/>
            <p:nvPr/>
          </p:nvSpPr>
          <p:spPr>
            <a:xfrm>
              <a:off x="7916544" y="4908296"/>
              <a:ext cx="586105" cy="655955"/>
            </a:xfrm>
            <a:custGeom>
              <a:avLst/>
              <a:gdLst/>
              <a:ahLst/>
              <a:cxnLst/>
              <a:rect l="l" t="t" r="r" b="b"/>
              <a:pathLst>
                <a:path w="586104" h="655954">
                  <a:moveTo>
                    <a:pt x="438530" y="0"/>
                  </a:moveTo>
                  <a:lnTo>
                    <a:pt x="73786" y="448309"/>
                  </a:lnTo>
                  <a:lnTo>
                    <a:pt x="0" y="388238"/>
                  </a:lnTo>
                  <a:lnTo>
                    <a:pt x="27558" y="655827"/>
                  </a:lnTo>
                  <a:lnTo>
                    <a:pt x="295275" y="628395"/>
                  </a:lnTo>
                  <a:lnTo>
                    <a:pt x="221487" y="568324"/>
                  </a:lnTo>
                  <a:lnTo>
                    <a:pt x="586104" y="120014"/>
                  </a:lnTo>
                  <a:lnTo>
                    <a:pt x="43853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16544" y="4908296"/>
              <a:ext cx="586105" cy="655955"/>
            </a:xfrm>
            <a:custGeom>
              <a:avLst/>
              <a:gdLst/>
              <a:ahLst/>
              <a:cxnLst/>
              <a:rect l="l" t="t" r="r" b="b"/>
              <a:pathLst>
                <a:path w="586104" h="655954">
                  <a:moveTo>
                    <a:pt x="0" y="388238"/>
                  </a:moveTo>
                  <a:lnTo>
                    <a:pt x="73786" y="448309"/>
                  </a:lnTo>
                  <a:lnTo>
                    <a:pt x="438530" y="0"/>
                  </a:lnTo>
                  <a:lnTo>
                    <a:pt x="586104" y="120014"/>
                  </a:lnTo>
                  <a:lnTo>
                    <a:pt x="221487" y="568324"/>
                  </a:lnTo>
                  <a:lnTo>
                    <a:pt x="295275" y="628395"/>
                  </a:lnTo>
                  <a:lnTo>
                    <a:pt x="27558" y="655827"/>
                  </a:lnTo>
                  <a:lnTo>
                    <a:pt x="0" y="388238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954019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9250" y="0"/>
              <a:ext cx="2952749" cy="685799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993770" y="42758"/>
            <a:ext cx="152400" cy="3668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372D24"/>
                </a:solidFill>
                <a:latin typeface="Calibri"/>
                <a:cs typeface="Calibri"/>
              </a:rPr>
              <a:t>Figure</a:t>
            </a:r>
            <a:r>
              <a:rPr sz="1000" spc="-20" dirty="0">
                <a:solidFill>
                  <a:srgbClr val="372D24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72D24"/>
                </a:solidFill>
                <a:latin typeface="Calibri"/>
                <a:cs typeface="Calibri"/>
              </a:rPr>
              <a:t>O.</a:t>
            </a:r>
            <a:r>
              <a:rPr sz="1000" spc="-30" dirty="0">
                <a:solidFill>
                  <a:srgbClr val="372D24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72D24"/>
                </a:solidFill>
                <a:latin typeface="Calibri"/>
                <a:cs typeface="Calibri"/>
              </a:rPr>
              <a:t>Mey</a:t>
            </a:r>
            <a:r>
              <a:rPr sz="1000" spc="-25" dirty="0">
                <a:solidFill>
                  <a:srgbClr val="372D24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72D24"/>
                </a:solidFill>
                <a:latin typeface="Calibri"/>
                <a:cs typeface="Calibri"/>
              </a:rPr>
              <a:t>&amp;</a:t>
            </a:r>
            <a:r>
              <a:rPr sz="1000" spc="-25" dirty="0">
                <a:solidFill>
                  <a:srgbClr val="372D24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72D24"/>
                </a:solidFill>
                <a:latin typeface="Calibri"/>
                <a:cs typeface="Calibri"/>
              </a:rPr>
              <a:t>A.</a:t>
            </a:r>
            <a:r>
              <a:rPr sz="1000" spc="-35" dirty="0">
                <a:solidFill>
                  <a:srgbClr val="372D24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372D24"/>
                </a:solidFill>
                <a:latin typeface="Calibri"/>
                <a:cs typeface="Calibri"/>
              </a:rPr>
              <a:t>Rahimi-</a:t>
            </a:r>
            <a:r>
              <a:rPr sz="1000" dirty="0">
                <a:solidFill>
                  <a:srgbClr val="372D24"/>
                </a:solidFill>
                <a:latin typeface="Calibri"/>
                <a:cs typeface="Calibri"/>
              </a:rPr>
              <a:t>Iman,</a:t>
            </a:r>
            <a:r>
              <a:rPr sz="1000" spc="-40" dirty="0">
                <a:solidFill>
                  <a:srgbClr val="372D24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72D24"/>
                </a:solidFill>
                <a:latin typeface="Calibri"/>
                <a:cs typeface="Calibri"/>
              </a:rPr>
              <a:t>PSSRRL</a:t>
            </a:r>
            <a:r>
              <a:rPr sz="1000" spc="-15" dirty="0">
                <a:solidFill>
                  <a:srgbClr val="372D24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72D24"/>
                </a:solidFill>
                <a:latin typeface="Calibri"/>
                <a:cs typeface="Calibri"/>
              </a:rPr>
              <a:t>16,</a:t>
            </a:r>
            <a:r>
              <a:rPr sz="1000" spc="-20" dirty="0">
                <a:solidFill>
                  <a:srgbClr val="372D24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72D24"/>
                </a:solidFill>
                <a:latin typeface="Calibri"/>
                <a:cs typeface="Calibri"/>
              </a:rPr>
              <a:t>2100571</a:t>
            </a:r>
            <a:r>
              <a:rPr sz="1000" spc="10" dirty="0">
                <a:solidFill>
                  <a:srgbClr val="372D24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372D24"/>
                </a:solidFill>
                <a:latin typeface="Calibri"/>
                <a:cs typeface="Calibri"/>
              </a:rPr>
              <a:t>(2021) Supp.</a:t>
            </a:r>
            <a:r>
              <a:rPr sz="1000" spc="-35" dirty="0">
                <a:solidFill>
                  <a:srgbClr val="372D24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372D24"/>
                </a:solidFill>
                <a:latin typeface="Calibri"/>
                <a:cs typeface="Calibri"/>
              </a:rPr>
              <a:t>Inf.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929871" y="4783835"/>
            <a:ext cx="262255" cy="2074545"/>
            <a:chOff x="11929871" y="4783835"/>
            <a:chExt cx="262255" cy="207454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29871" y="6347459"/>
              <a:ext cx="262127" cy="5105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29871" y="5798819"/>
              <a:ext cx="262127" cy="7231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929871" y="5760719"/>
              <a:ext cx="262127" cy="2125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929871" y="4783835"/>
              <a:ext cx="262127" cy="115138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986005" y="4867907"/>
            <a:ext cx="152400" cy="19475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Photos: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A.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Rahimi-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Iman,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Japan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(2025)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6939" y="6427114"/>
            <a:ext cx="722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D299"/>
                </a:solidFill>
                <a:latin typeface="Calibri"/>
                <a:cs typeface="Calibri"/>
              </a:rPr>
              <a:t>25.11.2025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43805" y="6427114"/>
            <a:ext cx="3103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BE6C00"/>
                </a:solidFill>
                <a:latin typeface="Calibri"/>
                <a:cs typeface="Calibri"/>
              </a:rPr>
              <a:t>Neue</a:t>
            </a:r>
            <a:r>
              <a:rPr sz="1200" spc="-10" dirty="0">
                <a:solidFill>
                  <a:srgbClr val="BE6C00"/>
                </a:solidFill>
                <a:latin typeface="Calibri"/>
                <a:cs typeface="Calibri"/>
              </a:rPr>
              <a:t> Wege </a:t>
            </a:r>
            <a:r>
              <a:rPr sz="1200" dirty="0">
                <a:solidFill>
                  <a:srgbClr val="BE6C00"/>
                </a:solidFill>
                <a:latin typeface="Calibri"/>
                <a:cs typeface="Calibri"/>
              </a:rPr>
              <a:t>mit KI</a:t>
            </a:r>
            <a:r>
              <a:rPr sz="1200" spc="-5" dirty="0">
                <a:solidFill>
                  <a:srgbClr val="BE6C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BE6C00"/>
                </a:solidFill>
                <a:latin typeface="Calibri"/>
                <a:cs typeface="Calibri"/>
              </a:rPr>
              <a:t>| </a:t>
            </a:r>
            <a:r>
              <a:rPr sz="1200" spc="-10" dirty="0">
                <a:solidFill>
                  <a:srgbClr val="BE6C00"/>
                </a:solidFill>
                <a:latin typeface="Calibri"/>
                <a:cs typeface="Calibri"/>
              </a:rPr>
              <a:t>Rahimi-</a:t>
            </a:r>
            <a:r>
              <a:rPr sz="1200" dirty="0">
                <a:solidFill>
                  <a:srgbClr val="BE6C00"/>
                </a:solidFill>
                <a:latin typeface="Calibri"/>
                <a:cs typeface="Calibri"/>
              </a:rPr>
              <a:t>Iman</a:t>
            </a:r>
            <a:r>
              <a:rPr sz="1200" spc="-35" dirty="0">
                <a:solidFill>
                  <a:srgbClr val="BE6C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BE6C00"/>
                </a:solidFill>
                <a:latin typeface="Calibri"/>
                <a:cs typeface="Calibri"/>
              </a:rPr>
              <a:t>Group@Giessen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FFD299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0" y="4695113"/>
            <a:ext cx="5036820" cy="1440180"/>
          </a:xfrm>
          <a:prstGeom prst="rect">
            <a:avLst/>
          </a:prstGeom>
          <a:solidFill>
            <a:srgbClr val="0069B3">
              <a:alpha val="90194"/>
            </a:srgbClr>
          </a:solidFill>
        </p:spPr>
        <p:txBody>
          <a:bodyPr vert="horz" wrap="square" lIns="0" tIns="95885" rIns="0" bIns="0" rtlCol="0">
            <a:spAutoFit/>
          </a:bodyPr>
          <a:lstStyle/>
          <a:p>
            <a:pPr marL="184785" marR="238760" algn="ctr">
              <a:lnSpc>
                <a:spcPct val="80000"/>
              </a:lnSpc>
              <a:spcBef>
                <a:spcPts val="755"/>
              </a:spcBef>
            </a:pPr>
            <a:r>
              <a:rPr sz="3300" b="1" spc="-10" dirty="0">
                <a:solidFill>
                  <a:srgbClr val="FFFFFF"/>
                </a:solidFill>
                <a:latin typeface="Calibri"/>
                <a:cs typeface="Calibri"/>
              </a:rPr>
              <a:t>Unintuitive</a:t>
            </a:r>
            <a:r>
              <a:rPr sz="330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FFFFFF"/>
                </a:solidFill>
                <a:latin typeface="Calibri"/>
                <a:cs typeface="Calibri"/>
              </a:rPr>
              <a:t>Strukturen</a:t>
            </a:r>
            <a:r>
              <a:rPr sz="330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-25" dirty="0">
                <a:solidFill>
                  <a:srgbClr val="FFFFFF"/>
                </a:solidFill>
                <a:latin typeface="Calibri"/>
                <a:cs typeface="Calibri"/>
              </a:rPr>
              <a:t>mit </a:t>
            </a:r>
            <a:r>
              <a:rPr sz="3300" b="1" spc="-10" dirty="0">
                <a:solidFill>
                  <a:srgbClr val="FFFFFF"/>
                </a:solidFill>
                <a:latin typeface="Calibri"/>
                <a:cs typeface="Calibri"/>
              </a:rPr>
              <a:t>unintuitiven</a:t>
            </a:r>
            <a:r>
              <a:rPr sz="33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Calibri"/>
                <a:cs typeface="Calibri"/>
              </a:rPr>
              <a:t>Methoden </a:t>
            </a:r>
            <a:r>
              <a:rPr sz="3300" b="1" dirty="0">
                <a:solidFill>
                  <a:srgbClr val="FFFFFF"/>
                </a:solidFill>
                <a:latin typeface="Calibri"/>
                <a:cs typeface="Calibri"/>
              </a:rPr>
              <a:t>designen</a:t>
            </a:r>
            <a:r>
              <a:rPr sz="33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dirty="0">
                <a:solidFill>
                  <a:srgbClr val="FFFFFF"/>
                </a:solidFill>
                <a:latin typeface="Calibri"/>
                <a:cs typeface="Calibri"/>
              </a:rPr>
              <a:t>und</a:t>
            </a:r>
            <a:r>
              <a:rPr sz="33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spc="-10" dirty="0">
                <a:solidFill>
                  <a:srgbClr val="FFFFFF"/>
                </a:solidFill>
                <a:latin typeface="Calibri"/>
                <a:cs typeface="Calibri"/>
              </a:rPr>
              <a:t>optimieren</a:t>
            </a:r>
            <a:endParaRPr sz="33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511551" y="333324"/>
            <a:ext cx="9272270" cy="6475730"/>
            <a:chOff x="2511551" y="333324"/>
            <a:chExt cx="9272270" cy="6475730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53599" y="333324"/>
              <a:ext cx="2029968" cy="12631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11551" y="6266688"/>
              <a:ext cx="936498" cy="54178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69B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6300" y="1592325"/>
            <a:ext cx="11315700" cy="5266055"/>
          </a:xfrm>
          <a:custGeom>
            <a:avLst/>
            <a:gdLst/>
            <a:ahLst/>
            <a:cxnLst/>
            <a:rect l="l" t="t" r="r" b="b"/>
            <a:pathLst>
              <a:path w="11315700" h="5266055">
                <a:moveTo>
                  <a:pt x="11315700" y="0"/>
                </a:moveTo>
                <a:lnTo>
                  <a:pt x="0" y="0"/>
                </a:lnTo>
                <a:lnTo>
                  <a:pt x="0" y="5265674"/>
                </a:lnTo>
                <a:lnTo>
                  <a:pt x="11315700" y="5265674"/>
                </a:lnTo>
                <a:lnTo>
                  <a:pt x="11315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89921" y="288162"/>
            <a:ext cx="19983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JUSTUS-LIEBIG-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UNIVERSITÄT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GIESSEN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6427114"/>
            <a:ext cx="7226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25.11.2025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3805" y="6427114"/>
            <a:ext cx="3103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Neue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 Wege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mit KI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|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Rahimi-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Iman</a:t>
            </a:r>
            <a:r>
              <a:rPr sz="12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Group@Giessen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48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cap="small" dirty="0">
                <a:latin typeface="Calibri"/>
                <a:cs typeface="Calibri"/>
              </a:rPr>
              <a:t>“Big</a:t>
            </a:r>
            <a:r>
              <a:rPr sz="4000" b="0" cap="small" spc="100" dirty="0">
                <a:latin typeface="Calibri"/>
                <a:cs typeface="Calibri"/>
              </a:rPr>
              <a:t> </a:t>
            </a:r>
            <a:r>
              <a:rPr sz="4000" b="0" cap="small" spc="-114" dirty="0">
                <a:latin typeface="Calibri"/>
                <a:cs typeface="Calibri"/>
              </a:rPr>
              <a:t>Data”:</a:t>
            </a:r>
            <a:r>
              <a:rPr sz="4000" b="0" cap="small" spc="-50" dirty="0">
                <a:latin typeface="Calibri"/>
                <a:cs typeface="Calibri"/>
              </a:rPr>
              <a:t> </a:t>
            </a:r>
            <a:r>
              <a:rPr sz="4000" b="0" cap="small" spc="-20" dirty="0">
                <a:latin typeface="Calibri"/>
                <a:cs typeface="Calibri"/>
              </a:rPr>
              <a:t>Erfassen,</a:t>
            </a:r>
            <a:r>
              <a:rPr sz="4000" b="0" cap="small" spc="-95" dirty="0">
                <a:latin typeface="Calibri"/>
                <a:cs typeface="Calibri"/>
              </a:rPr>
              <a:t> </a:t>
            </a:r>
            <a:r>
              <a:rPr sz="4000" b="0" cap="small" dirty="0">
                <a:latin typeface="Calibri"/>
                <a:cs typeface="Calibri"/>
              </a:rPr>
              <a:t>Verarbeiten,</a:t>
            </a:r>
            <a:r>
              <a:rPr sz="4000" b="0" cap="small" spc="-60" dirty="0">
                <a:latin typeface="Calibri"/>
                <a:cs typeface="Calibri"/>
              </a:rPr>
              <a:t> </a:t>
            </a:r>
            <a:r>
              <a:rPr sz="4000" b="0" cap="small" spc="-10" dirty="0">
                <a:latin typeface="Calibri"/>
                <a:cs typeface="Calibri"/>
              </a:rPr>
              <a:t>Teilen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89329" y="1823466"/>
            <a:ext cx="10567035" cy="4985385"/>
            <a:chOff x="1189329" y="1823466"/>
            <a:chExt cx="10567035" cy="498538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1552" y="6266687"/>
              <a:ext cx="936498" cy="5417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9329" y="1875586"/>
              <a:ext cx="6220840" cy="40948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56930" y="1823466"/>
              <a:ext cx="3260725" cy="24417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47202" y="4334001"/>
              <a:ext cx="3408934" cy="202234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924046" y="6049162"/>
            <a:ext cx="34226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006FC0"/>
                </a:solidFill>
                <a:latin typeface="Calibri"/>
                <a:cs typeface="Calibri"/>
              </a:rPr>
              <a:t>Dataset,</a:t>
            </a:r>
            <a:r>
              <a:rPr sz="10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6FC0"/>
                </a:solidFill>
                <a:latin typeface="Calibri"/>
                <a:cs typeface="Calibri"/>
              </a:rPr>
              <a:t>screenshot:</a:t>
            </a:r>
            <a:r>
              <a:rPr sz="10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006FC0"/>
                </a:solidFill>
                <a:latin typeface="Calibri"/>
                <a:cs typeface="Calibri"/>
                <a:hlinkClick r:id="rId6"/>
              </a:rPr>
              <a:t>https://doi.org/10.5281/zenodo.15262006.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36128" y="6515506"/>
            <a:ext cx="2936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J.</a:t>
            </a:r>
            <a:r>
              <a:rPr sz="9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Mannstadt</a:t>
            </a:r>
            <a:r>
              <a:rPr sz="9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9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A.</a:t>
            </a:r>
            <a:r>
              <a:rPr sz="9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006FC0"/>
                </a:solidFill>
                <a:latin typeface="Calibri"/>
                <a:cs typeface="Calibri"/>
              </a:rPr>
              <a:t>Rahimi-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Iman,</a:t>
            </a:r>
            <a:r>
              <a:rPr sz="9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Zenodo,</a:t>
            </a:r>
            <a:r>
              <a:rPr sz="9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Apr.</a:t>
            </a:r>
            <a:r>
              <a:rPr sz="9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22,</a:t>
            </a:r>
            <a:r>
              <a:rPr sz="9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spc="-20" dirty="0">
                <a:solidFill>
                  <a:srgbClr val="006FC0"/>
                </a:solidFill>
                <a:latin typeface="Calibri"/>
                <a:cs typeface="Calibri"/>
              </a:rPr>
              <a:t>2025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&amp;</a:t>
            </a:r>
            <a:r>
              <a:rPr sz="9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J.</a:t>
            </a:r>
            <a:r>
              <a:rPr sz="9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Mannstadt</a:t>
            </a:r>
            <a:r>
              <a:rPr sz="900" b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9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A.</a:t>
            </a:r>
            <a:r>
              <a:rPr sz="9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006FC0"/>
                </a:solidFill>
                <a:latin typeface="Calibri"/>
                <a:cs typeface="Calibri"/>
              </a:rPr>
              <a:t>Rahimi-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Iman,</a:t>
            </a:r>
            <a:r>
              <a:rPr sz="9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Adv.</a:t>
            </a:r>
            <a:r>
              <a:rPr sz="9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Sensor</a:t>
            </a:r>
            <a:r>
              <a:rPr sz="9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006FC0"/>
                </a:solidFill>
                <a:latin typeface="Calibri"/>
                <a:cs typeface="Calibri"/>
              </a:rPr>
              <a:t>Res.</a:t>
            </a:r>
            <a:r>
              <a:rPr sz="9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900" b="1" spc="-10" dirty="0">
                <a:solidFill>
                  <a:srgbClr val="006FC0"/>
                </a:solidFill>
                <a:latin typeface="Calibri"/>
                <a:cs typeface="Calibri"/>
              </a:rPr>
              <a:t>e70009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3856" y="2838439"/>
              <a:ext cx="4653153" cy="33147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15389" y="2836291"/>
              <a:ext cx="4622165" cy="3317240"/>
            </a:xfrm>
            <a:custGeom>
              <a:avLst/>
              <a:gdLst/>
              <a:ahLst/>
              <a:cxnLst/>
              <a:rect l="l" t="t" r="r" b="b"/>
              <a:pathLst>
                <a:path w="4622165" h="3317240">
                  <a:moveTo>
                    <a:pt x="420332" y="1091945"/>
                  </a:moveTo>
                  <a:lnTo>
                    <a:pt x="415322" y="1043879"/>
                  </a:lnTo>
                  <a:lnTo>
                    <a:pt x="413661" y="996249"/>
                  </a:lnTo>
                  <a:lnTo>
                    <a:pt x="415257" y="949173"/>
                  </a:lnTo>
                  <a:lnTo>
                    <a:pt x="420017" y="902770"/>
                  </a:lnTo>
                  <a:lnTo>
                    <a:pt x="427850" y="857156"/>
                  </a:lnTo>
                  <a:lnTo>
                    <a:pt x="438664" y="812452"/>
                  </a:lnTo>
                  <a:lnTo>
                    <a:pt x="452366" y="768774"/>
                  </a:lnTo>
                  <a:lnTo>
                    <a:pt x="468865" y="726241"/>
                  </a:lnTo>
                  <a:lnTo>
                    <a:pt x="488068" y="684972"/>
                  </a:lnTo>
                  <a:lnTo>
                    <a:pt x="509884" y="645085"/>
                  </a:lnTo>
                  <a:lnTo>
                    <a:pt x="534220" y="606697"/>
                  </a:lnTo>
                  <a:lnTo>
                    <a:pt x="560985" y="569927"/>
                  </a:lnTo>
                  <a:lnTo>
                    <a:pt x="590086" y="534894"/>
                  </a:lnTo>
                  <a:lnTo>
                    <a:pt x="621430" y="501715"/>
                  </a:lnTo>
                  <a:lnTo>
                    <a:pt x="654928" y="470509"/>
                  </a:lnTo>
                  <a:lnTo>
                    <a:pt x="690485" y="441394"/>
                  </a:lnTo>
                  <a:lnTo>
                    <a:pt x="728010" y="414489"/>
                  </a:lnTo>
                  <a:lnTo>
                    <a:pt x="767411" y="389911"/>
                  </a:lnTo>
                  <a:lnTo>
                    <a:pt x="808597" y="367778"/>
                  </a:lnTo>
                  <a:lnTo>
                    <a:pt x="851474" y="348210"/>
                  </a:lnTo>
                  <a:lnTo>
                    <a:pt x="895951" y="331324"/>
                  </a:lnTo>
                  <a:lnTo>
                    <a:pt x="941936" y="317238"/>
                  </a:lnTo>
                  <a:lnTo>
                    <a:pt x="989336" y="306071"/>
                  </a:lnTo>
                  <a:lnTo>
                    <a:pt x="1038060" y="297941"/>
                  </a:lnTo>
                  <a:lnTo>
                    <a:pt x="1086120" y="293162"/>
                  </a:lnTo>
                  <a:lnTo>
                    <a:pt x="1134184" y="291531"/>
                  </a:lnTo>
                  <a:lnTo>
                    <a:pt x="1182095" y="293018"/>
                  </a:lnTo>
                  <a:lnTo>
                    <a:pt x="1229698" y="297593"/>
                  </a:lnTo>
                  <a:lnTo>
                    <a:pt x="1276836" y="305227"/>
                  </a:lnTo>
                  <a:lnTo>
                    <a:pt x="1323353" y="315891"/>
                  </a:lnTo>
                  <a:lnTo>
                    <a:pt x="1369093" y="329553"/>
                  </a:lnTo>
                  <a:lnTo>
                    <a:pt x="1413899" y="346185"/>
                  </a:lnTo>
                  <a:lnTo>
                    <a:pt x="1457616" y="365756"/>
                  </a:lnTo>
                  <a:lnTo>
                    <a:pt x="1500086" y="388238"/>
                  </a:lnTo>
                  <a:lnTo>
                    <a:pt x="1524990" y="346698"/>
                  </a:lnTo>
                  <a:lnTo>
                    <a:pt x="1552945" y="308031"/>
                  </a:lnTo>
                  <a:lnTo>
                    <a:pt x="1583718" y="272306"/>
                  </a:lnTo>
                  <a:lnTo>
                    <a:pt x="1617080" y="239592"/>
                  </a:lnTo>
                  <a:lnTo>
                    <a:pt x="1652797" y="209958"/>
                  </a:lnTo>
                  <a:lnTo>
                    <a:pt x="1690640" y="183474"/>
                  </a:lnTo>
                  <a:lnTo>
                    <a:pt x="1730375" y="160209"/>
                  </a:lnTo>
                  <a:lnTo>
                    <a:pt x="1771773" y="140232"/>
                  </a:lnTo>
                  <a:lnTo>
                    <a:pt x="1814600" y="123613"/>
                  </a:lnTo>
                  <a:lnTo>
                    <a:pt x="1858626" y="110422"/>
                  </a:lnTo>
                  <a:lnTo>
                    <a:pt x="1903619" y="100726"/>
                  </a:lnTo>
                  <a:lnTo>
                    <a:pt x="1949347" y="94597"/>
                  </a:lnTo>
                  <a:lnTo>
                    <a:pt x="1995580" y="92102"/>
                  </a:lnTo>
                  <a:lnTo>
                    <a:pt x="2042085" y="93312"/>
                  </a:lnTo>
                  <a:lnTo>
                    <a:pt x="2088631" y="98295"/>
                  </a:lnTo>
                  <a:lnTo>
                    <a:pt x="2134987" y="107122"/>
                  </a:lnTo>
                  <a:lnTo>
                    <a:pt x="2180920" y="119860"/>
                  </a:lnTo>
                  <a:lnTo>
                    <a:pt x="2226200" y="136581"/>
                  </a:lnTo>
                  <a:lnTo>
                    <a:pt x="2270595" y="157352"/>
                  </a:lnTo>
                  <a:lnTo>
                    <a:pt x="2306294" y="177555"/>
                  </a:lnTo>
                  <a:lnTo>
                    <a:pt x="2340350" y="200198"/>
                  </a:lnTo>
                  <a:lnTo>
                    <a:pt x="2372644" y="225200"/>
                  </a:lnTo>
                  <a:lnTo>
                    <a:pt x="2403056" y="252475"/>
                  </a:lnTo>
                  <a:lnTo>
                    <a:pt x="2426489" y="211771"/>
                  </a:lnTo>
                  <a:lnTo>
                    <a:pt x="2453477" y="174310"/>
                  </a:lnTo>
                  <a:lnTo>
                    <a:pt x="2483705" y="140194"/>
                  </a:lnTo>
                  <a:lnTo>
                    <a:pt x="2516860" y="109526"/>
                  </a:lnTo>
                  <a:lnTo>
                    <a:pt x="2552627" y="82409"/>
                  </a:lnTo>
                  <a:lnTo>
                    <a:pt x="2590691" y="58944"/>
                  </a:lnTo>
                  <a:lnTo>
                    <a:pt x="2630739" y="39234"/>
                  </a:lnTo>
                  <a:lnTo>
                    <a:pt x="2672455" y="23383"/>
                  </a:lnTo>
                  <a:lnTo>
                    <a:pt x="2715526" y="11491"/>
                  </a:lnTo>
                  <a:lnTo>
                    <a:pt x="2759636" y="3663"/>
                  </a:lnTo>
                  <a:lnTo>
                    <a:pt x="2804472" y="0"/>
                  </a:lnTo>
                  <a:lnTo>
                    <a:pt x="2849719" y="604"/>
                  </a:lnTo>
                  <a:lnTo>
                    <a:pt x="2895063" y="5579"/>
                  </a:lnTo>
                  <a:lnTo>
                    <a:pt x="2940189" y="15027"/>
                  </a:lnTo>
                  <a:lnTo>
                    <a:pt x="2984784" y="29050"/>
                  </a:lnTo>
                  <a:lnTo>
                    <a:pt x="3028531" y="47751"/>
                  </a:lnTo>
                  <a:lnTo>
                    <a:pt x="3074775" y="73704"/>
                  </a:lnTo>
                  <a:lnTo>
                    <a:pt x="3117590" y="104504"/>
                  </a:lnTo>
                  <a:lnTo>
                    <a:pt x="3156547" y="139852"/>
                  </a:lnTo>
                  <a:lnTo>
                    <a:pt x="3191218" y="179450"/>
                  </a:lnTo>
                  <a:lnTo>
                    <a:pt x="3223374" y="145644"/>
                  </a:lnTo>
                  <a:lnTo>
                    <a:pt x="3257906" y="115319"/>
                  </a:lnTo>
                  <a:lnTo>
                    <a:pt x="3294555" y="88496"/>
                  </a:lnTo>
                  <a:lnTo>
                    <a:pt x="3333063" y="65195"/>
                  </a:lnTo>
                  <a:lnTo>
                    <a:pt x="3373171" y="45439"/>
                  </a:lnTo>
                  <a:lnTo>
                    <a:pt x="3414621" y="29246"/>
                  </a:lnTo>
                  <a:lnTo>
                    <a:pt x="3457154" y="16640"/>
                  </a:lnTo>
                  <a:lnTo>
                    <a:pt x="3500512" y="7641"/>
                  </a:lnTo>
                  <a:lnTo>
                    <a:pt x="3544437" y="2269"/>
                  </a:lnTo>
                  <a:lnTo>
                    <a:pt x="3588670" y="546"/>
                  </a:lnTo>
                  <a:lnTo>
                    <a:pt x="3632952" y="2493"/>
                  </a:lnTo>
                  <a:lnTo>
                    <a:pt x="3677026" y="8132"/>
                  </a:lnTo>
                  <a:lnTo>
                    <a:pt x="3720633" y="17482"/>
                  </a:lnTo>
                  <a:lnTo>
                    <a:pt x="3763514" y="30565"/>
                  </a:lnTo>
                  <a:lnTo>
                    <a:pt x="3805410" y="47402"/>
                  </a:lnTo>
                  <a:lnTo>
                    <a:pt x="3846064" y="68015"/>
                  </a:lnTo>
                  <a:lnTo>
                    <a:pt x="3885218" y="92423"/>
                  </a:lnTo>
                  <a:lnTo>
                    <a:pt x="3922611" y="120649"/>
                  </a:lnTo>
                  <a:lnTo>
                    <a:pt x="3960151" y="154910"/>
                  </a:lnTo>
                  <a:lnTo>
                    <a:pt x="3993835" y="192385"/>
                  </a:lnTo>
                  <a:lnTo>
                    <a:pt x="4023475" y="232759"/>
                  </a:lnTo>
                  <a:lnTo>
                    <a:pt x="4048886" y="275718"/>
                  </a:lnTo>
                  <a:lnTo>
                    <a:pt x="4069879" y="320944"/>
                  </a:lnTo>
                  <a:lnTo>
                    <a:pt x="4086270" y="368123"/>
                  </a:lnTo>
                  <a:lnTo>
                    <a:pt x="4097871" y="416940"/>
                  </a:lnTo>
                  <a:lnTo>
                    <a:pt x="4144762" y="431576"/>
                  </a:lnTo>
                  <a:lnTo>
                    <a:pt x="4189462" y="449759"/>
                  </a:lnTo>
                  <a:lnTo>
                    <a:pt x="4231851" y="471283"/>
                  </a:lnTo>
                  <a:lnTo>
                    <a:pt x="4271809" y="495944"/>
                  </a:lnTo>
                  <a:lnTo>
                    <a:pt x="4309217" y="523534"/>
                  </a:lnTo>
                  <a:lnTo>
                    <a:pt x="4343954" y="553849"/>
                  </a:lnTo>
                  <a:lnTo>
                    <a:pt x="4375901" y="586682"/>
                  </a:lnTo>
                  <a:lnTo>
                    <a:pt x="4404937" y="621828"/>
                  </a:lnTo>
                  <a:lnTo>
                    <a:pt x="4430943" y="659081"/>
                  </a:lnTo>
                  <a:lnTo>
                    <a:pt x="4453798" y="698235"/>
                  </a:lnTo>
                  <a:lnTo>
                    <a:pt x="4473382" y="739085"/>
                  </a:lnTo>
                  <a:lnTo>
                    <a:pt x="4489576" y="781424"/>
                  </a:lnTo>
                  <a:lnTo>
                    <a:pt x="4502260" y="825048"/>
                  </a:lnTo>
                  <a:lnTo>
                    <a:pt x="4511313" y="869749"/>
                  </a:lnTo>
                  <a:lnTo>
                    <a:pt x="4516615" y="915324"/>
                  </a:lnTo>
                  <a:lnTo>
                    <a:pt x="4518047" y="961565"/>
                  </a:lnTo>
                  <a:lnTo>
                    <a:pt x="4515489" y="1008267"/>
                  </a:lnTo>
                  <a:lnTo>
                    <a:pt x="4508820" y="1055225"/>
                  </a:lnTo>
                  <a:lnTo>
                    <a:pt x="4497921" y="1102232"/>
                  </a:lnTo>
                  <a:lnTo>
                    <a:pt x="4486190" y="1139363"/>
                  </a:lnTo>
                  <a:lnTo>
                    <a:pt x="4471886" y="1175638"/>
                  </a:lnTo>
                  <a:lnTo>
                    <a:pt x="4500744" y="1215048"/>
                  </a:lnTo>
                  <a:lnTo>
                    <a:pt x="4526464" y="1255710"/>
                  </a:lnTo>
                  <a:lnTo>
                    <a:pt x="4549068" y="1297476"/>
                  </a:lnTo>
                  <a:lnTo>
                    <a:pt x="4568574" y="1340199"/>
                  </a:lnTo>
                  <a:lnTo>
                    <a:pt x="4585003" y="1383730"/>
                  </a:lnTo>
                  <a:lnTo>
                    <a:pt x="4598374" y="1427921"/>
                  </a:lnTo>
                  <a:lnTo>
                    <a:pt x="4608707" y="1472626"/>
                  </a:lnTo>
                  <a:lnTo>
                    <a:pt x="4616022" y="1517696"/>
                  </a:lnTo>
                  <a:lnTo>
                    <a:pt x="4620338" y="1562983"/>
                  </a:lnTo>
                  <a:lnTo>
                    <a:pt x="4621675" y="1608340"/>
                  </a:lnTo>
                  <a:lnTo>
                    <a:pt x="4620053" y="1653619"/>
                  </a:lnTo>
                  <a:lnTo>
                    <a:pt x="4615492" y="1698671"/>
                  </a:lnTo>
                  <a:lnTo>
                    <a:pt x="4608010" y="1743351"/>
                  </a:lnTo>
                  <a:lnTo>
                    <a:pt x="4597629" y="1787508"/>
                  </a:lnTo>
                  <a:lnTo>
                    <a:pt x="4584368" y="1830996"/>
                  </a:lnTo>
                  <a:lnTo>
                    <a:pt x="4568246" y="1873667"/>
                  </a:lnTo>
                  <a:lnTo>
                    <a:pt x="4549284" y="1915374"/>
                  </a:lnTo>
                  <a:lnTo>
                    <a:pt x="4527500" y="1955968"/>
                  </a:lnTo>
                  <a:lnTo>
                    <a:pt x="4502916" y="1995301"/>
                  </a:lnTo>
                  <a:lnTo>
                    <a:pt x="4475549" y="2033226"/>
                  </a:lnTo>
                  <a:lnTo>
                    <a:pt x="4445421" y="2069595"/>
                  </a:lnTo>
                  <a:lnTo>
                    <a:pt x="4412551" y="2104260"/>
                  </a:lnTo>
                  <a:lnTo>
                    <a:pt x="4376958" y="2137074"/>
                  </a:lnTo>
                  <a:lnTo>
                    <a:pt x="4338663" y="2167889"/>
                  </a:lnTo>
                  <a:lnTo>
                    <a:pt x="4295309" y="2198053"/>
                  </a:lnTo>
                  <a:lnTo>
                    <a:pt x="4249960" y="2224923"/>
                  </a:lnTo>
                  <a:lnTo>
                    <a:pt x="4202813" y="2248422"/>
                  </a:lnTo>
                  <a:lnTo>
                    <a:pt x="4154067" y="2268476"/>
                  </a:lnTo>
                  <a:lnTo>
                    <a:pt x="4103919" y="2285008"/>
                  </a:lnTo>
                  <a:lnTo>
                    <a:pt x="4052567" y="2297944"/>
                  </a:lnTo>
                  <a:lnTo>
                    <a:pt x="4000208" y="2307208"/>
                  </a:lnTo>
                  <a:lnTo>
                    <a:pt x="3997954" y="2354384"/>
                  </a:lnTo>
                  <a:lnTo>
                    <a:pt x="3992082" y="2400538"/>
                  </a:lnTo>
                  <a:lnTo>
                    <a:pt x="3982730" y="2445536"/>
                  </a:lnTo>
                  <a:lnTo>
                    <a:pt x="3970036" y="2489246"/>
                  </a:lnTo>
                  <a:lnTo>
                    <a:pt x="3954140" y="2531534"/>
                  </a:lnTo>
                  <a:lnTo>
                    <a:pt x="3935180" y="2572267"/>
                  </a:lnTo>
                  <a:lnTo>
                    <a:pt x="3913293" y="2611312"/>
                  </a:lnTo>
                  <a:lnTo>
                    <a:pt x="3888619" y="2648536"/>
                  </a:lnTo>
                  <a:lnTo>
                    <a:pt x="3861295" y="2683805"/>
                  </a:lnTo>
                  <a:lnTo>
                    <a:pt x="3831461" y="2716988"/>
                  </a:lnTo>
                  <a:lnTo>
                    <a:pt x="3799254" y="2747950"/>
                  </a:lnTo>
                  <a:lnTo>
                    <a:pt x="3764813" y="2776558"/>
                  </a:lnTo>
                  <a:lnTo>
                    <a:pt x="3728277" y="2802680"/>
                  </a:lnTo>
                  <a:lnTo>
                    <a:pt x="3689783" y="2826183"/>
                  </a:lnTo>
                  <a:lnTo>
                    <a:pt x="3649470" y="2846932"/>
                  </a:lnTo>
                  <a:lnTo>
                    <a:pt x="3607477" y="2864795"/>
                  </a:lnTo>
                  <a:lnTo>
                    <a:pt x="3563941" y="2879640"/>
                  </a:lnTo>
                  <a:lnTo>
                    <a:pt x="3519002" y="2891332"/>
                  </a:lnTo>
                  <a:lnTo>
                    <a:pt x="3472798" y="2899739"/>
                  </a:lnTo>
                  <a:lnTo>
                    <a:pt x="3425466" y="2904728"/>
                  </a:lnTo>
                  <a:lnTo>
                    <a:pt x="3377146" y="2906165"/>
                  </a:lnTo>
                  <a:lnTo>
                    <a:pt x="3328460" y="2903907"/>
                  </a:lnTo>
                  <a:lnTo>
                    <a:pt x="3280299" y="2897937"/>
                  </a:lnTo>
                  <a:lnTo>
                    <a:pt x="3232875" y="2888316"/>
                  </a:lnTo>
                  <a:lnTo>
                    <a:pt x="3186402" y="2875106"/>
                  </a:lnTo>
                  <a:lnTo>
                    <a:pt x="3141093" y="2858369"/>
                  </a:lnTo>
                  <a:lnTo>
                    <a:pt x="3097161" y="2838166"/>
                  </a:lnTo>
                  <a:lnTo>
                    <a:pt x="3054820" y="2814560"/>
                  </a:lnTo>
                  <a:lnTo>
                    <a:pt x="3038915" y="2860435"/>
                  </a:lnTo>
                  <a:lnTo>
                    <a:pt x="3020151" y="2904546"/>
                  </a:lnTo>
                  <a:lnTo>
                    <a:pt x="2998661" y="2946823"/>
                  </a:lnTo>
                  <a:lnTo>
                    <a:pt x="2974579" y="2987196"/>
                  </a:lnTo>
                  <a:lnTo>
                    <a:pt x="2948040" y="3025595"/>
                  </a:lnTo>
                  <a:lnTo>
                    <a:pt x="2919178" y="3061949"/>
                  </a:lnTo>
                  <a:lnTo>
                    <a:pt x="2888127" y="3096188"/>
                  </a:lnTo>
                  <a:lnTo>
                    <a:pt x="2855021" y="3128242"/>
                  </a:lnTo>
                  <a:lnTo>
                    <a:pt x="2819994" y="3158040"/>
                  </a:lnTo>
                  <a:lnTo>
                    <a:pt x="2783180" y="3185512"/>
                  </a:lnTo>
                  <a:lnTo>
                    <a:pt x="2744714" y="3210588"/>
                  </a:lnTo>
                  <a:lnTo>
                    <a:pt x="2704729" y="3233198"/>
                  </a:lnTo>
                  <a:lnTo>
                    <a:pt x="2663360" y="3253271"/>
                  </a:lnTo>
                  <a:lnTo>
                    <a:pt x="2620740" y="3270737"/>
                  </a:lnTo>
                  <a:lnTo>
                    <a:pt x="2577004" y="3285526"/>
                  </a:lnTo>
                  <a:lnTo>
                    <a:pt x="2532286" y="3297567"/>
                  </a:lnTo>
                  <a:lnTo>
                    <a:pt x="2486720" y="3306790"/>
                  </a:lnTo>
                  <a:lnTo>
                    <a:pt x="2440440" y="3313124"/>
                  </a:lnTo>
                  <a:lnTo>
                    <a:pt x="2393580" y="3316500"/>
                  </a:lnTo>
                  <a:lnTo>
                    <a:pt x="2346275" y="3316848"/>
                  </a:lnTo>
                  <a:lnTo>
                    <a:pt x="2298658" y="3314096"/>
                  </a:lnTo>
                  <a:lnTo>
                    <a:pt x="2250864" y="3308175"/>
                  </a:lnTo>
                  <a:lnTo>
                    <a:pt x="2203026" y="3299014"/>
                  </a:lnTo>
                  <a:lnTo>
                    <a:pt x="2155279" y="3286543"/>
                  </a:lnTo>
                  <a:lnTo>
                    <a:pt x="2107990" y="3270740"/>
                  </a:lnTo>
                  <a:lnTo>
                    <a:pt x="2062152" y="3251867"/>
                  </a:lnTo>
                  <a:lnTo>
                    <a:pt x="2017904" y="3230027"/>
                  </a:lnTo>
                  <a:lnTo>
                    <a:pt x="1975388" y="3205323"/>
                  </a:lnTo>
                  <a:lnTo>
                    <a:pt x="1934744" y="3177856"/>
                  </a:lnTo>
                  <a:lnTo>
                    <a:pt x="1896111" y="3147731"/>
                  </a:lnTo>
                  <a:lnTo>
                    <a:pt x="1859630" y="3115048"/>
                  </a:lnTo>
                  <a:lnTo>
                    <a:pt x="1825441" y="3079911"/>
                  </a:lnTo>
                  <a:lnTo>
                    <a:pt x="1793684" y="3042423"/>
                  </a:lnTo>
                  <a:lnTo>
                    <a:pt x="1764500" y="3002685"/>
                  </a:lnTo>
                  <a:lnTo>
                    <a:pt x="1722244" y="3026004"/>
                  </a:lnTo>
                  <a:lnTo>
                    <a:pt x="1679205" y="3046639"/>
                  </a:lnTo>
                  <a:lnTo>
                    <a:pt x="1635487" y="3064616"/>
                  </a:lnTo>
                  <a:lnTo>
                    <a:pt x="1591197" y="3079961"/>
                  </a:lnTo>
                  <a:lnTo>
                    <a:pt x="1546441" y="3092699"/>
                  </a:lnTo>
                  <a:lnTo>
                    <a:pt x="1501326" y="3102857"/>
                  </a:lnTo>
                  <a:lnTo>
                    <a:pt x="1455958" y="3110461"/>
                  </a:lnTo>
                  <a:lnTo>
                    <a:pt x="1410442" y="3115536"/>
                  </a:lnTo>
                  <a:lnTo>
                    <a:pt x="1364885" y="3118109"/>
                  </a:lnTo>
                  <a:lnTo>
                    <a:pt x="1319394" y="3118206"/>
                  </a:lnTo>
                  <a:lnTo>
                    <a:pt x="1274073" y="3115852"/>
                  </a:lnTo>
                  <a:lnTo>
                    <a:pt x="1229030" y="3111073"/>
                  </a:lnTo>
                  <a:lnTo>
                    <a:pt x="1184370" y="3103896"/>
                  </a:lnTo>
                  <a:lnTo>
                    <a:pt x="1140200" y="3094346"/>
                  </a:lnTo>
                  <a:lnTo>
                    <a:pt x="1096626" y="3082449"/>
                  </a:lnTo>
                  <a:lnTo>
                    <a:pt x="1053753" y="3068232"/>
                  </a:lnTo>
                  <a:lnTo>
                    <a:pt x="1011689" y="3051720"/>
                  </a:lnTo>
                  <a:lnTo>
                    <a:pt x="970539" y="3032939"/>
                  </a:lnTo>
                  <a:lnTo>
                    <a:pt x="930410" y="3011915"/>
                  </a:lnTo>
                  <a:lnTo>
                    <a:pt x="891407" y="2988675"/>
                  </a:lnTo>
                  <a:lnTo>
                    <a:pt x="853636" y="2963243"/>
                  </a:lnTo>
                  <a:lnTo>
                    <a:pt x="817205" y="2935646"/>
                  </a:lnTo>
                  <a:lnTo>
                    <a:pt x="782219" y="2905910"/>
                  </a:lnTo>
                  <a:lnTo>
                    <a:pt x="748783" y="2874061"/>
                  </a:lnTo>
                  <a:lnTo>
                    <a:pt x="717005" y="2840125"/>
                  </a:lnTo>
                  <a:lnTo>
                    <a:pt x="686991" y="2804128"/>
                  </a:lnTo>
                  <a:lnTo>
                    <a:pt x="658846" y="2766096"/>
                  </a:lnTo>
                  <a:lnTo>
                    <a:pt x="632676" y="2726054"/>
                  </a:lnTo>
                  <a:lnTo>
                    <a:pt x="623913" y="2711449"/>
                  </a:lnTo>
                  <a:lnTo>
                    <a:pt x="576327" y="2714529"/>
                  </a:lnTo>
                  <a:lnTo>
                    <a:pt x="529564" y="2712948"/>
                  </a:lnTo>
                  <a:lnTo>
                    <a:pt x="483883" y="2706905"/>
                  </a:lnTo>
                  <a:lnTo>
                    <a:pt x="439545" y="2696602"/>
                  </a:lnTo>
                  <a:lnTo>
                    <a:pt x="396810" y="2682237"/>
                  </a:lnTo>
                  <a:lnTo>
                    <a:pt x="355938" y="2664010"/>
                  </a:lnTo>
                  <a:lnTo>
                    <a:pt x="317189" y="2642121"/>
                  </a:lnTo>
                  <a:lnTo>
                    <a:pt x="280823" y="2616770"/>
                  </a:lnTo>
                  <a:lnTo>
                    <a:pt x="247100" y="2588157"/>
                  </a:lnTo>
                  <a:lnTo>
                    <a:pt x="216281" y="2556482"/>
                  </a:lnTo>
                  <a:lnTo>
                    <a:pt x="188624" y="2521943"/>
                  </a:lnTo>
                  <a:lnTo>
                    <a:pt x="164392" y="2484742"/>
                  </a:lnTo>
                  <a:lnTo>
                    <a:pt x="143842" y="2445078"/>
                  </a:lnTo>
                  <a:lnTo>
                    <a:pt x="127237" y="2403150"/>
                  </a:lnTo>
                  <a:lnTo>
                    <a:pt x="114835" y="2359159"/>
                  </a:lnTo>
                  <a:lnTo>
                    <a:pt x="106896" y="2313304"/>
                  </a:lnTo>
                  <a:lnTo>
                    <a:pt x="103724" y="2263552"/>
                  </a:lnTo>
                  <a:lnTo>
                    <a:pt x="106114" y="2214204"/>
                  </a:lnTo>
                  <a:lnTo>
                    <a:pt x="113928" y="2165678"/>
                  </a:lnTo>
                  <a:lnTo>
                    <a:pt x="127026" y="2118391"/>
                  </a:lnTo>
                  <a:lnTo>
                    <a:pt x="145267" y="2072758"/>
                  </a:lnTo>
                  <a:lnTo>
                    <a:pt x="168511" y="2029197"/>
                  </a:lnTo>
                  <a:lnTo>
                    <a:pt x="196619" y="1988124"/>
                  </a:lnTo>
                  <a:lnTo>
                    <a:pt x="229451" y="1949957"/>
                  </a:lnTo>
                  <a:lnTo>
                    <a:pt x="189706" y="1924342"/>
                  </a:lnTo>
                  <a:lnTo>
                    <a:pt x="153487" y="1895476"/>
                  </a:lnTo>
                  <a:lnTo>
                    <a:pt x="120880" y="1863671"/>
                  </a:lnTo>
                  <a:lnTo>
                    <a:pt x="91966" y="1829241"/>
                  </a:lnTo>
                  <a:lnTo>
                    <a:pt x="66829" y="1792501"/>
                  </a:lnTo>
                  <a:lnTo>
                    <a:pt x="45553" y="1753765"/>
                  </a:lnTo>
                  <a:lnTo>
                    <a:pt x="28221" y="1713345"/>
                  </a:lnTo>
                  <a:lnTo>
                    <a:pt x="14917" y="1671557"/>
                  </a:lnTo>
                  <a:lnTo>
                    <a:pt x="5722" y="1628713"/>
                  </a:lnTo>
                  <a:lnTo>
                    <a:pt x="722" y="1585128"/>
                  </a:lnTo>
                  <a:lnTo>
                    <a:pt x="0" y="1541116"/>
                  </a:lnTo>
                  <a:lnTo>
                    <a:pt x="3637" y="1496990"/>
                  </a:lnTo>
                  <a:lnTo>
                    <a:pt x="11719" y="1453063"/>
                  </a:lnTo>
                  <a:lnTo>
                    <a:pt x="24328" y="1409651"/>
                  </a:lnTo>
                  <a:lnTo>
                    <a:pt x="41548" y="1367067"/>
                  </a:lnTo>
                  <a:lnTo>
                    <a:pt x="63462" y="1325625"/>
                  </a:lnTo>
                  <a:lnTo>
                    <a:pt x="90425" y="1285410"/>
                  </a:lnTo>
                  <a:lnTo>
                    <a:pt x="121226" y="1248556"/>
                  </a:lnTo>
                  <a:lnTo>
                    <a:pt x="155533" y="1215271"/>
                  </a:lnTo>
                  <a:lnTo>
                    <a:pt x="193016" y="1185765"/>
                  </a:lnTo>
                  <a:lnTo>
                    <a:pt x="233346" y="1160247"/>
                  </a:lnTo>
                  <a:lnTo>
                    <a:pt x="276192" y="1138925"/>
                  </a:lnTo>
                  <a:lnTo>
                    <a:pt x="321224" y="1122010"/>
                  </a:lnTo>
                  <a:lnTo>
                    <a:pt x="368110" y="1109709"/>
                  </a:lnTo>
                  <a:lnTo>
                    <a:pt x="416522" y="1102232"/>
                  </a:lnTo>
                  <a:lnTo>
                    <a:pt x="420332" y="1091945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9934" y="5758573"/>
              <a:ext cx="222376" cy="2223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05422" y="3004947"/>
              <a:ext cx="5680075" cy="2853690"/>
            </a:xfrm>
            <a:custGeom>
              <a:avLst/>
              <a:gdLst/>
              <a:ahLst/>
              <a:cxnLst/>
              <a:rect l="l" t="t" r="r" b="b"/>
              <a:pathLst>
                <a:path w="5680075" h="2853690">
                  <a:moveTo>
                    <a:pt x="368426" y="2669082"/>
                  </a:moveTo>
                  <a:lnTo>
                    <a:pt x="361841" y="2718053"/>
                  </a:lnTo>
                  <a:lnTo>
                    <a:pt x="343257" y="2762056"/>
                  </a:lnTo>
                  <a:lnTo>
                    <a:pt x="314436" y="2799335"/>
                  </a:lnTo>
                  <a:lnTo>
                    <a:pt x="277137" y="2828136"/>
                  </a:lnTo>
                  <a:lnTo>
                    <a:pt x="233122" y="2846704"/>
                  </a:lnTo>
                  <a:lnTo>
                    <a:pt x="184150" y="2853283"/>
                  </a:lnTo>
                  <a:lnTo>
                    <a:pt x="135187" y="2846704"/>
                  </a:lnTo>
                  <a:lnTo>
                    <a:pt x="91195" y="2828136"/>
                  </a:lnTo>
                  <a:lnTo>
                    <a:pt x="53927" y="2799335"/>
                  </a:lnTo>
                  <a:lnTo>
                    <a:pt x="25136" y="2762056"/>
                  </a:lnTo>
                  <a:lnTo>
                    <a:pt x="6576" y="2718053"/>
                  </a:lnTo>
                  <a:lnTo>
                    <a:pt x="0" y="2669082"/>
                  </a:lnTo>
                  <a:lnTo>
                    <a:pt x="6576" y="2620098"/>
                  </a:lnTo>
                  <a:lnTo>
                    <a:pt x="25136" y="2576092"/>
                  </a:lnTo>
                  <a:lnTo>
                    <a:pt x="53927" y="2538815"/>
                  </a:lnTo>
                  <a:lnTo>
                    <a:pt x="91195" y="2510020"/>
                  </a:lnTo>
                  <a:lnTo>
                    <a:pt x="135187" y="2491458"/>
                  </a:lnTo>
                  <a:lnTo>
                    <a:pt x="184150" y="2484881"/>
                  </a:lnTo>
                  <a:lnTo>
                    <a:pt x="233122" y="2491458"/>
                  </a:lnTo>
                  <a:lnTo>
                    <a:pt x="277137" y="2510020"/>
                  </a:lnTo>
                  <a:lnTo>
                    <a:pt x="314436" y="2538815"/>
                  </a:lnTo>
                  <a:lnTo>
                    <a:pt x="343257" y="2576092"/>
                  </a:lnTo>
                  <a:lnTo>
                    <a:pt x="361841" y="2620098"/>
                  </a:lnTo>
                  <a:lnTo>
                    <a:pt x="368426" y="2669082"/>
                  </a:lnTo>
                  <a:close/>
                </a:path>
                <a:path w="5680075" h="2853690">
                  <a:moveTo>
                    <a:pt x="1182370" y="2411476"/>
                  </a:moveTo>
                  <a:lnTo>
                    <a:pt x="1177918" y="2461156"/>
                  </a:lnTo>
                  <a:lnTo>
                    <a:pt x="1165085" y="2507911"/>
                  </a:lnTo>
                  <a:lnTo>
                    <a:pt x="1144651" y="2550959"/>
                  </a:lnTo>
                  <a:lnTo>
                    <a:pt x="1117396" y="2589522"/>
                  </a:lnTo>
                  <a:lnTo>
                    <a:pt x="1084101" y="2622820"/>
                  </a:lnTo>
                  <a:lnTo>
                    <a:pt x="1045548" y="2650076"/>
                  </a:lnTo>
                  <a:lnTo>
                    <a:pt x="1002517" y="2670508"/>
                  </a:lnTo>
                  <a:lnTo>
                    <a:pt x="955789" y="2683339"/>
                  </a:lnTo>
                  <a:lnTo>
                    <a:pt x="906145" y="2687789"/>
                  </a:lnTo>
                  <a:lnTo>
                    <a:pt x="856462" y="2683339"/>
                  </a:lnTo>
                  <a:lnTo>
                    <a:pt x="809705" y="2670508"/>
                  </a:lnTo>
                  <a:lnTo>
                    <a:pt x="766651" y="2650076"/>
                  </a:lnTo>
                  <a:lnTo>
                    <a:pt x="728082" y="2622820"/>
                  </a:lnTo>
                  <a:lnTo>
                    <a:pt x="694777" y="2589522"/>
                  </a:lnTo>
                  <a:lnTo>
                    <a:pt x="667516" y="2550959"/>
                  </a:lnTo>
                  <a:lnTo>
                    <a:pt x="647078" y="2507911"/>
                  </a:lnTo>
                  <a:lnTo>
                    <a:pt x="634244" y="2461156"/>
                  </a:lnTo>
                  <a:lnTo>
                    <a:pt x="629793" y="2411476"/>
                  </a:lnTo>
                  <a:lnTo>
                    <a:pt x="634244" y="2361793"/>
                  </a:lnTo>
                  <a:lnTo>
                    <a:pt x="647078" y="2315036"/>
                  </a:lnTo>
                  <a:lnTo>
                    <a:pt x="667516" y="2271982"/>
                  </a:lnTo>
                  <a:lnTo>
                    <a:pt x="694777" y="2233413"/>
                  </a:lnTo>
                  <a:lnTo>
                    <a:pt x="728082" y="2200108"/>
                  </a:lnTo>
                  <a:lnTo>
                    <a:pt x="766651" y="2172847"/>
                  </a:lnTo>
                  <a:lnTo>
                    <a:pt x="809705" y="2152409"/>
                  </a:lnTo>
                  <a:lnTo>
                    <a:pt x="856462" y="2139575"/>
                  </a:lnTo>
                  <a:lnTo>
                    <a:pt x="906145" y="2135123"/>
                  </a:lnTo>
                  <a:lnTo>
                    <a:pt x="955789" y="2139575"/>
                  </a:lnTo>
                  <a:lnTo>
                    <a:pt x="1002517" y="2152409"/>
                  </a:lnTo>
                  <a:lnTo>
                    <a:pt x="1045548" y="2172847"/>
                  </a:lnTo>
                  <a:lnTo>
                    <a:pt x="1084101" y="2200108"/>
                  </a:lnTo>
                  <a:lnTo>
                    <a:pt x="1117396" y="2233413"/>
                  </a:lnTo>
                  <a:lnTo>
                    <a:pt x="1144651" y="2271982"/>
                  </a:lnTo>
                  <a:lnTo>
                    <a:pt x="1165085" y="2315036"/>
                  </a:lnTo>
                  <a:lnTo>
                    <a:pt x="1177918" y="2361793"/>
                  </a:lnTo>
                  <a:lnTo>
                    <a:pt x="1182370" y="2411476"/>
                  </a:lnTo>
                  <a:close/>
                </a:path>
                <a:path w="5680075" h="2853690">
                  <a:moveTo>
                    <a:pt x="1715007" y="1829561"/>
                  </a:moveTo>
                  <a:lnTo>
                    <a:pt x="1667876" y="1830813"/>
                  </a:lnTo>
                  <a:lnTo>
                    <a:pt x="1621079" y="1827379"/>
                  </a:lnTo>
                  <a:lnTo>
                    <a:pt x="1574974" y="1819338"/>
                  </a:lnTo>
                  <a:lnTo>
                    <a:pt x="1529917" y="1806767"/>
                  </a:lnTo>
                  <a:lnTo>
                    <a:pt x="1486263" y="1789745"/>
                  </a:lnTo>
                  <a:lnTo>
                    <a:pt x="1444371" y="1768347"/>
                  </a:lnTo>
                </a:path>
                <a:path w="5680075" h="2853690">
                  <a:moveTo>
                    <a:pt x="1953895" y="2498979"/>
                  </a:moveTo>
                  <a:lnTo>
                    <a:pt x="1925075" y="2509117"/>
                  </a:lnTo>
                  <a:lnTo>
                    <a:pt x="1895649" y="2517409"/>
                  </a:lnTo>
                  <a:lnTo>
                    <a:pt x="1865723" y="2523821"/>
                  </a:lnTo>
                  <a:lnTo>
                    <a:pt x="1835403" y="2528316"/>
                  </a:lnTo>
                </a:path>
                <a:path w="5680075" h="2853690">
                  <a:moveTo>
                    <a:pt x="2974212" y="2820657"/>
                  </a:moveTo>
                  <a:lnTo>
                    <a:pt x="2953666" y="2788707"/>
                  </a:lnTo>
                  <a:lnTo>
                    <a:pt x="2934906" y="2755752"/>
                  </a:lnTo>
                  <a:lnTo>
                    <a:pt x="2917955" y="2721861"/>
                  </a:lnTo>
                  <a:lnTo>
                    <a:pt x="2902838" y="2687104"/>
                  </a:lnTo>
                </a:path>
                <a:path w="5680075" h="2853690">
                  <a:moveTo>
                    <a:pt x="4293743" y="2487676"/>
                  </a:moveTo>
                  <a:lnTo>
                    <a:pt x="4289581" y="2524803"/>
                  </a:lnTo>
                  <a:lnTo>
                    <a:pt x="4283408" y="2561647"/>
                  </a:lnTo>
                  <a:lnTo>
                    <a:pt x="4275258" y="2598129"/>
                  </a:lnTo>
                  <a:lnTo>
                    <a:pt x="4265168" y="2634170"/>
                  </a:lnTo>
                </a:path>
                <a:path w="5680075" h="2853690">
                  <a:moveTo>
                    <a:pt x="4860162" y="1582165"/>
                  </a:moveTo>
                  <a:lnTo>
                    <a:pt x="4904841" y="1605661"/>
                  </a:lnTo>
                  <a:lnTo>
                    <a:pt x="4946971" y="1632361"/>
                  </a:lnTo>
                  <a:lnTo>
                    <a:pt x="4986425" y="1662066"/>
                  </a:lnTo>
                  <a:lnTo>
                    <a:pt x="5023077" y="1694576"/>
                  </a:lnTo>
                  <a:lnTo>
                    <a:pt x="5056801" y="1729689"/>
                  </a:lnTo>
                  <a:lnTo>
                    <a:pt x="5087470" y="1767205"/>
                  </a:lnTo>
                  <a:lnTo>
                    <a:pt x="5114956" y="1806924"/>
                  </a:lnTo>
                  <a:lnTo>
                    <a:pt x="5139134" y="1848645"/>
                  </a:lnTo>
                  <a:lnTo>
                    <a:pt x="5159878" y="1892168"/>
                  </a:lnTo>
                  <a:lnTo>
                    <a:pt x="5177059" y="1937292"/>
                  </a:lnTo>
                  <a:lnTo>
                    <a:pt x="5190552" y="1983816"/>
                  </a:lnTo>
                  <a:lnTo>
                    <a:pt x="5200230" y="2031541"/>
                  </a:lnTo>
                  <a:lnTo>
                    <a:pt x="5205966" y="2080266"/>
                  </a:lnTo>
                  <a:lnTo>
                    <a:pt x="5207634" y="2129790"/>
                  </a:lnTo>
                </a:path>
                <a:path w="5680075" h="2853690">
                  <a:moveTo>
                    <a:pt x="5679567" y="998854"/>
                  </a:moveTo>
                  <a:lnTo>
                    <a:pt x="5656603" y="1045279"/>
                  </a:lnTo>
                  <a:lnTo>
                    <a:pt x="5629451" y="1089283"/>
                  </a:lnTo>
                  <a:lnTo>
                    <a:pt x="5598313" y="1130610"/>
                  </a:lnTo>
                  <a:lnTo>
                    <a:pt x="5563389" y="1169006"/>
                  </a:lnTo>
                  <a:lnTo>
                    <a:pt x="5524881" y="1204214"/>
                  </a:lnTo>
                </a:path>
                <a:path w="5680075" h="2853690">
                  <a:moveTo>
                    <a:pt x="5308473" y="236854"/>
                  </a:moveTo>
                  <a:lnTo>
                    <a:pt x="5312279" y="260925"/>
                  </a:lnTo>
                  <a:lnTo>
                    <a:pt x="5314918" y="285114"/>
                  </a:lnTo>
                  <a:lnTo>
                    <a:pt x="5316366" y="309399"/>
                  </a:lnTo>
                  <a:lnTo>
                    <a:pt x="5316601" y="333755"/>
                  </a:lnTo>
                </a:path>
                <a:path w="5680075" h="2853690">
                  <a:moveTo>
                    <a:pt x="4320540" y="123698"/>
                  </a:moveTo>
                  <a:lnTo>
                    <a:pt x="4336887" y="90761"/>
                  </a:lnTo>
                  <a:lnTo>
                    <a:pt x="4355592" y="59086"/>
                  </a:lnTo>
                  <a:lnTo>
                    <a:pt x="4376582" y="28793"/>
                  </a:lnTo>
                  <a:lnTo>
                    <a:pt x="4399787" y="0"/>
                  </a:lnTo>
                </a:path>
                <a:path w="5680075" h="2853690">
                  <a:moveTo>
                    <a:pt x="3579368" y="182625"/>
                  </a:moveTo>
                  <a:lnTo>
                    <a:pt x="3586360" y="155134"/>
                  </a:lnTo>
                  <a:lnTo>
                    <a:pt x="3595116" y="128142"/>
                  </a:lnTo>
                  <a:lnTo>
                    <a:pt x="3605585" y="101723"/>
                  </a:lnTo>
                  <a:lnTo>
                    <a:pt x="3617722" y="75945"/>
                  </a:lnTo>
                </a:path>
                <a:path w="5680075" h="2853690">
                  <a:moveTo>
                    <a:pt x="2709418" y="218820"/>
                  </a:moveTo>
                  <a:lnTo>
                    <a:pt x="2746521" y="241601"/>
                  </a:lnTo>
                  <a:lnTo>
                    <a:pt x="2782125" y="266477"/>
                  </a:lnTo>
                  <a:lnTo>
                    <a:pt x="2816109" y="293401"/>
                  </a:lnTo>
                  <a:lnTo>
                    <a:pt x="2848355" y="322325"/>
                  </a:lnTo>
                </a:path>
                <a:path w="5680075" h="2853690">
                  <a:moveTo>
                    <a:pt x="1654555" y="1032255"/>
                  </a:moveTo>
                  <a:lnTo>
                    <a:pt x="1646890" y="1005371"/>
                  </a:lnTo>
                  <a:lnTo>
                    <a:pt x="1640284" y="978249"/>
                  </a:lnTo>
                  <a:lnTo>
                    <a:pt x="1634749" y="950888"/>
                  </a:lnTo>
                  <a:lnTo>
                    <a:pt x="1630299" y="923289"/>
                  </a:lnTo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004293" y="4952473"/>
            <a:ext cx="152400" cy="18624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Photos:</a:t>
            </a:r>
            <a:r>
              <a:rPr sz="1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A.</a:t>
            </a:r>
            <a:r>
              <a:rPr sz="1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6FC0"/>
                </a:solidFill>
                <a:latin typeface="Calibri"/>
                <a:cs typeface="Calibri"/>
              </a:rPr>
              <a:t>Rahimi-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Iman,</a:t>
            </a:r>
            <a:r>
              <a:rPr sz="1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JLU</a:t>
            </a:r>
            <a:r>
              <a:rPr sz="10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6FC0"/>
                </a:solidFill>
                <a:latin typeface="Calibri"/>
                <a:cs typeface="Calibri"/>
              </a:rPr>
              <a:t>Gießen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71626"/>
            <a:ext cx="8065770" cy="6786880"/>
            <a:chOff x="0" y="71626"/>
            <a:chExt cx="8065770" cy="678688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4823" y="71626"/>
              <a:ext cx="4520946" cy="67863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56" y="71626"/>
              <a:ext cx="3422141" cy="67863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4327" y="2007108"/>
              <a:ext cx="288810" cy="22174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9923" y="2241816"/>
              <a:ext cx="253745" cy="21868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80032" y="2020824"/>
              <a:ext cx="252234" cy="22174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5152" y="1990343"/>
              <a:ext cx="258318" cy="22631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4020" y="2241791"/>
              <a:ext cx="255257" cy="22937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3538093"/>
              <a:ext cx="5551805" cy="1355090"/>
            </a:xfrm>
            <a:custGeom>
              <a:avLst/>
              <a:gdLst/>
              <a:ahLst/>
              <a:cxnLst/>
              <a:rect l="l" t="t" r="r" b="b"/>
              <a:pathLst>
                <a:path w="5551805" h="1355089">
                  <a:moveTo>
                    <a:pt x="5551576" y="0"/>
                  </a:moveTo>
                  <a:lnTo>
                    <a:pt x="0" y="0"/>
                  </a:lnTo>
                  <a:lnTo>
                    <a:pt x="0" y="1354581"/>
                  </a:lnTo>
                  <a:lnTo>
                    <a:pt x="5551576" y="1354581"/>
                  </a:lnTo>
                  <a:lnTo>
                    <a:pt x="5551576" y="0"/>
                  </a:lnTo>
                  <a:close/>
                </a:path>
              </a:pathLst>
            </a:custGeom>
            <a:solidFill>
              <a:srgbClr val="0069B3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8827" y="3383280"/>
              <a:ext cx="912113" cy="9243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4588" y="3383280"/>
              <a:ext cx="674369" cy="92430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2603" y="3383280"/>
              <a:ext cx="810006" cy="92430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36547" y="3486912"/>
              <a:ext cx="1306830" cy="74752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41804" y="3383280"/>
              <a:ext cx="723138" cy="92430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68879" y="3486912"/>
              <a:ext cx="994409" cy="7475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15055" y="3486912"/>
              <a:ext cx="1081278" cy="7475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45052" y="3486912"/>
              <a:ext cx="1081277" cy="74752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3785615"/>
              <a:ext cx="614934" cy="92430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580" y="3785615"/>
              <a:ext cx="765810" cy="92430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8327" y="3889247"/>
              <a:ext cx="1733550" cy="74752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3351" y="3785615"/>
              <a:ext cx="936498" cy="92430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63495" y="3785615"/>
              <a:ext cx="768857" cy="92430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336292" y="3889247"/>
              <a:ext cx="1853945" cy="74752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90188" y="3785615"/>
              <a:ext cx="778001" cy="92430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72128" y="3889247"/>
              <a:ext cx="1192529" cy="74752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68596" y="3785615"/>
              <a:ext cx="845058" cy="92430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92023" y="4187951"/>
              <a:ext cx="768858" cy="92430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64819" y="4291583"/>
              <a:ext cx="2201418" cy="74752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318004" y="4291583"/>
              <a:ext cx="1012697" cy="7475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30651" y="4187951"/>
              <a:ext cx="657605" cy="92430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092195" y="4291583"/>
              <a:ext cx="2169413" cy="747521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36652" y="3477895"/>
            <a:ext cx="5203825" cy="1333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565"/>
              </a:lnSpc>
              <a:spcBef>
                <a:spcPts val="100"/>
              </a:spcBef>
            </a:pPr>
            <a:r>
              <a:rPr sz="3300" b="1" cap="small" spc="-10" dirty="0">
                <a:solidFill>
                  <a:srgbClr val="FFFFFF"/>
                </a:solidFill>
                <a:latin typeface="Calibri"/>
                <a:cs typeface="Calibri"/>
              </a:rPr>
              <a:t>AI-</a:t>
            </a:r>
            <a:r>
              <a:rPr sz="3300" b="1" cap="small" dirty="0">
                <a:solidFill>
                  <a:srgbClr val="FFFFFF"/>
                </a:solidFill>
                <a:latin typeface="Calibri"/>
                <a:cs typeface="Calibri"/>
              </a:rPr>
              <a:t>Driven</a:t>
            </a:r>
            <a:r>
              <a:rPr sz="3300" b="1" cap="small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dirty="0">
                <a:solidFill>
                  <a:srgbClr val="FFFFFF"/>
                </a:solidFill>
                <a:latin typeface="Calibri"/>
                <a:cs typeface="Calibri"/>
              </a:rPr>
              <a:t>Labs</a:t>
            </a:r>
            <a:r>
              <a:rPr sz="3300" b="1" cap="small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3300" b="1" cap="small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spc="-25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endParaRPr sz="3300">
              <a:latin typeface="Calibri"/>
              <a:cs typeface="Calibri"/>
            </a:endParaRPr>
          </a:p>
          <a:p>
            <a:pPr marL="12065" marR="5080" algn="ctr">
              <a:lnSpc>
                <a:spcPts val="3170"/>
              </a:lnSpc>
              <a:spcBef>
                <a:spcPts val="365"/>
              </a:spcBef>
            </a:pPr>
            <a:r>
              <a:rPr sz="3300" b="1" cap="small" dirty="0">
                <a:solidFill>
                  <a:srgbClr val="FFFFFF"/>
                </a:solidFill>
                <a:latin typeface="Calibri"/>
                <a:cs typeface="Calibri"/>
              </a:rPr>
              <a:t>„Concepts &amp;</a:t>
            </a:r>
            <a:r>
              <a:rPr sz="3300" b="1" cap="small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spc="-20" dirty="0">
                <a:solidFill>
                  <a:srgbClr val="FFFFFF"/>
                </a:solidFill>
                <a:latin typeface="Calibri"/>
                <a:cs typeface="Calibri"/>
              </a:rPr>
              <a:t>Creativity</a:t>
            </a:r>
            <a:r>
              <a:rPr sz="3300" b="1" cap="small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spc="-30" dirty="0">
                <a:solidFill>
                  <a:srgbClr val="FFFFFF"/>
                </a:solidFill>
                <a:latin typeface="Calibri"/>
                <a:cs typeface="Calibri"/>
              </a:rPr>
              <a:t>Room“: Playground</a:t>
            </a:r>
            <a:r>
              <a:rPr sz="3300" b="1" cap="small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3300" b="1" cap="small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300" b="1" cap="small" spc="-10" dirty="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endParaRPr sz="33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511551" y="333324"/>
            <a:ext cx="9272270" cy="6475730"/>
            <a:chOff x="2511551" y="333324"/>
            <a:chExt cx="9272270" cy="6475730"/>
          </a:xfrm>
        </p:grpSpPr>
        <p:pic>
          <p:nvPicPr>
            <p:cNvPr id="42" name="object 4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753599" y="333324"/>
              <a:ext cx="2029968" cy="126319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511551" y="6266688"/>
              <a:ext cx="936498" cy="54178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014459" y="3944111"/>
              <a:ext cx="1514094" cy="1160526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8019415" y="4363339"/>
            <a:ext cx="3816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solidFill>
                  <a:srgbClr val="7992C3"/>
                </a:solidFill>
                <a:latin typeface="Calibri"/>
                <a:cs typeface="Calibri"/>
              </a:rPr>
              <a:t>Science</a:t>
            </a:r>
            <a:r>
              <a:rPr sz="1400" b="1" i="1" spc="-25" dirty="0">
                <a:solidFill>
                  <a:srgbClr val="7992C3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7992C3"/>
                </a:solidFill>
                <a:latin typeface="Calibri"/>
                <a:cs typeface="Calibri"/>
              </a:rPr>
              <a:t>and</a:t>
            </a:r>
            <a:r>
              <a:rPr sz="1400" b="1" i="1" spc="-30" dirty="0">
                <a:solidFill>
                  <a:srgbClr val="7992C3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7992C3"/>
                </a:solidFill>
                <a:latin typeface="Calibri"/>
                <a:cs typeface="Calibri"/>
              </a:rPr>
              <a:t>art</a:t>
            </a:r>
            <a:r>
              <a:rPr sz="1400" b="1" i="1" spc="-35" dirty="0">
                <a:solidFill>
                  <a:srgbClr val="7992C3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7992C3"/>
                </a:solidFill>
                <a:latin typeface="Calibri"/>
                <a:cs typeface="Calibri"/>
              </a:rPr>
              <a:t>…of</a:t>
            </a:r>
            <a:r>
              <a:rPr sz="1400" b="1" i="1" spc="-20" dirty="0">
                <a:solidFill>
                  <a:srgbClr val="7992C3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7992C3"/>
                </a:solidFill>
                <a:latin typeface="Calibri"/>
                <a:cs typeface="Calibri"/>
              </a:rPr>
              <a:t>printing</a:t>
            </a:r>
            <a:r>
              <a:rPr sz="1400" b="1" i="1" spc="-40" dirty="0">
                <a:solidFill>
                  <a:srgbClr val="7992C3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7992C3"/>
                </a:solidFill>
                <a:latin typeface="Calibri"/>
                <a:cs typeface="Calibri"/>
              </a:rPr>
              <a:t>„plastic“</a:t>
            </a:r>
            <a:r>
              <a:rPr sz="1400" b="1" i="1" spc="-30" dirty="0">
                <a:solidFill>
                  <a:srgbClr val="7992C3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7992C3"/>
                </a:solidFill>
                <a:latin typeface="Calibri"/>
                <a:cs typeface="Calibri"/>
              </a:rPr>
              <a:t>micro-mirrors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>
                <a:solidFill>
                  <a:srgbClr val="006FC0"/>
                </a:solidFill>
              </a:rPr>
              <a:t>25.11.2025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>
                <a:solidFill>
                  <a:srgbClr val="006FC0"/>
                </a:solidFill>
              </a:rPr>
              <a:t>Neue</a:t>
            </a:r>
            <a:r>
              <a:rPr spc="-10" dirty="0">
                <a:solidFill>
                  <a:srgbClr val="006FC0"/>
                </a:solidFill>
              </a:rPr>
              <a:t> Wege </a:t>
            </a:r>
            <a:r>
              <a:rPr dirty="0">
                <a:solidFill>
                  <a:srgbClr val="006FC0"/>
                </a:solidFill>
              </a:rPr>
              <a:t>mit KI</a:t>
            </a:r>
            <a:r>
              <a:rPr spc="-5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| </a:t>
            </a:r>
            <a:r>
              <a:rPr spc="-10" dirty="0">
                <a:solidFill>
                  <a:srgbClr val="006FC0"/>
                </a:solidFill>
              </a:rPr>
              <a:t>Rahimi-</a:t>
            </a:r>
            <a:r>
              <a:rPr dirty="0">
                <a:solidFill>
                  <a:srgbClr val="006FC0"/>
                </a:solidFill>
              </a:rPr>
              <a:t>Iman</a:t>
            </a:r>
            <a:r>
              <a:rPr spc="-35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Group@Giessen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>
                <a:solidFill>
                  <a:srgbClr val="006FC0"/>
                </a:solidFill>
              </a:rPr>
              <a:t>9</a:t>
            </a:fld>
            <a:endParaRPr spc="-25" dirty="0">
              <a:solidFill>
                <a:srgbClr val="006F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810</Words>
  <Application>Microsoft Office PowerPoint</Application>
  <PresentationFormat>Breitbild</PresentationFormat>
  <Paragraphs>125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Stencil</vt:lpstr>
      <vt:lpstr>Times New Roman</vt:lpstr>
      <vt:lpstr>Office Theme</vt:lpstr>
      <vt:lpstr>PowerPoint-Präsentation</vt:lpstr>
      <vt:lpstr>KI und Machine Learning Kontext</vt:lpstr>
      <vt:lpstr>Motivation: chirale Nanospiegel für 2D-Halbleiter</vt:lpstr>
      <vt:lpstr>Mit Evolution &amp; Neuronennetzen zu Metaoptiken</vt:lpstr>
      <vt:lpstr>PowerPoint-Präsentation</vt:lpstr>
      <vt:lpstr>Methoden: erlernen, anwenden, verbessern</vt:lpstr>
      <vt:lpstr>PowerPoint-Präsentation</vt:lpstr>
      <vt:lpstr>“Big Data”: Erfassen, Verarbeiten, Teilen</vt:lpstr>
      <vt:lpstr>PowerPoint-Präsentation</vt:lpstr>
      <vt:lpstr>Student’S creation!</vt:lpstr>
      <vt:lpstr>Lecturer’S</vt:lpstr>
      <vt:lpstr>Qnpi | Better Over Time &gt; VR an‘ aI team</vt:lpstr>
      <vt:lpstr>PowerPoint-Präsentation</vt:lpstr>
      <vt:lpstr>Appendix: Zwei Definitionen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Anne Landsiedel</dc:creator>
  <cp:lastModifiedBy>Anne  Landsiedel</cp:lastModifiedBy>
  <cp:revision>1</cp:revision>
  <dcterms:created xsi:type="dcterms:W3CDTF">2025-11-24T07:59:13Z</dcterms:created>
  <dcterms:modified xsi:type="dcterms:W3CDTF">2025-11-24T08:49:48Z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2025-11-21T00:00:00Z</vt:filetime>
  </property>
  <property fmtid="{D5CDD505-2E9C-101B-9397-08002B2CF9AE}" pid="3" name="Creator">
    <vt:lpwstr>Microsoft® PowerPoint® für Microsoft 365</vt:lpwstr>
  </property>
  <property fmtid="{D5CDD505-2E9C-101B-9397-08002B2CF9AE}" pid="4" name="LastSaved">
    <vt:filetime>2025-11-24T00:00:00Z</vt:filetime>
  </property>
  <property fmtid="{D5CDD505-2E9C-101B-9397-08002B2CF9AE}" pid="5" name="Producer">
    <vt:lpwstr>Microsoft® PowerPoint® für Microsoft 365</vt:lpwstr>
  </property>
</Properties>
</file>