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7"/>
  </p:notesMasterIdLst>
  <p:handoutMasterIdLst>
    <p:handoutMasterId r:id="rId8"/>
  </p:handoutMasterIdLst>
  <p:sldIdLst>
    <p:sldId id="283" r:id="rId2"/>
    <p:sldId id="287" r:id="rId3"/>
    <p:sldId id="289" r:id="rId4"/>
    <p:sldId id="288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A4A3A4"/>
          </p15:clr>
        </p15:guide>
        <p15:guide id="2" pos="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20" autoAdjust="0"/>
  </p:normalViewPr>
  <p:slideViewPr>
    <p:cSldViewPr snapToGrid="0" showGuides="1">
      <p:cViewPr>
        <p:scale>
          <a:sx n="90" d="100"/>
          <a:sy n="90" d="100"/>
        </p:scale>
        <p:origin x="326" y="53"/>
      </p:cViewPr>
      <p:guideLst>
        <p:guide orient="horz" pos="1440"/>
        <p:guide pos="91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10" d="100"/>
          <a:sy n="110" d="100"/>
        </p:scale>
        <p:origin x="5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AFF723E-1D30-134E-B1B2-506A6DECF3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07F8E2-C22B-F74A-93F8-E6BCEC698A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9DBFD-FAE6-3E41-ACEA-259A1401F44F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B79E05-472D-0B4D-AC55-5B4A99C7F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147791-A6F0-F644-8FE9-893D1EE774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767D0-BF52-C643-A7AF-F9711B20AF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9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4C4F-A843-EB41-A02D-558FE6266D04}" type="datetimeFigureOut">
              <a:rPr lang="de-DE" smtClean="0"/>
              <a:t>23.11.2025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222E6-97CB-894A-B10C-04101548E0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Ein Bild, das Text, Screenshot, Electric Blue (Farbe), Blau enthält.&#10;&#10;KI-generierte Inhalte können fehlerhaft sein.">
            <a:extLst>
              <a:ext uri="{FF2B5EF4-FFF2-40B4-BE49-F238E27FC236}">
                <a16:creationId xmlns:a16="http://schemas.microsoft.com/office/drawing/2014/main" id="{DE1A6464-5691-1F2F-6FE9-6D94411B16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5" r="42907" b="195"/>
          <a:stretch>
            <a:fillRect/>
          </a:stretch>
        </p:blipFill>
        <p:spPr>
          <a:xfrm>
            <a:off x="838200" y="1581992"/>
            <a:ext cx="11353800" cy="527600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3" name="Textplatzhalter 9">
            <a:extLst>
              <a:ext uri="{FF2B5EF4-FFF2-40B4-BE49-F238E27FC236}">
                <a16:creationId xmlns:a16="http://schemas.microsoft.com/office/drawing/2014/main" id="{D4C1455F-56F5-9722-8CC6-373991D535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199" y="4811284"/>
            <a:ext cx="11353799" cy="1354566"/>
          </a:xfrm>
          <a:solidFill>
            <a:schemeClr val="tx2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Hier den Titel einfügen</a:t>
            </a:r>
            <a:endParaRPr lang="de-DE" dirty="0"/>
          </a:p>
        </p:txBody>
      </p:sp>
      <p:sp>
        <p:nvSpPr>
          <p:cNvPr id="4" name="Textplatzhalter 9">
            <a:extLst>
              <a:ext uri="{FF2B5EF4-FFF2-40B4-BE49-F238E27FC236}">
                <a16:creationId xmlns:a16="http://schemas.microsoft.com/office/drawing/2014/main" id="{3509FF5C-0F43-4B5A-FA40-7D1F7BA2F4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199" y="6165850"/>
            <a:ext cx="11353799" cy="303790"/>
          </a:xfrm>
          <a:solidFill>
            <a:schemeClr val="tx2">
              <a:alpha val="90000"/>
            </a:schemeClr>
          </a:solidFill>
        </p:spPr>
        <p:txBody>
          <a:bodyPr anchor="ctr">
            <a:noAutofit/>
          </a:bodyPr>
          <a:lstStyle>
            <a:lvl1pPr marL="361950" indent="0">
              <a:buNone/>
              <a:tabLst>
                <a:tab pos="447675" algn="l"/>
              </a:tabLst>
              <a:defRPr sz="24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Hier die Namen der Vortragenden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93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 blau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4556411"/>
            <a:ext cx="9931400" cy="1644365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2551004"/>
          </a:xfrm>
        </p:spPr>
        <p:txBody>
          <a:bodyPr numCol="1">
            <a:normAutofit/>
          </a:bodyPr>
          <a:lstStyle>
            <a:lvl1pPr algn="l" defTabSz="2597150">
              <a:lnSpc>
                <a:spcPts val="3600"/>
              </a:lnSpc>
              <a:buClr>
                <a:schemeClr val="tx2"/>
              </a:buClr>
              <a:defRPr sz="2400">
                <a:latin typeface="+mn-lt"/>
              </a:defRPr>
            </a:lvl1pPr>
            <a:lvl2pPr marL="717550" indent="-273050" algn="l">
              <a:lnSpc>
                <a:spcPts val="3600"/>
              </a:lnSpc>
              <a:buClr>
                <a:schemeClr val="tx2"/>
              </a:buClr>
              <a:defRPr sz="2000">
                <a:latin typeface="+mn-lt"/>
              </a:defRPr>
            </a:lvl2pPr>
            <a:lvl3pPr algn="l">
              <a:lnSpc>
                <a:spcPts val="3600"/>
              </a:lnSpc>
              <a:buClr>
                <a:schemeClr val="tx2"/>
              </a:buClr>
              <a:defRPr sz="1800">
                <a:latin typeface="+mn-lt"/>
              </a:defRPr>
            </a:lvl3pPr>
            <a:lvl4pPr algn="l">
              <a:lnSpc>
                <a:spcPts val="3600"/>
              </a:lnSpc>
              <a:buClr>
                <a:schemeClr val="tx2"/>
              </a:buClr>
              <a:defRPr sz="1600">
                <a:latin typeface="+mn-lt"/>
              </a:defRPr>
            </a:lvl4pPr>
            <a:lvl5pPr algn="l">
              <a:lnSpc>
                <a:spcPts val="3600"/>
              </a:lnSpc>
              <a:buClr>
                <a:schemeClr val="tx2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1155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blau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81A637B-E182-618B-C473-BC293EE13AE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6300" y="1617665"/>
            <a:ext cx="11290300" cy="5240336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871019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4860-F903-4A1A-B4EF-3385E33A2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1592264"/>
            <a:ext cx="10464800" cy="2970212"/>
          </a:xfrm>
        </p:spPr>
        <p:txBody>
          <a:bodyPr anchor="b">
            <a:normAutofit/>
          </a:bodyPr>
          <a:lstStyle>
            <a:lvl1pPr>
              <a:lnSpc>
                <a:spcPts val="2500"/>
              </a:lnSpc>
              <a:defRPr sz="2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»Zitat hier einfügen«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0CA9F-5938-4363-AADF-F20CC2E470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0101" y="4589464"/>
            <a:ext cx="8007351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Zitatquelle hier einfügen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C51317-1551-4443-9471-A027A51B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FD2B53-991D-46B1-B30F-5C0F5D7E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092FF8-BF70-4A92-B640-F06294E1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020386-5CBC-CD4E-BD82-8CAABDB74E93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3794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1592263"/>
            <a:ext cx="10464800" cy="868926"/>
          </a:xfrm>
        </p:spPr>
        <p:txBody>
          <a:bodyPr anchor="b">
            <a:normAutofit/>
          </a:bodyPr>
          <a:lstStyle>
            <a:lvl1pPr>
              <a:defRPr sz="25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999" y="2461190"/>
            <a:ext cx="7531100" cy="3739587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lnSpc>
                <a:spcPts val="2600"/>
              </a:lnSpc>
              <a:buNone/>
              <a:defRPr sz="1600">
                <a:latin typeface="+mn-lt"/>
              </a:defRPr>
            </a:lvl2pPr>
            <a:lvl3pPr marL="914400" indent="0">
              <a:lnSpc>
                <a:spcPts val="2600"/>
              </a:lnSpc>
              <a:buNone/>
              <a:defRPr sz="1400">
                <a:latin typeface="+mn-lt"/>
              </a:defRPr>
            </a:lvl3pPr>
            <a:lvl4pPr marL="1371600" indent="0">
              <a:lnSpc>
                <a:spcPts val="2600"/>
              </a:lnSpc>
              <a:buNone/>
              <a:defRPr sz="1200">
                <a:latin typeface="+mn-lt"/>
              </a:defRPr>
            </a:lvl4pPr>
            <a:lvl5pPr marL="1828800" indent="0">
              <a:lnSpc>
                <a:spcPts val="2600"/>
              </a:lnSpc>
              <a:buNone/>
              <a:defRPr sz="12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8FC197D-872E-1D4D-B2C0-F4B5381E34F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455175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52099" cy="9715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780275"/>
            <a:ext cx="10464800" cy="4420501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400"/>
            </a:lvl2pPr>
            <a:lvl3pPr marL="914400" indent="0">
              <a:lnSpc>
                <a:spcPts val="2600"/>
              </a:lnSpc>
              <a:buNone/>
              <a:defRPr sz="1200"/>
            </a:lvl3pPr>
            <a:lvl4pPr marL="1371600" indent="0">
              <a:lnSpc>
                <a:spcPts val="2600"/>
              </a:lnSpc>
              <a:buNone/>
              <a:defRPr sz="1100"/>
            </a:lvl4pPr>
            <a:lvl5pPr marL="1828800" indent="0">
              <a:lnSpc>
                <a:spcPts val="2600"/>
              </a:lnSpc>
              <a:buNone/>
              <a:defRPr sz="11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5C22446-287B-5340-938D-378A431270A4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629281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groß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7CB81E2-10AB-4A5A-B3DA-02F87BA3BA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520726"/>
            <a:ext cx="10464800" cy="132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00"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48CC4EA-B506-BC45-900A-4869786EC380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393042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mit 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EE1833-B22A-4FF2-A2CF-954411FDD4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38259" y="1228484"/>
            <a:ext cx="5130799" cy="365126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1 IN VERSALIEN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15B0C1-DEE9-4AC5-B8AF-E6CEC736FCF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8547" y="1228484"/>
            <a:ext cx="5129853" cy="365127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2 IN VERSALIEN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2A44D-9EA5-4973-BF81-F6A558A4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78E044-7B77-4048-B926-0F3C149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E4BEB7-3A41-41D7-A8F4-4CCF0761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632272B-ED07-4B00-85B8-F8D4C541F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5846"/>
            <a:ext cx="5016500" cy="3311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D6738182-F886-4FA1-B7D7-371FB4A184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0" y="1600286"/>
            <a:ext cx="5004512" cy="33075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E3933DF-DBA7-4254-B94C-4AD2D57C439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7315" y="4989341"/>
            <a:ext cx="5130799" cy="1176504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1 hier einfügen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D291BA23-ED90-4ACD-A58E-985A128848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7603" y="4989341"/>
            <a:ext cx="5129853" cy="1176510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2 hier einfügen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F429547-B425-624D-9509-BAA2B789347D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7003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>
          <p15:clr>
            <a:srgbClr val="FBAE40"/>
          </p15:clr>
        </p15:guide>
        <p15:guide id="2" pos="370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AAF7A20-CA0E-4D2A-81F6-A36F0D66C8FF}"/>
              </a:ext>
            </a:extLst>
          </p:cNvPr>
          <p:cNvSpPr/>
          <p:nvPr userDrawn="1"/>
        </p:nvSpPr>
        <p:spPr>
          <a:xfrm>
            <a:off x="863600" y="1592263"/>
            <a:ext cx="11328400" cy="36463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56105D-936D-4BCF-BF19-DD391F149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11284"/>
            <a:ext cx="11328400" cy="1354566"/>
          </a:xfrm>
          <a:solidFill>
            <a:schemeClr val="tx2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Abschiedsformel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90494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4811284"/>
            <a:ext cx="10464800" cy="1252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spcAft>
                <a:spcPts val="5200"/>
              </a:spcAft>
              <a:defRPr sz="3600" spc="0"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74F239-C7F8-274D-8F23-C4FE3A62283D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324165" y="333375"/>
            <a:ext cx="4004236" cy="935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352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 &amp; Copy-Text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F1BB5D8-089D-42AD-A39C-FD15FA491110}"/>
              </a:ext>
            </a:extLst>
          </p:cNvPr>
          <p:cNvSpPr/>
          <p:nvPr userDrawn="1"/>
        </p:nvSpPr>
        <p:spPr>
          <a:xfrm>
            <a:off x="431800" y="1592263"/>
            <a:ext cx="11760200" cy="526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9EBDCD2-0D69-4EB9-8A5F-98B2EA182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5232400" cy="1124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just">
              <a:defRPr sz="1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Hier Titel einfügen</a:t>
            </a:r>
            <a:endParaRPr lang="en-US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3EF38E61-1B25-B944-A9FD-31622B73EE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4164" y="2205038"/>
            <a:ext cx="4004236" cy="1223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2375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834171"/>
            <a:ext cx="10464800" cy="4366604"/>
          </a:xfrm>
        </p:spPr>
        <p:txBody>
          <a:bodyPr numCol="1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100">
                <a:latin typeface="+mn-lt"/>
              </a:defRPr>
            </a:lvl4pPr>
            <a:lvl5pPr marL="1828800" indent="0">
              <a:buNone/>
              <a:defRPr sz="11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A2AAF7E1-642A-3C48-A838-21ED98E88707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62338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BD375E-1F20-4023-97DA-18E162FCB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300" y="1825625"/>
            <a:ext cx="5004512" cy="4351338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6DF97D-F639-4B0E-AFAF-4D50DED7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1825625"/>
            <a:ext cx="5004512" cy="4351338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55C2B2-608F-4D93-9FCC-687874A8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184261-C9CF-46A0-8C08-5BD19F0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700299-4A15-4BE0-BA5C-BE9710E6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CE94487-264F-489D-8EA8-7CB86F52D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74D02293-EB70-E44D-A8FD-81D6EC48D3E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550527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DEA37-33CE-4BC2-828B-6989E0910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1780275"/>
            <a:ext cx="5004512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87088C-F9C1-4195-ADB3-C5BC0DDCD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3888" y="1780275"/>
            <a:ext cx="5032029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A8BB69-5837-4E46-9DA6-9936B08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DAE434-49A1-4F05-B28D-7DFE8D6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A825F0-A7CE-490C-810C-607C8BE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F861DFC-7332-47EA-8BDC-CAD46079EE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3695700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DDE1DF5-9BA8-4588-8C71-7A9682C10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3695700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CFEEDB58-0F3E-46D6-8030-8F9B3F2A42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A41A4EE8-12A4-4444-919C-437260B64416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2619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FB623-12B6-452B-B532-AD1EABC824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ED7B3-22AC-4052-AE31-FB30EFE5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FBCF81-93C2-43A3-BCB6-B6082063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AA7813-12B2-44BA-9E80-2E75D8A0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A6AED74-0179-7746-8E52-524EF0516F2E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426504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2DFE88A-3502-442B-B87D-0C7EEC5D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D4277-FB91-45EE-9FA1-945830E2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7B419-72DD-4DC5-A02D-A01900E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784D16A-6024-F247-B63E-1ACFEFFD4451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85774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240264"/>
            <a:ext cx="10896600" cy="761507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87701" y="3649771"/>
            <a:ext cx="8140700" cy="2551004"/>
          </a:xfrm>
          <a:prstGeom prst="rect">
            <a:avLst/>
          </a:prstGeom>
        </p:spPr>
        <p:txBody>
          <a:bodyPr lIns="72000" tIns="36000" rIns="0" bIns="36000" numCol="1">
            <a:normAutofit/>
          </a:bodyPr>
          <a:lstStyle>
            <a:lvl1pPr marL="228600" indent="-228600" algn="l">
              <a:buClr>
                <a:schemeClr val="tx2"/>
              </a:buClr>
              <a:defRPr sz="2400">
                <a:latin typeface="+mn-lt"/>
              </a:defRPr>
            </a:lvl1pPr>
            <a:lvl2pPr algn="l">
              <a:buClr>
                <a:schemeClr val="tx2"/>
              </a:buClr>
              <a:defRPr sz="2000">
                <a:latin typeface="+mn-lt"/>
              </a:defRPr>
            </a:lvl2pPr>
            <a:lvl3pPr algn="l">
              <a:buClr>
                <a:schemeClr val="tx2"/>
              </a:buClr>
              <a:defRPr sz="1800">
                <a:latin typeface="+mn-lt"/>
              </a:defRPr>
            </a:lvl3pPr>
            <a:lvl4pPr algn="l">
              <a:buClr>
                <a:schemeClr val="tx2"/>
              </a:buClr>
              <a:defRPr sz="1600">
                <a:latin typeface="+mn-lt"/>
              </a:defRPr>
            </a:lvl4pPr>
            <a:lvl5pPr algn="l">
              <a:buClr>
                <a:schemeClr val="tx2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CCDD2A8-0C17-46BD-BE7F-28D02DCB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808680"/>
            <a:ext cx="109093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4EC20AD2-6B27-F54A-95F6-21589C424C8B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1811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0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7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3884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1003" userDrawn="1">
          <p15:clr>
            <a:srgbClr val="F26B43"/>
          </p15:clr>
        </p15:guide>
        <p15:guide id="6" pos="544" userDrawn="1">
          <p15:clr>
            <a:srgbClr val="C35EA4"/>
          </p15:clr>
        </p15:guide>
        <p15:guide id="7" orient="horz" pos="3680" userDrawn="1">
          <p15:clr>
            <a:srgbClr val="F26B43"/>
          </p15:clr>
        </p15:guide>
        <p15:guide id="8" pos="71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E3311F4-5AC6-315C-8E04-F11C0898FC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4400" b="1" dirty="0"/>
              <a:t>Multi-Modale Lehre &amp; KI: Funktioniert - meistens sogar ziemlich gut</a:t>
            </a:r>
            <a:r>
              <a:rPr lang="de-DE" b="1" dirty="0"/>
              <a:t>.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E35E69-E907-4036-35D6-0464E19EE9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6165850"/>
            <a:ext cx="11353799" cy="303790"/>
          </a:xfrm>
        </p:spPr>
        <p:txBody>
          <a:bodyPr/>
          <a:lstStyle/>
          <a:p>
            <a:r>
              <a:rPr lang="de-DE" dirty="0"/>
              <a:t>Prof. Dr. Elmar Schlüter | Institut Für Soziologie | FB03 Sozial- &amp; Kulturwissenschaften</a:t>
            </a:r>
          </a:p>
        </p:txBody>
      </p:sp>
    </p:spTree>
    <p:extLst>
      <p:ext uri="{BB962C8B-B14F-4D97-AF65-F5344CB8AC3E}">
        <p14:creationId xmlns:p14="http://schemas.microsoft.com/office/powerpoint/2010/main" val="201822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9199E-7BEC-4070-7533-03DEC920D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134BEF-3A16-1A92-A0A4-CB1FA72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0B5B74D-E31A-1C67-9A5C-21CE372B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A534D22-FC18-5A8B-7C10-559E02A1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/>
              <a:t>„Best </a:t>
            </a:r>
            <a:r>
              <a:rPr lang="de-DE" sz="4000" dirty="0" err="1"/>
              <a:t>of</a:t>
            </a:r>
            <a:r>
              <a:rPr lang="de-DE" sz="4000" dirty="0"/>
              <a:t>“ KI-Anwendungen in Lehrveranstaltungen</a:t>
            </a:r>
            <a:r>
              <a:rPr lang="de-DE" dirty="0"/>
              <a:t>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DF8D906-E687-99FA-C859-A521DD5423E5}"/>
              </a:ext>
            </a:extLst>
          </p:cNvPr>
          <p:cNvSpPr txBox="1"/>
          <p:nvPr/>
        </p:nvSpPr>
        <p:spPr>
          <a:xfrm>
            <a:off x="1362891" y="2059579"/>
            <a:ext cx="99350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de-DE" sz="2000" dirty="0"/>
              <a:t>1. </a:t>
            </a:r>
            <a:r>
              <a:rPr lang="de-DE" sz="2000" b="1" dirty="0"/>
              <a:t>KI-basierte Audio-Podcasts:</a:t>
            </a:r>
            <a:r>
              <a:rPr lang="de-DE" sz="2000" dirty="0"/>
              <a:t> Machen komplexe Inhalte mobil und wiederholbar lernbar, leicht individualisierbar.</a:t>
            </a:r>
          </a:p>
          <a:p>
            <a:endParaRPr lang="de-DE" sz="2000" dirty="0"/>
          </a:p>
          <a:p>
            <a:r>
              <a:rPr lang="de-DE" sz="2000" dirty="0"/>
              <a:t>2. </a:t>
            </a:r>
            <a:r>
              <a:rPr lang="de-DE" sz="2000" b="1" dirty="0"/>
              <a:t>ILIAS KI-Chat für Studierende:</a:t>
            </a:r>
            <a:r>
              <a:rPr lang="de-DE" sz="2000" dirty="0"/>
              <a:t> Unterstützt personalisiertes Verständnis &amp; gut für Reflexion</a:t>
            </a:r>
          </a:p>
          <a:p>
            <a:endParaRPr lang="de-DE" sz="2000" dirty="0"/>
          </a:p>
          <a:p>
            <a:pPr marL="228600" indent="-228600"/>
            <a:r>
              <a:rPr lang="de-DE" sz="2000" dirty="0"/>
              <a:t>3. </a:t>
            </a:r>
            <a:r>
              <a:rPr lang="de-DE" sz="2000" b="1" dirty="0"/>
              <a:t>VLZs → KI-Lehrvideos:</a:t>
            </a:r>
            <a:r>
              <a:rPr lang="de-DE" sz="2000" dirty="0"/>
              <a:t> HRZ-Vorlesungsaufzeichnungen lassen sich gut als Basis für KI-gestützte Lehrvideos nutzen</a:t>
            </a:r>
          </a:p>
          <a:p>
            <a:endParaRPr lang="de-DE" sz="2000" dirty="0"/>
          </a:p>
          <a:p>
            <a:pPr marL="228600" indent="-228600"/>
            <a:r>
              <a:rPr lang="de-DE" sz="2000" dirty="0"/>
              <a:t>4. </a:t>
            </a:r>
            <a:r>
              <a:rPr lang="de-DE" sz="2000" b="1" dirty="0"/>
              <a:t>Custom-GPTs:</a:t>
            </a:r>
            <a:r>
              <a:rPr lang="de-DE" sz="2000" dirty="0"/>
              <a:t> Maßgeschneiderte Unterstützung für spezifische Aufgaben bzw. fachliche Niveaus.</a:t>
            </a:r>
          </a:p>
          <a:p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  <a:p>
            <a:pPr marL="228600" indent="-228600"/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X.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</a:rPr>
              <a:t> I</a:t>
            </a:r>
            <a:r>
              <a:rPr lang="en-US" sz="2000" b="1" dirty="0" err="1">
                <a:solidFill>
                  <a:schemeClr val="bg1">
                    <a:lumMod val="65000"/>
                  </a:schemeClr>
                </a:solidFill>
              </a:rPr>
              <a:t>nteraktiver</a:t>
            </a:r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 Video-Avatar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Experimentelles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Zukunftsformat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(“Robo-Prof”) -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ggfs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. für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dialogische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Video-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Interaktionen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?</a:t>
            </a:r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FCC57CBA-3037-0A7E-9026-550B346BAE92}"/>
              </a:ext>
            </a:extLst>
          </p:cNvPr>
          <p:cNvCxnSpPr>
            <a:cxnSpLocks/>
          </p:cNvCxnSpPr>
          <p:nvPr/>
        </p:nvCxnSpPr>
        <p:spPr>
          <a:xfrm>
            <a:off x="1439092" y="5310718"/>
            <a:ext cx="9889308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09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A420-4C46-9317-393B-0BF643C98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F6E5D83-F139-685C-2683-8D30BAF6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3F8588-7A71-D836-51B2-0C2336F23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9305BAB8-A02D-A8CD-A5DD-4DD26CCD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/>
              <a:t>„Best </a:t>
            </a:r>
            <a:r>
              <a:rPr lang="de-DE" sz="4000" dirty="0" err="1"/>
              <a:t>of</a:t>
            </a:r>
            <a:r>
              <a:rPr lang="de-DE" sz="4000" dirty="0"/>
              <a:t>“ KI-Anwendungen in Lehrveranstaltungen</a:t>
            </a:r>
            <a:r>
              <a:rPr lang="de-DE" dirty="0"/>
              <a:t>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B86F5B5-43C8-4E6D-6704-4A9092086F89}"/>
              </a:ext>
            </a:extLst>
          </p:cNvPr>
          <p:cNvSpPr txBox="1"/>
          <p:nvPr/>
        </p:nvSpPr>
        <p:spPr>
          <a:xfrm>
            <a:off x="1362891" y="2059579"/>
            <a:ext cx="99350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de-DE" sz="2000" dirty="0"/>
              <a:t>1. </a:t>
            </a:r>
            <a:r>
              <a:rPr lang="de-DE" sz="2000" b="1" dirty="0"/>
              <a:t>KI-basierte Audio-Podcasts:</a:t>
            </a:r>
            <a:r>
              <a:rPr lang="de-DE" sz="2000" dirty="0"/>
              <a:t> Machen komplexe Inhalte mobil und wiederholbar lernbar, leicht individualisierbar.</a:t>
            </a:r>
          </a:p>
          <a:p>
            <a:endParaRPr lang="de-DE" sz="2000" dirty="0"/>
          </a:p>
          <a:p>
            <a:r>
              <a:rPr lang="de-DE" sz="2000" dirty="0"/>
              <a:t>2. </a:t>
            </a:r>
            <a:r>
              <a:rPr lang="de-DE" sz="2000" b="1" dirty="0"/>
              <a:t>ILIAS KI-Chat für Studierende:</a:t>
            </a:r>
            <a:r>
              <a:rPr lang="de-DE" sz="2000" dirty="0"/>
              <a:t> Unterstützt personalisiertes Verständnis &amp; gut für Reflexion</a:t>
            </a:r>
          </a:p>
          <a:p>
            <a:endParaRPr lang="de-DE" sz="2000" dirty="0"/>
          </a:p>
          <a:p>
            <a:pPr marL="228600" indent="-228600"/>
            <a:r>
              <a:rPr lang="de-DE" sz="2000" dirty="0"/>
              <a:t>3. </a:t>
            </a:r>
            <a:r>
              <a:rPr lang="de-DE" sz="2000" b="1" dirty="0"/>
              <a:t>VLZs → KI-Lehrvideos:</a:t>
            </a:r>
            <a:r>
              <a:rPr lang="de-DE" sz="2000" dirty="0"/>
              <a:t> HRZ-Vorlesungsaufzeichnungen lassen sich gut als Basis für KI-gestützte Lehrvideos nutzen</a:t>
            </a:r>
          </a:p>
          <a:p>
            <a:endParaRPr lang="de-DE" sz="2000" dirty="0"/>
          </a:p>
          <a:p>
            <a:pPr marL="228600" indent="-228600"/>
            <a:r>
              <a:rPr lang="de-DE" sz="2000" dirty="0"/>
              <a:t>4. </a:t>
            </a:r>
            <a:r>
              <a:rPr lang="de-DE" sz="2000" b="1" dirty="0"/>
              <a:t>Custom-GPTs:</a:t>
            </a:r>
            <a:r>
              <a:rPr lang="de-DE" sz="2000" dirty="0"/>
              <a:t> Maßgeschneiderte Unterstützung für spezifische Aufgaben bzw. fachliche Niveaus.</a:t>
            </a:r>
          </a:p>
          <a:p>
            <a:endParaRPr lang="de-DE" sz="2000" dirty="0"/>
          </a:p>
          <a:p>
            <a:pPr marL="228600" indent="-228600"/>
            <a:r>
              <a:rPr lang="de-DE" sz="2000" dirty="0"/>
              <a:t>X.</a:t>
            </a:r>
            <a:r>
              <a:rPr lang="de-DE" sz="2000" b="1" dirty="0"/>
              <a:t> I</a:t>
            </a:r>
            <a:r>
              <a:rPr lang="en-US" sz="2000" b="1" dirty="0" err="1"/>
              <a:t>nteraktiver</a:t>
            </a:r>
            <a:r>
              <a:rPr lang="en-US" sz="2000" b="1" dirty="0"/>
              <a:t> Video-Avatar</a:t>
            </a:r>
            <a:r>
              <a:rPr lang="en-US" sz="2000" dirty="0"/>
              <a:t>: </a:t>
            </a:r>
            <a:r>
              <a:rPr lang="en-US" sz="2000" dirty="0" err="1"/>
              <a:t>Experimentelles</a:t>
            </a:r>
            <a:r>
              <a:rPr lang="en-US" sz="2000" dirty="0"/>
              <a:t> </a:t>
            </a:r>
            <a:r>
              <a:rPr lang="en-US" sz="2000" dirty="0" err="1"/>
              <a:t>Zukunftsformat</a:t>
            </a:r>
            <a:r>
              <a:rPr lang="en-US" sz="2000" dirty="0"/>
              <a:t> (“Robo-Prof”) - </a:t>
            </a:r>
            <a:r>
              <a:rPr lang="en-US" sz="2000" dirty="0" err="1"/>
              <a:t>ggfs</a:t>
            </a:r>
            <a:r>
              <a:rPr lang="en-US" sz="2000" dirty="0"/>
              <a:t>. für </a:t>
            </a:r>
            <a:r>
              <a:rPr lang="en-US" sz="2000" dirty="0" err="1"/>
              <a:t>dialogische</a:t>
            </a:r>
            <a:r>
              <a:rPr lang="en-US" sz="2000" dirty="0"/>
              <a:t> Video-</a:t>
            </a:r>
            <a:r>
              <a:rPr lang="en-US" sz="2000" dirty="0" err="1"/>
              <a:t>Interaktionen</a:t>
            </a:r>
            <a:r>
              <a:rPr lang="en-US" sz="2000" dirty="0"/>
              <a:t>?</a:t>
            </a:r>
            <a:endParaRPr lang="de-DE" sz="2000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8CE68E6F-345C-7376-6D80-22915A8913FA}"/>
              </a:ext>
            </a:extLst>
          </p:cNvPr>
          <p:cNvCxnSpPr>
            <a:cxnSpLocks/>
          </p:cNvCxnSpPr>
          <p:nvPr/>
        </p:nvCxnSpPr>
        <p:spPr>
          <a:xfrm>
            <a:off x="1439092" y="5310718"/>
            <a:ext cx="9889308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49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D63FA-4A06-F328-7B1A-8745F88D4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C7CFF72-BE51-8A89-6A2A-81D5A91E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D4C68F-670E-8AF9-4499-B848DDA7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3551B1B-D8FF-6564-74F8-F4A7A9151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Und jetzt: </a:t>
            </a:r>
            <a:r>
              <a:rPr lang="de-DE" sz="3600" dirty="0" err="1"/>
              <a:t>MitBestimmen</a:t>
            </a:r>
            <a:r>
              <a:rPr lang="de-DE" sz="3600" dirty="0"/>
              <a:t> bitte!</a:t>
            </a:r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33910BF2-A871-1DD4-7074-F1541F69718B}"/>
              </a:ext>
            </a:extLst>
          </p:cNvPr>
          <p:cNvSpPr/>
          <p:nvPr/>
        </p:nvSpPr>
        <p:spPr>
          <a:xfrm rot="5400000">
            <a:off x="4653204" y="3079048"/>
            <a:ext cx="1833011" cy="2021516"/>
          </a:xfrm>
          <a:prstGeom prst="hexagon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D9EE8A32-C123-BAE6-88D5-B26EEF9AF00B}"/>
              </a:ext>
            </a:extLst>
          </p:cNvPr>
          <p:cNvSpPr/>
          <p:nvPr/>
        </p:nvSpPr>
        <p:spPr>
          <a:xfrm rot="5400000">
            <a:off x="6744976" y="3089208"/>
            <a:ext cx="1833011" cy="2021516"/>
          </a:xfrm>
          <a:prstGeom prst="hexagon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echseck 19">
            <a:extLst>
              <a:ext uri="{FF2B5EF4-FFF2-40B4-BE49-F238E27FC236}">
                <a16:creationId xmlns:a16="http://schemas.microsoft.com/office/drawing/2014/main" id="{7CBDA5AB-2B17-E1AD-D456-6F90AD8A75A4}"/>
              </a:ext>
            </a:extLst>
          </p:cNvPr>
          <p:cNvSpPr/>
          <p:nvPr/>
        </p:nvSpPr>
        <p:spPr>
          <a:xfrm rot="5400000">
            <a:off x="5693772" y="4507467"/>
            <a:ext cx="1833011" cy="2021516"/>
          </a:xfrm>
          <a:prstGeom prst="hexagon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BC67F140-3EFF-8113-E53C-FEB07C341991}"/>
              </a:ext>
            </a:extLst>
          </p:cNvPr>
          <p:cNvSpPr/>
          <p:nvPr/>
        </p:nvSpPr>
        <p:spPr>
          <a:xfrm rot="5400000">
            <a:off x="3609102" y="1659691"/>
            <a:ext cx="1833011" cy="2021516"/>
          </a:xfrm>
          <a:prstGeom prst="hexagon">
            <a:avLst/>
          </a:prstGeom>
          <a:gradFill flip="none" rotWithShape="1">
            <a:gsLst>
              <a:gs pos="0">
                <a:schemeClr val="accent1">
                  <a:lumMod val="67000"/>
                  <a:alpha val="76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echseck 23">
            <a:extLst>
              <a:ext uri="{FF2B5EF4-FFF2-40B4-BE49-F238E27FC236}">
                <a16:creationId xmlns:a16="http://schemas.microsoft.com/office/drawing/2014/main" id="{A757BAA0-79DD-123F-278D-30566AA1DCAC}"/>
              </a:ext>
            </a:extLst>
          </p:cNvPr>
          <p:cNvSpPr/>
          <p:nvPr/>
        </p:nvSpPr>
        <p:spPr>
          <a:xfrm rot="5400000">
            <a:off x="5710706" y="1655997"/>
            <a:ext cx="1833011" cy="2021516"/>
          </a:xfrm>
          <a:prstGeom prst="hexagon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083FC44-075C-26CC-27B8-B6B5BF399113}"/>
              </a:ext>
            </a:extLst>
          </p:cNvPr>
          <p:cNvSpPr txBox="1"/>
          <p:nvPr/>
        </p:nvSpPr>
        <p:spPr>
          <a:xfrm>
            <a:off x="3633850" y="2274728"/>
            <a:ext cx="1778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Audio-Podcasts,  KI-basiert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17C426-C6CA-92DF-6583-1D6FB1642E7A}"/>
              </a:ext>
            </a:extLst>
          </p:cNvPr>
          <p:cNvSpPr txBox="1"/>
          <p:nvPr/>
        </p:nvSpPr>
        <p:spPr>
          <a:xfrm>
            <a:off x="5645641" y="2324656"/>
            <a:ext cx="2021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ILIAS KI-Chat für Studierende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6C7FE9F-73AA-EA5C-C1F1-CEFE33497668}"/>
              </a:ext>
            </a:extLst>
          </p:cNvPr>
          <p:cNvSpPr txBox="1"/>
          <p:nvPr/>
        </p:nvSpPr>
        <p:spPr>
          <a:xfrm>
            <a:off x="4670603" y="3585620"/>
            <a:ext cx="1924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VLZs als Basis für KI-generierte Lehrvideos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822E14D1-F107-5279-A81A-001978451C0D}"/>
              </a:ext>
            </a:extLst>
          </p:cNvPr>
          <p:cNvSpPr txBox="1"/>
          <p:nvPr/>
        </p:nvSpPr>
        <p:spPr>
          <a:xfrm>
            <a:off x="5696577" y="5004839"/>
            <a:ext cx="19244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Interaktiver Video Avatar „</a:t>
            </a:r>
            <a:r>
              <a:rPr lang="de-DE" b="1" dirty="0" err="1">
                <a:solidFill>
                  <a:schemeClr val="bg1"/>
                </a:solidFill>
              </a:rPr>
              <a:t>Robo</a:t>
            </a:r>
            <a:r>
              <a:rPr lang="de-DE" b="1" dirty="0">
                <a:solidFill>
                  <a:schemeClr val="bg1"/>
                </a:solidFill>
              </a:rPr>
              <a:t>-Prof“ (😬)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B03E397E-12E7-87BB-41E2-E729CCC59D31}"/>
              </a:ext>
            </a:extLst>
          </p:cNvPr>
          <p:cNvSpPr txBox="1"/>
          <p:nvPr/>
        </p:nvSpPr>
        <p:spPr>
          <a:xfrm>
            <a:off x="3633850" y="5006312"/>
            <a:ext cx="1924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Custom-GPTs für individuelle Lehrzwecke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1ED2658-53DD-FBC8-A1BD-D662CEEE96EC}"/>
              </a:ext>
            </a:extLst>
          </p:cNvPr>
          <p:cNvSpPr txBox="1"/>
          <p:nvPr/>
        </p:nvSpPr>
        <p:spPr>
          <a:xfrm>
            <a:off x="6706714" y="3590255"/>
            <a:ext cx="1924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Custom-GPTs für individuelle Lehrziele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29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FC6B5E6-4FCC-9897-277A-184D3A11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1BCC46-7558-3D00-C10A-1F5FCCDBA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61F835-5DC3-4895-0E11-41E95FA2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5DB6FA5-7626-9B3C-6188-4D8FA5E4D2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4754134"/>
            <a:ext cx="11328400" cy="1354566"/>
          </a:xfrm>
        </p:spPr>
        <p:txBody>
          <a:bodyPr/>
          <a:lstStyle/>
          <a:p>
            <a:r>
              <a:rPr lang="de-DE" b="1" dirty="0"/>
              <a:t>Vielen Dank Für Ihre Aufmerksamkeit! </a:t>
            </a:r>
          </a:p>
          <a:p>
            <a:r>
              <a:rPr lang="de-DE" sz="2400" dirty="0"/>
              <a:t>Elmar.schlueter@sowi.uni-giessen.de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103CC655-B15A-57DE-794E-9D96BA443A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3"/>
          <a:stretch>
            <a:fillRect/>
          </a:stretch>
        </p:blipFill>
        <p:spPr>
          <a:xfrm>
            <a:off x="4215558" y="1578693"/>
            <a:ext cx="3480642" cy="317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265430"/>
      </p:ext>
    </p:extLst>
  </p:cSld>
  <p:clrMapOvr>
    <a:masterClrMapping/>
  </p:clrMapOvr>
</p:sld>
</file>

<file path=ppt/theme/theme1.xml><?xml version="1.0" encoding="utf-8"?>
<a:theme xmlns:a="http://schemas.openxmlformats.org/drawingml/2006/main" name="JLU FOLIENMASTER">
  <a:themeElements>
    <a:clrScheme name="JLU">
      <a:dk1>
        <a:sysClr val="windowText" lastClr="000000"/>
      </a:dk1>
      <a:lt1>
        <a:sysClr val="window" lastClr="FFFFFF"/>
      </a:lt1>
      <a:dk2>
        <a:srgbClr val="0069B3"/>
      </a:dk2>
      <a:lt2>
        <a:srgbClr val="DCE6EB"/>
      </a:lt2>
      <a:accent1>
        <a:srgbClr val="53606B"/>
      </a:accent1>
      <a:accent2>
        <a:srgbClr val="E7004A"/>
      </a:accent2>
      <a:accent3>
        <a:srgbClr val="FF9000"/>
      </a:accent3>
      <a:accent4>
        <a:srgbClr val="FFBE00"/>
      </a:accent4>
      <a:accent5>
        <a:srgbClr val="00BD67"/>
      </a:accent5>
      <a:accent6>
        <a:srgbClr val="4E00BB"/>
      </a:accent6>
      <a:hlink>
        <a:srgbClr val="0005BF"/>
      </a:hlink>
      <a:folHlink>
        <a:srgbClr val="7F82FF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4" id="{7B0DFCF7-0B6C-40A8-A987-81A6FEA2773B}" vid="{0A8F20F1-9030-47D2-8AA5-B91BFDFAE33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Vorlage_JLU_16_9_Calibri_V2</Template>
  <TotalTime>0</TotalTime>
  <Words>262</Words>
  <Application>Microsoft Office PowerPoint</Application>
  <PresentationFormat>Breitbild</PresentationFormat>
  <Paragraphs>40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JLU FOLIENMASTER</vt:lpstr>
      <vt:lpstr>PowerPoint-Präsentation</vt:lpstr>
      <vt:lpstr>„Best of“ KI-Anwendungen in Lehrveranstaltungen:</vt:lpstr>
      <vt:lpstr>„Best of“ KI-Anwendungen in Lehrveranstaltungen:</vt:lpstr>
      <vt:lpstr>Und jetzt: MitBestimmen bitte!</vt:lpstr>
      <vt:lpstr>PowerPoint-Präsentation</vt:lpstr>
    </vt:vector>
  </TitlesOfParts>
  <Company>Justus Liebig Uni Giessen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 Cutrim</dc:creator>
  <cp:lastModifiedBy>Elmar Schlüter</cp:lastModifiedBy>
  <cp:revision>7</cp:revision>
  <dcterms:created xsi:type="dcterms:W3CDTF">2025-11-12T13:59:17Z</dcterms:created>
  <dcterms:modified xsi:type="dcterms:W3CDTF">2025-11-23T17:32:02Z</dcterms:modified>
</cp:coreProperties>
</file>