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83" r:id="rId2"/>
    <p:sldId id="291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Benutzer" initials="M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0" autoAdjust="0"/>
  </p:normalViewPr>
  <p:slideViewPr>
    <p:cSldViewPr snapToGrid="0" showGuides="1">
      <p:cViewPr>
        <p:scale>
          <a:sx n="100" d="100"/>
          <a:sy n="100" d="100"/>
        </p:scale>
        <p:origin x="96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0" d="100"/>
          <a:sy n="110" d="100"/>
        </p:scale>
        <p:origin x="51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Diagramme!$A$5:$B$5</c:f>
          <c:strCache>
            <c:ptCount val="2"/>
            <c:pt idx="0">
              <c:v>Frage 1:</c:v>
            </c:pt>
            <c:pt idx="1">
              <c:v>Setzen Sie aktuell KI-Tools oder KI-Funktionen in Ihrer Arbeit ein?</c:v>
            </c:pt>
          </c:strCache>
        </c:strRef>
      </c:tx>
      <c:layout>
        <c:manualLayout>
          <c:xMode val="edge"/>
          <c:yMode val="edge"/>
          <c:x val="0.113937073002351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D-418B-8F41-99F4BC5C61B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9D-418B-8F41-99F4BC5C61B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9D-418B-8F41-99F4BC5C61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Diagramme!$A$7:$A$9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Keine Antwort</c:v>
                </c:pt>
              </c:strCache>
            </c:strRef>
          </c:cat>
          <c:val>
            <c:numRef>
              <c:f>Diagramme!$B$7:$B$9</c:f>
              <c:numCache>
                <c:formatCode>General</c:formatCode>
                <c:ptCount val="3"/>
                <c:pt idx="0">
                  <c:v>31</c:v>
                </c:pt>
                <c:pt idx="1">
                  <c:v>35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9D-418B-8F41-99F4BC5C6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38960"/>
        <c:axId val="22539920"/>
      </c:barChart>
      <c:catAx>
        <c:axId val="2253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539920"/>
        <c:crosses val="autoZero"/>
        <c:auto val="1"/>
        <c:lblAlgn val="ctr"/>
        <c:lblOffset val="100"/>
        <c:noMultiLvlLbl val="0"/>
      </c:catAx>
      <c:valAx>
        <c:axId val="2253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53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Diagramme!$A$11:$B$11</c:f>
          <c:strCache>
            <c:ptCount val="2"/>
            <c:pt idx="0">
              <c:v>Frage 2:</c:v>
            </c:pt>
            <c:pt idx="1">
              <c:v>Welche KI-Tools oder Anwendungen nutzen Sie konkret?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17-41D3-AFCB-AC668BB831D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17-41D3-AFCB-AC668BB831D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17-41D3-AFCB-AC668BB83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Diagramme!$A$13:$A$16</c:f>
              <c:strCache>
                <c:ptCount val="4"/>
                <c:pt idx="0">
                  <c:v>ChatGPT</c:v>
                </c:pt>
                <c:pt idx="1">
                  <c:v>JLU-KI</c:v>
                </c:pt>
                <c:pt idx="2">
                  <c:v>KI zur Bildbearbeitung/-generierung</c:v>
                </c:pt>
                <c:pt idx="3">
                  <c:v>Sonstiges:</c:v>
                </c:pt>
              </c:strCache>
            </c:strRef>
          </c:cat>
          <c:val>
            <c:numRef>
              <c:f>Diagramme!$B$13:$B$16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17-41D3-AFCB-AC668BB83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38960"/>
        <c:axId val="22539920"/>
      </c:barChart>
      <c:catAx>
        <c:axId val="2253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539920"/>
        <c:crosses val="autoZero"/>
        <c:auto val="1"/>
        <c:lblAlgn val="ctr"/>
        <c:lblOffset val="100"/>
        <c:noMultiLvlLbl val="0"/>
      </c:catAx>
      <c:valAx>
        <c:axId val="2253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53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Diagramme!$A$20:$B$20</c:f>
          <c:strCache>
            <c:ptCount val="2"/>
            <c:pt idx="0">
              <c:v>Frage 3:</c:v>
            </c:pt>
            <c:pt idx="1">
              <c:v>Wofür setzen Sie KI in Ihrer Arbeit ein?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BB-4C99-84D2-E9CFC280E0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BB-4C99-84D2-E9CFC280E02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BB-4C99-84D2-E9CFC280E0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BB-4C99-84D2-E9CFC280E0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BB-4C99-84D2-E9CFC280E023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BB-4C99-84D2-E9CFC280E023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BB-4C99-84D2-E9CFC280E0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Diagramme!$A$22:$A$28</c:f>
              <c:strCache>
                <c:ptCount val="7"/>
                <c:pt idx="0">
                  <c:v>Text- oder E-Mail-Erstellung</c:v>
                </c:pt>
                <c:pt idx="1">
                  <c:v>Recherche</c:v>
                </c:pt>
                <c:pt idx="2">
                  <c:v>Datenanalyse</c:v>
                </c:pt>
                <c:pt idx="3">
                  <c:v>Übersetzungen</c:v>
                </c:pt>
                <c:pt idx="4">
                  <c:v>Kreative Aufgaben</c:v>
                </c:pt>
                <c:pt idx="5">
                  <c:v>Automatisierung</c:v>
                </c:pt>
                <c:pt idx="6">
                  <c:v>Sonstiges</c:v>
                </c:pt>
              </c:strCache>
            </c:strRef>
          </c:cat>
          <c:val>
            <c:numRef>
              <c:f>Diagramme!$B$22:$B$28</c:f>
              <c:numCache>
                <c:formatCode>General</c:formatCode>
                <c:ptCount val="7"/>
                <c:pt idx="0">
                  <c:v>28</c:v>
                </c:pt>
                <c:pt idx="1">
                  <c:v>18</c:v>
                </c:pt>
                <c:pt idx="2">
                  <c:v>6</c:v>
                </c:pt>
                <c:pt idx="3">
                  <c:v>16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BB-4C99-84D2-E9CFC280E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05968324869237"/>
          <c:y val="0.1667616864347653"/>
          <c:w val="0.29546023599462046"/>
          <c:h val="0.74639246043611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Diagramme!$A$32:$B$32</c:f>
          <c:strCache>
            <c:ptCount val="2"/>
            <c:pt idx="0">
              <c:v>Frage 4:</c:v>
            </c:pt>
            <c:pt idx="1">
              <c:v>In welchen Bereichen Ihrer Arbeit sehen Sie Potenzial für den Einsatz von KI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7-41C8-A551-9716DFB8936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7-41C8-A551-9716DFB89361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B7-41C8-A551-9716DFB893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B7-41C8-A551-9716DFB8936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B7-41C8-A551-9716DFB893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B7-41C8-A551-9716DFB893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B7-41C8-A551-9716DFB893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Diagramme!$A$34:$A$40</c:f>
              <c:strCache>
                <c:ptCount val="7"/>
                <c:pt idx="0">
                  <c:v>Datenanalyse</c:v>
                </c:pt>
                <c:pt idx="1">
                  <c:v>Prozesswerkzeug</c:v>
                </c:pt>
                <c:pt idx="2">
                  <c:v>Textunterstützung</c:v>
                </c:pt>
                <c:pt idx="3">
                  <c:v>Keine</c:v>
                </c:pt>
                <c:pt idx="4">
                  <c:v>Rationalisierung von Arbeitsaufgaben</c:v>
                </c:pt>
                <c:pt idx="5">
                  <c:v>Recherche</c:v>
                </c:pt>
                <c:pt idx="6">
                  <c:v>Noch unbekannt</c:v>
                </c:pt>
              </c:strCache>
            </c:strRef>
          </c:cat>
          <c:val>
            <c:numRef>
              <c:f>Diagramme!$B$34:$B$40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B7-41C8-A551-9716DFB89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29708851311305"/>
          <c:y val="0.19184832772254853"/>
          <c:w val="0.34950202800874247"/>
          <c:h val="0.76354898368894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Diagramme!$A$44:$B$44</c:f>
          <c:strCache>
            <c:ptCount val="2"/>
            <c:pt idx="0">
              <c:v>Frage 5:</c:v>
            </c:pt>
            <c:pt idx="1">
              <c:v>Welche Aufgaben würden Sie gerne mit KI-Unterstützung erledigen, wenn die passenden Tools zur Verfügung stünden?</c:v>
            </c:pt>
          </c:strCache>
        </c:strRef>
      </c:tx>
      <c:layout>
        <c:manualLayout>
          <c:xMode val="edge"/>
          <c:yMode val="edge"/>
          <c:x val="1.7035043986335888E-2"/>
          <c:y val="1.5267175572519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4C-49F9-A9A1-F4B4D49F632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4C-49F9-A9A1-F4B4D49F632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4C-49F9-A9A1-F4B4D49F6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4C-49F9-A9A1-F4B4D49F63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4C-49F9-A9A1-F4B4D49F632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4C-49F9-A9A1-F4B4D49F63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4C-49F9-A9A1-F4B4D49F63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Diagramme!$A$46:$A$52</c:f>
              <c:strCache>
                <c:ptCount val="7"/>
                <c:pt idx="0">
                  <c:v>Bilder</c:v>
                </c:pt>
                <c:pt idx="1">
                  <c:v>Reports</c:v>
                </c:pt>
                <c:pt idx="2">
                  <c:v>Texte</c:v>
                </c:pt>
                <c:pt idx="3">
                  <c:v>Immobilienbewertungen</c:v>
                </c:pt>
                <c:pt idx="4">
                  <c:v>keine</c:v>
                </c:pt>
                <c:pt idx="5">
                  <c:v>Automatisierung</c:v>
                </c:pt>
                <c:pt idx="6">
                  <c:v>Recherche</c:v>
                </c:pt>
              </c:strCache>
            </c:strRef>
          </c:cat>
          <c:val>
            <c:numRef>
              <c:f>Diagramme!$B$46:$B$52</c:f>
              <c:numCache>
                <c:formatCode>General</c:formatCode>
                <c:ptCount val="7"/>
                <c:pt idx="0">
                  <c:v>3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4C-49F9-A9A1-F4B4D49F6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51779085866692"/>
          <c:y val="0.26313628959947438"/>
          <c:w val="0.30428135803412926"/>
          <c:h val="0.73565369425884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Diagramme!$A$56:$B$56</c:f>
          <c:strCache>
            <c:ptCount val="2"/>
            <c:pt idx="0">
              <c:v>Frage 6:</c:v>
            </c:pt>
            <c:pt idx="1">
              <c:v>Was würden Sie sich wünschen, um KI besser an der JLU nutzen zu können?</c:v>
            </c:pt>
          </c:strCache>
        </c:strRef>
      </c:tx>
      <c:layout>
        <c:manualLayout>
          <c:xMode val="edge"/>
          <c:yMode val="edge"/>
          <c:x val="0.11558821925430296"/>
          <c:y val="2.455062165220262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A4-47CC-B2B1-A0180DDBC96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A4-47CC-B2B1-A0180DDBC96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A4-47CC-B2B1-A0180DDBC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A4-47CC-B2B1-A0180DDBC9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Diagramme!$A$58:$A$61</c:f>
              <c:strCache>
                <c:ptCount val="4"/>
                <c:pt idx="0">
                  <c:v>Schulungen</c:v>
                </c:pt>
                <c:pt idx="1">
                  <c:v>Bessere Tools/Mehr Funktionen</c:v>
                </c:pt>
                <c:pt idx="2">
                  <c:v>Austausch unter Kolleg*innen</c:v>
                </c:pt>
                <c:pt idx="3">
                  <c:v>Sonstiges</c:v>
                </c:pt>
              </c:strCache>
            </c:strRef>
          </c:cat>
          <c:val>
            <c:numRef>
              <c:f>Diagramme!$B$58:$B$61</c:f>
              <c:numCache>
                <c:formatCode>General</c:formatCode>
                <c:ptCount val="4"/>
                <c:pt idx="0">
                  <c:v>31</c:v>
                </c:pt>
                <c:pt idx="1">
                  <c:v>16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A4-47CC-B2B1-A0180DDBC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38960"/>
        <c:axId val="22539920"/>
      </c:barChart>
      <c:catAx>
        <c:axId val="2253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539920"/>
        <c:crosses val="autoZero"/>
        <c:auto val="1"/>
        <c:lblAlgn val="ctr"/>
        <c:lblOffset val="100"/>
        <c:noMultiLvlLbl val="0"/>
      </c:catAx>
      <c:valAx>
        <c:axId val="2253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253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FF723E-1D30-134E-B1B2-506A6DECF3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07F8E2-C22B-F74A-93F8-E6BCEC698A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9DBFD-FAE6-3E41-ACEA-259A1401F44F}" type="datetimeFigureOut">
              <a:rPr lang="de-DE" smtClean="0"/>
              <a:t>23.11.2025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B79E05-472D-0B4D-AC55-5B4A99C7F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147791-A6F0-F644-8FE9-893D1EE774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767D0-BF52-C643-A7AF-F9711B20AF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9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F4C4F-A843-EB41-A02D-558FE6266D04}" type="datetimeFigureOut">
              <a:rPr lang="de-DE" smtClean="0"/>
              <a:t>23.11.2025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222E6-97CB-894A-B10C-04101548E0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8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reenshot, Electric Blue (Farbe), Blau enthält.&#10;&#10;KI-generierte Inhalte können fehlerhaft sein.">
            <a:extLst>
              <a:ext uri="{FF2B5EF4-FFF2-40B4-BE49-F238E27FC236}">
                <a16:creationId xmlns:a16="http://schemas.microsoft.com/office/drawing/2014/main" id="{DE1A6464-5691-1F2F-6FE9-6D94411B1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" r="42907" b="195"/>
          <a:stretch>
            <a:fillRect/>
          </a:stretch>
        </p:blipFill>
        <p:spPr>
          <a:xfrm>
            <a:off x="838200" y="1581992"/>
            <a:ext cx="11353800" cy="52760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79651E7-2284-414C-B5FD-D70174DB4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33375"/>
            <a:ext cx="2029968" cy="2538318"/>
          </a:xfrm>
          <a:prstGeom prst="rect">
            <a:avLst/>
          </a:prstGeom>
        </p:spPr>
      </p:pic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4C1455F-56F5-9722-8CC6-373991D535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4811284"/>
            <a:ext cx="11353799" cy="1354566"/>
          </a:xfrm>
          <a:solidFill>
            <a:schemeClr val="tx2">
              <a:alpha val="90000"/>
            </a:schemeClr>
          </a:solidFill>
        </p:spPr>
        <p:txBody>
          <a:bodyPr anchor="ctr">
            <a:normAutofit/>
          </a:bodyPr>
          <a:lstStyle>
            <a:lvl1pPr marL="361950" indent="0">
              <a:buNone/>
              <a:tabLst>
                <a:tab pos="447675" algn="l"/>
              </a:tabLst>
              <a:defRPr sz="3600" cap="sm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cap="small" baseline="0" dirty="0"/>
              <a:t>Hier den Titel einfügen</a:t>
            </a:r>
            <a:endParaRPr lang="de-DE" dirty="0"/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3509FF5C-0F43-4B5A-FA40-7D1F7BA2F4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6165850"/>
            <a:ext cx="11353799" cy="303790"/>
          </a:xfrm>
          <a:solidFill>
            <a:schemeClr val="tx2">
              <a:alpha val="90000"/>
            </a:schemeClr>
          </a:solidFill>
        </p:spPr>
        <p:txBody>
          <a:bodyPr anchor="ctr">
            <a:noAutofit/>
          </a:bodyPr>
          <a:lstStyle>
            <a:lvl1pPr marL="361950" indent="0">
              <a:buNone/>
              <a:tabLst>
                <a:tab pos="447675" algn="l"/>
              </a:tabLst>
              <a:defRPr sz="2400" cap="sm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cap="small" baseline="0" dirty="0"/>
              <a:t>Hier die Namen der Vortragenden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93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Aufzählung mittig blau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E1222A3-E021-4B3A-BE1D-672B5EE16E33}"/>
              </a:ext>
            </a:extLst>
          </p:cNvPr>
          <p:cNvSpPr/>
          <p:nvPr userDrawn="1"/>
        </p:nvSpPr>
        <p:spPr>
          <a:xfrm>
            <a:off x="876301" y="1592262"/>
            <a:ext cx="11315700" cy="526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4556411"/>
            <a:ext cx="9931400" cy="1644365"/>
          </a:xfr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8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535BFB-F6C4-4146-B56C-1F02DB4C35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57692"/>
            <a:ext cx="9906000" cy="2551004"/>
          </a:xfrm>
        </p:spPr>
        <p:txBody>
          <a:bodyPr numCol="1">
            <a:normAutofit/>
          </a:bodyPr>
          <a:lstStyle>
            <a:lvl1pPr algn="l" defTabSz="2597150">
              <a:lnSpc>
                <a:spcPts val="3600"/>
              </a:lnSpc>
              <a:buClr>
                <a:schemeClr val="tx2"/>
              </a:buClr>
              <a:defRPr sz="2400">
                <a:latin typeface="+mn-lt"/>
              </a:defRPr>
            </a:lvl1pPr>
            <a:lvl2pPr marL="717550" indent="-273050" algn="l">
              <a:lnSpc>
                <a:spcPts val="3600"/>
              </a:lnSpc>
              <a:buClr>
                <a:schemeClr val="tx2"/>
              </a:buClr>
              <a:defRPr sz="2000">
                <a:latin typeface="+mn-lt"/>
              </a:defRPr>
            </a:lvl2pPr>
            <a:lvl3pPr algn="l">
              <a:lnSpc>
                <a:spcPts val="3600"/>
              </a:lnSpc>
              <a:buClr>
                <a:schemeClr val="tx2"/>
              </a:buClr>
              <a:defRPr sz="1800">
                <a:latin typeface="+mn-lt"/>
              </a:defRPr>
            </a:lvl3pPr>
            <a:lvl4pPr algn="l">
              <a:lnSpc>
                <a:spcPts val="3600"/>
              </a:lnSpc>
              <a:buClr>
                <a:schemeClr val="tx2"/>
              </a:buClr>
              <a:defRPr sz="1600">
                <a:latin typeface="+mn-lt"/>
              </a:defRPr>
            </a:lvl4pPr>
            <a:lvl5pPr algn="l">
              <a:lnSpc>
                <a:spcPts val="3600"/>
              </a:lnSpc>
              <a:buClr>
                <a:schemeClr val="tx2"/>
              </a:buClr>
              <a:defRPr sz="16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00ABCC48-F40A-4325-8648-1AEF602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783042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Headline einfügen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F74F22D-DB82-E04A-A6DC-563FC3DF967C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chemeClr val="bg1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91155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blau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E1222A3-E021-4B3A-BE1D-672B5EE16E33}"/>
              </a:ext>
            </a:extLst>
          </p:cNvPr>
          <p:cNvSpPr/>
          <p:nvPr userDrawn="1"/>
        </p:nvSpPr>
        <p:spPr>
          <a:xfrm>
            <a:off x="876301" y="1592262"/>
            <a:ext cx="11315700" cy="526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81A637B-E182-618B-C473-BC293EE13A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617665"/>
            <a:ext cx="11290300" cy="5240336"/>
          </a:xfrm>
          <a:solidFill>
            <a:schemeClr val="bg2"/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00ABCC48-F40A-4325-8648-1AEF602F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783042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Headline einfügen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F74F22D-DB82-E04A-A6DC-563FC3DF967C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chemeClr val="bg1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287101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ita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64860-F903-4A1A-B4EF-3385E33A2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1592264"/>
            <a:ext cx="10464800" cy="2970212"/>
          </a:xfrm>
        </p:spPr>
        <p:txBody>
          <a:bodyPr anchor="b">
            <a:normAutofit/>
          </a:bodyPr>
          <a:lstStyle>
            <a:lvl1pPr>
              <a:lnSpc>
                <a:spcPts val="2500"/>
              </a:lnSpc>
              <a:defRPr sz="2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»Zitat hier einfügen«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00CA9F-5938-4363-AADF-F20CC2E470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0101" y="4589464"/>
            <a:ext cx="8007351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Zitatquelle hier einfügen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C51317-1551-4443-9471-A027A51B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FD2B53-991D-46B1-B30F-5C0F5D7E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92FF8-BF70-4A92-B640-F06294E1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020386-5CBC-CD4E-BD82-8CAABDB74E93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chemeClr val="bg1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83379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1592263"/>
            <a:ext cx="10464800" cy="868926"/>
          </a:xfrm>
        </p:spPr>
        <p:txBody>
          <a:bodyPr anchor="b">
            <a:normAutofit/>
          </a:bodyPr>
          <a:lstStyle>
            <a:lvl1pPr>
              <a:defRPr sz="2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99" y="2461190"/>
            <a:ext cx="7531100" cy="3739587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800">
                <a:latin typeface="+mn-lt"/>
              </a:defRPr>
            </a:lvl1pPr>
            <a:lvl2pPr marL="457200" indent="0">
              <a:lnSpc>
                <a:spcPts val="2600"/>
              </a:lnSpc>
              <a:buNone/>
              <a:defRPr sz="1600">
                <a:latin typeface="+mn-lt"/>
              </a:defRPr>
            </a:lvl2pPr>
            <a:lvl3pPr marL="914400" indent="0">
              <a:lnSpc>
                <a:spcPts val="2600"/>
              </a:lnSpc>
              <a:buNone/>
              <a:defRPr sz="1400">
                <a:latin typeface="+mn-lt"/>
              </a:defRPr>
            </a:lvl3pPr>
            <a:lvl4pPr marL="1371600" indent="0">
              <a:lnSpc>
                <a:spcPts val="2600"/>
              </a:lnSpc>
              <a:buNone/>
              <a:defRPr sz="1200">
                <a:latin typeface="+mn-lt"/>
              </a:defRPr>
            </a:lvl4pPr>
            <a:lvl5pPr marL="1828800" indent="0">
              <a:lnSpc>
                <a:spcPts val="2600"/>
              </a:lnSpc>
              <a:buNone/>
              <a:defRPr sz="12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8FC197D-872E-1D4D-B2C0-F4B5381E34F9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455175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52099" cy="97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HEADLINE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780275"/>
            <a:ext cx="10464800" cy="4420501"/>
          </a:xfrm>
        </p:spPr>
        <p:txBody>
          <a:bodyPr numCol="2">
            <a:norm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400"/>
            </a:lvl2pPr>
            <a:lvl3pPr marL="914400" indent="0">
              <a:lnSpc>
                <a:spcPts val="2600"/>
              </a:lnSpc>
              <a:buNone/>
              <a:defRPr sz="1200"/>
            </a:lvl3pPr>
            <a:lvl4pPr marL="1371600" indent="0">
              <a:lnSpc>
                <a:spcPts val="2600"/>
              </a:lnSpc>
              <a:buNone/>
              <a:defRPr sz="1100"/>
            </a:lvl4pPr>
            <a:lvl5pPr marL="1828800" indent="0">
              <a:lnSpc>
                <a:spcPts val="2600"/>
              </a:lnSpc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C22446-287B-5340-938D-378A431270A4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262928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groß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57CB81E2-10AB-4A5A-B3DA-02F87BA3BA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1592263"/>
            <a:ext cx="11328400" cy="5265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D3AF9E-1737-4290-9CDF-CEF8966E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520726"/>
            <a:ext cx="10464800" cy="132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500"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48CC4EA-B506-BC45-900A-4869786EC380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393042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EE1833-B22A-4FF2-A2CF-954411FDD4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259" y="1228484"/>
            <a:ext cx="5130799" cy="365126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 1 IN VERSALIEN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15B0C1-DEE9-4AC5-B8AF-E6CEC736FCF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8547" y="1228484"/>
            <a:ext cx="5129853" cy="365127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 2 IN VERSALIEN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72A44D-9EA5-4973-BF81-F6A558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78E044-7B77-4048-B926-0F3C1495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E4BEB7-3A41-41D7-A8F4-4CCF0761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632272B-ED07-4B00-85B8-F8D4C541F7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1595846"/>
            <a:ext cx="5016500" cy="3311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D6738182-F886-4FA1-B7D7-371FB4A184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0" y="1600286"/>
            <a:ext cx="5004512" cy="330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E3933DF-DBA7-4254-B94C-4AD2D57C439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7315" y="4989341"/>
            <a:ext cx="5130799" cy="1176504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Optional: Bildunterschrift 1 hier einfügen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291BA23-ED90-4ACD-A58E-985A12884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7603" y="4989341"/>
            <a:ext cx="5129853" cy="1176510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Optional: Bildunterschrift 2 hier einfügen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F429547-B425-624D-9509-BAA2B789347D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837003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AAF7A20-CA0E-4D2A-81F6-A36F0D66C8FF}"/>
              </a:ext>
            </a:extLst>
          </p:cNvPr>
          <p:cNvSpPr/>
          <p:nvPr userDrawn="1"/>
        </p:nvSpPr>
        <p:spPr>
          <a:xfrm>
            <a:off x="863600" y="1592263"/>
            <a:ext cx="11328400" cy="3646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9651E7-2284-414C-B5FD-D70174DB46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33375"/>
            <a:ext cx="2029968" cy="253831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256105D-936D-4BCF-BF19-DD391F149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811284"/>
            <a:ext cx="11328400" cy="1354566"/>
          </a:xfrm>
          <a:solidFill>
            <a:schemeClr val="tx2">
              <a:alpha val="90000"/>
            </a:schemeClr>
          </a:solidFill>
        </p:spPr>
        <p:txBody>
          <a:bodyPr anchor="ctr">
            <a:normAutofit/>
          </a:bodyPr>
          <a:lstStyle>
            <a:lvl1pPr marL="361950" indent="0">
              <a:buNone/>
              <a:tabLst>
                <a:tab pos="447675" algn="l"/>
              </a:tabLst>
              <a:defRPr sz="3600" cap="sm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cap="small" baseline="0" dirty="0"/>
              <a:t>Abschiedsformel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049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er Titel für Zwe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F746CFC-D7E8-462F-B9EC-C133A72F5964}"/>
              </a:ext>
            </a:extLst>
          </p:cNvPr>
          <p:cNvSpPr/>
          <p:nvPr userDrawn="1"/>
        </p:nvSpPr>
        <p:spPr>
          <a:xfrm>
            <a:off x="863600" y="1592263"/>
            <a:ext cx="11328400" cy="5265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D3AF9E-1737-4290-9CDF-CEF8966ED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4811284"/>
            <a:ext cx="10464800" cy="125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Aft>
                <a:spcPts val="5200"/>
              </a:spcAft>
              <a:defRPr sz="3600" spc="0"/>
            </a:lvl1pPr>
          </a:lstStyle>
          <a:p>
            <a:r>
              <a:rPr lang="de-DE" dirty="0"/>
              <a:t>HIER TITEL IN VERSALIEN EINFÜGEN</a:t>
            </a:r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374F239-C7F8-274D-8F23-C4FE3A62283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324165" y="333375"/>
            <a:ext cx="4004236" cy="935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Logo mit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8235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er Titel für Zweitlogo &amp; Copy-Tex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F1BB5D8-089D-42AD-A39C-FD15FA491110}"/>
              </a:ext>
            </a:extLst>
          </p:cNvPr>
          <p:cNvSpPr/>
          <p:nvPr userDrawn="1"/>
        </p:nvSpPr>
        <p:spPr>
          <a:xfrm>
            <a:off x="431800" y="1592263"/>
            <a:ext cx="11760200" cy="526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9EBDCD2-0D69-4EB9-8A5F-98B2EA182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717280"/>
            <a:ext cx="5232400" cy="11247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just"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Hier Titel einfügen</a:t>
            </a:r>
            <a:endParaRPr lang="en-US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3EF38E61-1B25-B944-A9FD-31622B73EE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4164" y="2205038"/>
            <a:ext cx="4004236" cy="122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Logo mit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9237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328A-BA0D-4FC3-96CC-C03A465CA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834171"/>
            <a:ext cx="10464800" cy="4366604"/>
          </a:xfrm>
        </p:spPr>
        <p:txBody>
          <a:bodyPr numCol="1"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2AAF7E1-642A-3C48-A838-21ED98E88707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362338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BD375E-1F20-4023-97DA-18E162FCB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300" y="1825625"/>
            <a:ext cx="5004512" cy="4351338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6DF97D-F639-4B0E-AFAF-4D50DED70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888" y="1825625"/>
            <a:ext cx="5004512" cy="4351338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55C2B2-608F-4D93-9FCC-687874A8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184261-C9CF-46A0-8C08-5BD19F0F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700299-4A15-4BE0-BA5C-BE9710E6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CCE94487-264F-489D-8EA8-7CB86F52D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4D02293-EB70-E44D-A8FD-81D6EC48D3E9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55052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DEA37-33CE-4BC2-828B-6989E0910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1780275"/>
            <a:ext cx="5004512" cy="7248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87088C-F9C1-4195-ADB3-C5BC0DDCD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888" y="1780275"/>
            <a:ext cx="5032029" cy="72480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A8BB69-5837-4E46-9DA6-9936B084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DAE434-49A1-4F05-B28D-7DFE8D6B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A825F0-A7CE-490C-810C-607C8BEB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29F2-15A8-41B1-9F61-E59362F7F1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F861DFC-7332-47EA-8BDC-CAD46079EE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6300" y="2505075"/>
            <a:ext cx="5004512" cy="36957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CDDE1DF5-9BA8-4588-8C71-7A9682C10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888" y="2505075"/>
            <a:ext cx="5004512" cy="36957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FEEDB58-0F3E-46D6-8030-8F9B3F2A4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808680"/>
            <a:ext cx="104648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A41A4EE8-12A4-4444-919C-437260B64416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92619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FB623-12B6-452B-B532-AD1EABC82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1ED7B3-22AC-4052-AE31-FB30EFE5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FBCF81-93C2-43A3-BCB6-B6082063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AA7813-12B2-44BA-9E80-2E75D8A0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A6AED74-0179-7746-8E52-524EF0516F2E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426504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DFE88A-3502-442B-B87D-0C7EEC5D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7D4277-FB91-45EE-9FA1-945830E2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C7B419-72DD-4DC5-A02D-A01900EA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784D16A-6024-F247-B63E-1ACFEFFD4451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385774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Aufzählung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CD702-64EE-4A22-8437-152E8D63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240264"/>
            <a:ext cx="10896600" cy="761507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30BBC-A824-4666-BF02-1AB0EA09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D0220-CF3A-4EA9-B81B-446A208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CD49F-D340-43C2-8353-76FE46A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535BFB-F6C4-4146-B56C-1F02DB4C35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87701" y="3649771"/>
            <a:ext cx="8140700" cy="2551004"/>
          </a:xfrm>
          <a:prstGeom prst="rect">
            <a:avLst/>
          </a:prstGeom>
        </p:spPr>
        <p:txBody>
          <a:bodyPr lIns="72000" tIns="36000" rIns="0" bIns="36000" numCol="1">
            <a:normAutofit/>
          </a:bodyPr>
          <a:lstStyle>
            <a:lvl1pPr marL="228600" indent="-228600" algn="l">
              <a:buClr>
                <a:schemeClr val="tx2"/>
              </a:buClr>
              <a:defRPr sz="2400">
                <a:latin typeface="+mn-lt"/>
              </a:defRPr>
            </a:lvl1pPr>
            <a:lvl2pPr algn="l">
              <a:buClr>
                <a:schemeClr val="tx2"/>
              </a:buClr>
              <a:defRPr sz="2000">
                <a:latin typeface="+mn-lt"/>
              </a:defRPr>
            </a:lvl2pPr>
            <a:lvl3pPr algn="l">
              <a:buClr>
                <a:schemeClr val="tx2"/>
              </a:buClr>
              <a:defRPr sz="1800">
                <a:latin typeface="+mn-lt"/>
              </a:defRPr>
            </a:lvl3pPr>
            <a:lvl4pPr algn="l">
              <a:buClr>
                <a:schemeClr val="tx2"/>
              </a:buClr>
              <a:defRPr sz="1600">
                <a:latin typeface="+mn-lt"/>
              </a:defRPr>
            </a:lvl4pPr>
            <a:lvl5pPr algn="l">
              <a:buClr>
                <a:schemeClr val="tx2"/>
              </a:buClr>
              <a:defRPr sz="16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CCDD2A8-0C17-46BD-BE7F-28D02DCBC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808680"/>
            <a:ext cx="10909300" cy="971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IN VERSALIEN EINFÜGEN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EC20AD2-6B27-F54A-95F6-21589C424C8B}"/>
              </a:ext>
            </a:extLst>
          </p:cNvPr>
          <p:cNvSpPr txBox="1">
            <a:spLocks/>
          </p:cNvSpPr>
          <p:nvPr userDrawn="1"/>
        </p:nvSpPr>
        <p:spPr>
          <a:xfrm>
            <a:off x="6860010" y="277754"/>
            <a:ext cx="5007124" cy="170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oundry Form Sans Demi" panose="02000700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000" b="1" i="0" dirty="0">
                <a:solidFill>
                  <a:srgbClr val="53606B"/>
                </a:solidFill>
                <a:latin typeface="+mj-lt"/>
              </a:rPr>
              <a:t>JUSTUS-LIEBIG-UNIVERSITÄT GIESSEN</a:t>
            </a:r>
          </a:p>
        </p:txBody>
      </p:sp>
    </p:spTree>
    <p:extLst>
      <p:ext uri="{BB962C8B-B14F-4D97-AF65-F5344CB8AC3E}">
        <p14:creationId xmlns:p14="http://schemas.microsoft.com/office/powerpoint/2010/main" val="11811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ACE2-1BC1-403E-B945-F9B70B2E92A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7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orient="horz" pos="3884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4" pos="7408" userDrawn="1">
          <p15:clr>
            <a:srgbClr val="F26B43"/>
          </p15:clr>
        </p15:guide>
        <p15:guide id="5" orient="horz" pos="1003" userDrawn="1">
          <p15:clr>
            <a:srgbClr val="F26B43"/>
          </p15:clr>
        </p15:guide>
        <p15:guide id="6" pos="544" userDrawn="1">
          <p15:clr>
            <a:srgbClr val="C35EA4"/>
          </p15:clr>
        </p15:guide>
        <p15:guide id="7" orient="horz" pos="3680" userDrawn="1">
          <p15:clr>
            <a:srgbClr val="F26B43"/>
          </p15:clr>
        </p15:guide>
        <p15:guide id="8" pos="71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E3311F4-5AC6-315C-8E04-F11C0898FC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e-DE" dirty="0"/>
              <a:t>Arbeiten mit KI in der Verwaltung </a:t>
            </a:r>
            <a:br>
              <a:rPr lang="de-DE" dirty="0"/>
            </a:br>
            <a:r>
              <a:rPr lang="de-DE" dirty="0"/>
              <a:t>Dezernat Für Liegenschaften, Bau und Technik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E35E69-E907-4036-35D6-0464E19EE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Oliver Werner / Gerrit Bölter</a:t>
            </a:r>
          </a:p>
        </p:txBody>
      </p:sp>
    </p:spTree>
    <p:extLst>
      <p:ext uri="{BB962C8B-B14F-4D97-AF65-F5344CB8AC3E}">
        <p14:creationId xmlns:p14="http://schemas.microsoft.com/office/powerpoint/2010/main" val="201822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DF66-2459-85D5-13F9-9E7BE38E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D4CCA-139B-1F5E-76F8-7AB5CDEB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74E72F-6E2F-7E3B-274D-6F704EA7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47ACFC-0949-45D4-959F-D6913C81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D580036-0BCF-14F6-A5AC-906307BF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Morgen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B4EB6B-C61E-85D2-77C8-E28A8E2BDD7F}"/>
              </a:ext>
            </a:extLst>
          </p:cNvPr>
          <p:cNvSpPr txBox="1"/>
          <p:nvPr/>
        </p:nvSpPr>
        <p:spPr>
          <a:xfrm>
            <a:off x="1409700" y="1902394"/>
            <a:ext cx="10229850" cy="3817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Potenziale für das Dezernat E durch den Einsatz von KI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Optimierte, vorausschauende </a:t>
            </a: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Instandhaltung</a:t>
            </a:r>
            <a:endParaRPr lang="de-DE" sz="19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Hilfe/Konkretisierung bei/von </a:t>
            </a: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Störungsmeldungen</a:t>
            </a:r>
            <a:endParaRPr lang="de-DE" sz="19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Personalbedarfs-/-</a:t>
            </a:r>
            <a:r>
              <a:rPr lang="de-DE" sz="1900" b="1" kern="100" dirty="0" err="1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einsatzplanung</a:t>
            </a: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gekoppelt an Flächenmanagement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Flächenplanung und -bewertung</a:t>
            </a: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: Zustand, Bedarf, Risiken, Zuweisung, Verdichtungen, Abgaben, Entscheidungsfindung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Vorrausschauende </a:t>
            </a: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Belegungsplanung</a:t>
            </a: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Raumbuchung</a:t>
            </a: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für Lehr-, Forschungs- und Büroflächen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Optimierte </a:t>
            </a: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Berufungsverfahren</a:t>
            </a:r>
            <a:endParaRPr lang="de-DE" sz="19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Optimierung von </a:t>
            </a: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Energieverbrauch und -management</a:t>
            </a: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Verbesserung der Nachhaltigkeit </a:t>
            </a:r>
          </a:p>
        </p:txBody>
      </p:sp>
    </p:spTree>
    <p:extLst>
      <p:ext uri="{BB962C8B-B14F-4D97-AF65-F5344CB8AC3E}">
        <p14:creationId xmlns:p14="http://schemas.microsoft.com/office/powerpoint/2010/main" val="276465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B6896-A6D2-D103-1F72-12E17A54F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4311C7-B88F-F4C1-5BCE-756F7F32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D1B8E5-4B5E-1F37-000C-73B4CE6E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BAD94-7117-0788-EDFD-D55D7EC2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8BDE12-4B62-AE41-1708-3795F5802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Morgen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2CAC2F-711C-EF87-BE34-225617E2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48" y="2740326"/>
            <a:ext cx="10832751" cy="361602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C53D1D-5274-E878-50F9-42642BF83BAE}"/>
              </a:ext>
            </a:extLst>
          </p:cNvPr>
          <p:cNvSpPr txBox="1"/>
          <p:nvPr/>
        </p:nvSpPr>
        <p:spPr>
          <a:xfrm>
            <a:off x="1409700" y="1902394"/>
            <a:ext cx="10229850" cy="2164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de-DE" sz="1900" b="1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Was braucht das Dezernat E?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KI-Kompetenz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Ansprechpartner/Unterstützung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9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Bessere Tools!?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/>
              <a:t>User-</a:t>
            </a:r>
            <a:r>
              <a:rPr lang="de-DE" dirty="0" err="1"/>
              <a:t>specific</a:t>
            </a:r>
            <a:r>
              <a:rPr lang="de-DE" dirty="0"/>
              <a:t> RAGs</a:t>
            </a:r>
            <a:endParaRPr lang="de-DE" sz="19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6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C6B5E6-4FCC-9897-277A-184D3A11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1BCC46-7558-3D00-C10A-1F5FCCDB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61F835-5DC3-4895-0E11-41E95FA2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ACE2-1BC1-403E-B945-F9B70B2E92A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DB6FA5-7626-9B3C-6188-4D8FA5E4D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39DEC9-AFC4-ACBA-4BDF-691BF7F83E64}"/>
              </a:ext>
            </a:extLst>
          </p:cNvPr>
          <p:cNvSpPr txBox="1"/>
          <p:nvPr/>
        </p:nvSpPr>
        <p:spPr>
          <a:xfrm>
            <a:off x="937146" y="1783840"/>
            <a:ext cx="81441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/>
              <a:t>Die Frage ist nicht ob KI kommt – sondern wie wir sie gestalten und einsetzen.</a:t>
            </a:r>
          </a:p>
          <a:p>
            <a:endParaRPr lang="de-DE" sz="2800" b="1" dirty="0"/>
          </a:p>
          <a:p>
            <a:endParaRPr lang="de-DE" sz="2800" b="1" dirty="0"/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73126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3676C-114D-5A57-28AB-2DB6F90CE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6E4393-B3DA-A739-51C5-5EEC9AD2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25.11.2025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E475E-2E33-9A86-1A43-E53040E1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Neue Wege mit KI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CE5440-CB28-370B-D53B-30CD3AC5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B3E37-E7CB-473E-98CC-EA085E8A1C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A8F08D-0ECF-66A0-3F01-BEC8DB85F2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57692"/>
            <a:ext cx="7069959" cy="971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900" dirty="0"/>
              <a:t>Online Umfrage vom 12.11.2025 bis 21.11.2025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900" dirty="0"/>
              <a:t>Verschickt an 175 Personen, 69 Teilnehmer*innen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06F8A7C-B414-A1CA-7BA4-AA4A15E7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HEUTE</a:t>
            </a:r>
          </a:p>
        </p:txBody>
      </p:sp>
      <p:pic>
        <p:nvPicPr>
          <p:cNvPr id="8" name="Grafik 7" descr="Fragen mit einfarbiger Füllung">
            <a:extLst>
              <a:ext uri="{FF2B5EF4-FFF2-40B4-BE49-F238E27FC236}">
                <a16:creationId xmlns:a16="http://schemas.microsoft.com/office/drawing/2014/main" id="{2B65771B-65C2-EF13-A46A-2F2B7DF02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3491" y="2887196"/>
            <a:ext cx="3045018" cy="30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CEE38-C6C8-2357-4AD4-3688BB07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5F4C0C-C16A-8650-A851-B0D6F9D5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25.11.2025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90D97F-D296-491B-A6C6-F08D04B1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Neue Wege mit KI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371809-753B-030E-C41C-0871B471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B3E37-E7CB-473E-98CC-EA085E8A1C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77C48D-4C5D-EEBE-2D92-014856A8CF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29117"/>
            <a:ext cx="9931400" cy="4175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900" dirty="0"/>
              <a:t>Online Umfrage vom 12.11.2025 bis 21.11.2025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0451D3-6C21-E475-F668-C7D25080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HEUTE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BEFC8E58-3282-4068-E254-93A7C213D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661581"/>
              </p:ext>
            </p:extLst>
          </p:nvPr>
        </p:nvGraphicFramePr>
        <p:xfrm>
          <a:off x="1509712" y="2457449"/>
          <a:ext cx="9615488" cy="372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90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A4F99-AFDB-2B63-D6F8-18ED9996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E49567-9BD1-5C43-A42B-C9910920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25.11.2025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47CFA5-D8E7-D501-731D-54ED33F2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Neue Wege mit KI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6D774C-1934-CB06-082D-99F7CBF5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B3E37-E7CB-473E-98CC-EA085E8A1C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57B8B6-4746-F0FD-38DA-44F00252CA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29117"/>
            <a:ext cx="9931400" cy="4175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900" dirty="0"/>
              <a:t>Online Umfrage vom 12.11.2025 bis 21.11.2025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0F8B163-C39B-9B0D-912E-9E9A31BE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HEUTE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ECEFE699-72EB-4B51-8B18-E76DDA13F0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03979"/>
              </p:ext>
            </p:extLst>
          </p:nvPr>
        </p:nvGraphicFramePr>
        <p:xfrm>
          <a:off x="1422400" y="2466974"/>
          <a:ext cx="9655175" cy="372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83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C375E-D50D-36FE-78E9-A171FD0A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813F85-B4C5-542C-4562-1EB513DC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25.11.2025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A51DE7-F1DB-C4EA-8126-E0AF77D8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Neue Wege mit KI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CB7D7D-2CDA-7998-2D8E-DD53CF4C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B3E37-E7CB-473E-98CC-EA085E8A1C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B81D54-4325-0213-36A6-A18E6EBF55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29117"/>
            <a:ext cx="9931400" cy="4175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900" dirty="0"/>
              <a:t>Online Umfrage vom 12.11.2025 bis 21.11.2025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28642FB-02EB-3CF8-5408-034B4028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HEUTE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448F728-E30F-1A47-91BD-90B43331B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421400"/>
              </p:ext>
            </p:extLst>
          </p:nvPr>
        </p:nvGraphicFramePr>
        <p:xfrm>
          <a:off x="2962275" y="2239833"/>
          <a:ext cx="6863953" cy="428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387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341B9-F264-B098-BF5F-C09822DA5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C9D26-1659-87AC-B319-6F9E1902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25.11.2025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7DC163-AA19-84E3-662E-B850AAE6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Neue Wege mit KI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CE973F-B712-17FF-8336-5FF3D476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B3E37-E7CB-473E-98CC-EA085E8A1C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D689C72-44CA-A402-E1C6-FD202921FE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29117"/>
            <a:ext cx="9931400" cy="4175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900" dirty="0"/>
              <a:t>Online Umfrage vom 12.11.2025 bis 21.11.2025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191274F-A01C-384C-88B7-120AAF2B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HEUTE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154F44A0-142E-4A91-9A7C-B2F768C96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747553"/>
              </p:ext>
            </p:extLst>
          </p:nvPr>
        </p:nvGraphicFramePr>
        <p:xfrm>
          <a:off x="3074193" y="2258884"/>
          <a:ext cx="6043613" cy="409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17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5C247-558D-576B-7746-5B311B4C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9C3C15-07B7-1088-C85E-69470329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25.11.2025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401E02-3276-645D-CDD8-32E44728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Neue Wege mit KI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BCC2B2-C704-64AF-CF09-4ECFC230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B3E37-E7CB-473E-98CC-EA085E8A1C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80129E-6BAB-A25A-F856-AF2C127C44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29117"/>
            <a:ext cx="9931400" cy="4175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900" dirty="0"/>
              <a:t>Online Umfrage vom 12.11.2025 bis 21.11.2025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2D2193D-6053-0C6A-90CB-E5A563E0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HEUTE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D15BFA3-A0E9-4E36-BA23-FFAE20E2D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239716"/>
              </p:ext>
            </p:extLst>
          </p:nvPr>
        </p:nvGraphicFramePr>
        <p:xfrm>
          <a:off x="3397250" y="2181256"/>
          <a:ext cx="5981700" cy="417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1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E3E4-0B56-1637-74B4-6CE4F53FB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F44585-AD61-F63D-AB4A-A228BBCE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25.11.2025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B6414A-6EFF-A137-0B55-922BE3B2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Neue Wege mit KI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CA1C18-CC98-20D0-4368-F757C88B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B3E37-E7CB-473E-98CC-EA085E8A1C4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0C163D-A2DF-8E95-6159-D0F3AF9FC3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22400" y="1929117"/>
            <a:ext cx="9931400" cy="41750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900" dirty="0"/>
              <a:t>Online Umfrage vom 12.11.2025 bis 21.11.2025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8578111-1AF6-E035-F117-E0061732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HEUTE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91565FD-73E4-4779-AD5D-9DDAD259D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738014"/>
              </p:ext>
            </p:extLst>
          </p:nvPr>
        </p:nvGraphicFramePr>
        <p:xfrm>
          <a:off x="2409031" y="2482721"/>
          <a:ext cx="7958138" cy="387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556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EC680-6B77-1551-1E44-0241D3A5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35C648-F6D9-7AF4-8F7D-307BB903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25.11.2025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058498-B70D-5A93-7558-6959F5F8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Neue Wege mit KI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A7B66B-13C6-4EEE-605E-40E3B6FA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E37-E7CB-473E-98CC-EA085E8A1C4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11B024D-6790-9FFF-BD1D-93BCD34A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im </a:t>
            </a:r>
            <a:r>
              <a:rPr lang="de-DE" dirty="0" err="1"/>
              <a:t>dezernat</a:t>
            </a:r>
            <a:r>
              <a:rPr lang="de-DE" dirty="0"/>
              <a:t> E - Morgen</a:t>
            </a:r>
          </a:p>
        </p:txBody>
      </p:sp>
      <p:pic>
        <p:nvPicPr>
          <p:cNvPr id="11" name="Grafik 10" descr="Ein Bild, das Text, Screenshot, Schrift, Kreis enthält.&#10;&#10;KI-generierte Inhalte können fehlerhaft sein.">
            <a:extLst>
              <a:ext uri="{FF2B5EF4-FFF2-40B4-BE49-F238E27FC236}">
                <a16:creationId xmlns:a16="http://schemas.microsoft.com/office/drawing/2014/main" id="{CF253716-ED2C-6A59-D6FD-5E905811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1"/>
          <a:stretch>
            <a:fillRect/>
          </a:stretch>
        </p:blipFill>
        <p:spPr>
          <a:xfrm>
            <a:off x="2120106" y="2366365"/>
            <a:ext cx="7951787" cy="388731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50DCE47-1E0F-70DA-A542-C1DF8A83D41D}"/>
              </a:ext>
            </a:extLst>
          </p:cNvPr>
          <p:cNvSpPr txBox="1"/>
          <p:nvPr/>
        </p:nvSpPr>
        <p:spPr>
          <a:xfrm>
            <a:off x="10071893" y="5751016"/>
            <a:ext cx="1179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Bild: ChatGPT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929C5543-02B8-73CE-36AB-33ABB2719530}"/>
              </a:ext>
            </a:extLst>
          </p:cNvPr>
          <p:cNvSpPr txBox="1">
            <a:spLocks/>
          </p:cNvSpPr>
          <p:nvPr/>
        </p:nvSpPr>
        <p:spPr>
          <a:xfrm>
            <a:off x="1422400" y="1929117"/>
            <a:ext cx="9931400" cy="5231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1900" b="1" dirty="0"/>
              <a:t>CAFM-/FM-Daten mit KI-Potenzial für nachhaltigere, effizientere, kostengünstigere Prozesse </a:t>
            </a:r>
          </a:p>
        </p:txBody>
      </p:sp>
    </p:spTree>
    <p:extLst>
      <p:ext uri="{BB962C8B-B14F-4D97-AF65-F5344CB8AC3E}">
        <p14:creationId xmlns:p14="http://schemas.microsoft.com/office/powerpoint/2010/main" val="1341737256"/>
      </p:ext>
    </p:extLst>
  </p:cSld>
  <p:clrMapOvr>
    <a:masterClrMapping/>
  </p:clrMapOvr>
</p:sld>
</file>

<file path=ppt/theme/theme1.xml><?xml version="1.0" encoding="utf-8"?>
<a:theme xmlns:a="http://schemas.openxmlformats.org/drawingml/2006/main" name="JLU FOLIENMASTER">
  <a:themeElements>
    <a:clrScheme name="JLU">
      <a:dk1>
        <a:sysClr val="windowText" lastClr="000000"/>
      </a:dk1>
      <a:lt1>
        <a:sysClr val="window" lastClr="FFFFFF"/>
      </a:lt1>
      <a:dk2>
        <a:srgbClr val="0069B3"/>
      </a:dk2>
      <a:lt2>
        <a:srgbClr val="DCE6EB"/>
      </a:lt2>
      <a:accent1>
        <a:srgbClr val="53606B"/>
      </a:accent1>
      <a:accent2>
        <a:srgbClr val="E7004A"/>
      </a:accent2>
      <a:accent3>
        <a:srgbClr val="FF9000"/>
      </a:accent3>
      <a:accent4>
        <a:srgbClr val="FFBE00"/>
      </a:accent4>
      <a:accent5>
        <a:srgbClr val="00BD67"/>
      </a:accent5>
      <a:accent6>
        <a:srgbClr val="4E00BB"/>
      </a:accent6>
      <a:hlink>
        <a:srgbClr val="0005BF"/>
      </a:hlink>
      <a:folHlink>
        <a:srgbClr val="7F82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7B0DFCF7-0B6C-40A8-A987-81A6FEA2773B}" vid="{0A8F20F1-9030-47D2-8AA5-B91BFDFAE33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Vorlage_JLU_16_9_Calibri_V2</Template>
  <TotalTime>0</TotalTime>
  <Words>317</Words>
  <Application>Microsoft Office PowerPoint</Application>
  <PresentationFormat>Breitbild</PresentationFormat>
  <Paragraphs>74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JLU FOLIENMASTER</vt:lpstr>
      <vt:lpstr>PowerPoint-Präsentation</vt:lpstr>
      <vt:lpstr>KI im dezernat E - HEUTE</vt:lpstr>
      <vt:lpstr>KI im dezernat E - HEUTE</vt:lpstr>
      <vt:lpstr>KI im dezernat E - HEUTE</vt:lpstr>
      <vt:lpstr>KI im dezernat E - HEUTE</vt:lpstr>
      <vt:lpstr>KI im dezernat E - HEUTE</vt:lpstr>
      <vt:lpstr>KI im dezernat E - HEUTE</vt:lpstr>
      <vt:lpstr>KI im dezernat E - HEUTE</vt:lpstr>
      <vt:lpstr>KI im dezernat E - Morgen</vt:lpstr>
      <vt:lpstr>KI im dezernat E - Morgen</vt:lpstr>
      <vt:lpstr>KI im dezernat E - Morgen</vt:lpstr>
      <vt:lpstr>PowerPoint-Präsentation</vt:lpstr>
    </vt:vector>
  </TitlesOfParts>
  <Company>Justus Liebig Uni Giessen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Cutrim</dc:creator>
  <cp:lastModifiedBy>Gerrit Bölter</cp:lastModifiedBy>
  <cp:revision>27</cp:revision>
  <dcterms:created xsi:type="dcterms:W3CDTF">2025-11-12T13:59:17Z</dcterms:created>
  <dcterms:modified xsi:type="dcterms:W3CDTF">2025-11-23T13:35:49Z</dcterms:modified>
</cp:coreProperties>
</file>