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2"/>
  </p:notesMasterIdLst>
  <p:handoutMasterIdLst>
    <p:handoutMasterId r:id="rId23"/>
  </p:handoutMasterIdLst>
  <p:sldIdLst>
    <p:sldId id="25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1" r:id="rId14"/>
    <p:sldId id="320" r:id="rId15"/>
    <p:sldId id="322" r:id="rId16"/>
    <p:sldId id="323" r:id="rId17"/>
    <p:sldId id="324" r:id="rId18"/>
    <p:sldId id="325" r:id="rId19"/>
    <p:sldId id="326" r:id="rId20"/>
    <p:sldId id="32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rk, Michaela" initials="SM" lastIdx="1" clrIdx="1">
    <p:extLst>
      <p:ext uri="{19B8F6BF-5375-455C-9EA6-DF929625EA0E}">
        <p15:presenceInfo xmlns="" xmlns:p15="http://schemas.microsoft.com/office/powerpoint/2012/main" userId="Stark, Michae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0" autoAdjust="0"/>
    <p:restoredTop sz="94620" autoAdjust="0"/>
  </p:normalViewPr>
  <p:slideViewPr>
    <p:cSldViewPr snapToGrid="0" showGuides="1">
      <p:cViewPr varScale="1">
        <p:scale>
          <a:sx n="88" d="100"/>
          <a:sy n="88" d="100"/>
        </p:scale>
        <p:origin x="-427" y="-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10" d="100"/>
          <a:sy n="110" d="100"/>
        </p:scale>
        <p:origin x="5184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="" xmlns:a16="http://schemas.microsoft.com/office/drawing/2014/main" id="{BAFF723E-1D30-134E-B1B2-506A6DECF3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FF07F8E2-C22B-F74A-93F8-E6BCEC698A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9DBFD-FAE6-3E41-ACEA-259A1401F44F}" type="datetimeFigureOut">
              <a:rPr lang="de-DE" smtClean="0"/>
              <a:pPr/>
              <a:t>22.04.2020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1B79E05-472D-0B4D-AC55-5B4A99C7F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7B147791-A6F0-F644-8FE9-893D1EE774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67D0-BF52-C643-A7AF-F9711B20AF1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2939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F4C4F-A843-EB41-A02D-558FE6266D04}" type="datetimeFigureOut">
              <a:rPr lang="de-DE" smtClean="0"/>
              <a:pPr/>
              <a:t>22.04.2020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222E6-97CB-894A-B10C-04101548E0F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758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0F746CFC-D7E8-462F-B9EC-C133A72F5964}"/>
              </a:ext>
            </a:extLst>
          </p:cNvPr>
          <p:cNvSpPr/>
          <p:nvPr userDrawn="1"/>
        </p:nvSpPr>
        <p:spPr>
          <a:xfrm>
            <a:off x="863600" y="1592263"/>
            <a:ext cx="11328400" cy="526573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F3BFE8C2-01A3-4D2A-AD4C-E051895A21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602534"/>
            <a:ext cx="11328400" cy="52554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679651E7-2284-414C-B5FD-D70174DB46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33375"/>
            <a:ext cx="2029968" cy="253831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="" xmlns:a16="http://schemas.microsoft.com/office/drawing/2014/main" id="{F819E26D-F561-4B40-9600-FE38453AD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4717280"/>
            <a:ext cx="10464800" cy="1124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de-DE" dirty="0"/>
              <a:t>HIER TITEL IN VERSALIEN EINFÜGEN</a:t>
            </a:r>
            <a:endParaRPr lang="en-US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="" xmlns:a16="http://schemas.microsoft.com/office/drawing/2014/main" id="{BA84963B-0FB9-6C41-9720-BC6138A32D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DB8B85-7E87-9340-857A-65A23A22F266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="" xmlns:a16="http://schemas.microsoft.com/office/drawing/2014/main" id="{1EE3427D-9ED7-0643-9E94-B5920BAB7D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Foliennummernplatzhalter 13">
            <a:extLst>
              <a:ext uri="{FF2B5EF4-FFF2-40B4-BE49-F238E27FC236}">
                <a16:creationId xmlns="" xmlns:a16="http://schemas.microsoft.com/office/drawing/2014/main" id="{25438E78-196F-7C42-87F1-E98124E3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759304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 blau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DE1222A3-E021-4B3A-BE1D-672B5EE16E33}"/>
              </a:ext>
            </a:extLst>
          </p:cNvPr>
          <p:cNvSpPr/>
          <p:nvPr userDrawn="1"/>
        </p:nvSpPr>
        <p:spPr>
          <a:xfrm>
            <a:off x="876301" y="1592262"/>
            <a:ext cx="11315700" cy="526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4556411"/>
            <a:ext cx="9931400" cy="1644365"/>
          </a:xfrm>
        </p:spPr>
        <p:txBody>
          <a:bodyPr numCol="2">
            <a:normAutofit/>
          </a:bodyPr>
          <a:lstStyle>
            <a:lvl1pPr marL="0" indent="0">
              <a:lnSpc>
                <a:spcPts val="2600"/>
              </a:lnSpc>
              <a:buNone/>
              <a:defRPr sz="18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2274-88D6-114C-8B2C-0BA56377A50A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="" xmlns:a16="http://schemas.microsoft.com/office/drawing/2014/main" id="{5E535BFB-F6C4-4146-B56C-1F02DB4C35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22400" y="1957692"/>
            <a:ext cx="9906000" cy="2551004"/>
          </a:xfrm>
        </p:spPr>
        <p:txBody>
          <a:bodyPr numCol="1">
            <a:normAutofit/>
          </a:bodyPr>
          <a:lstStyle>
            <a:lvl1pPr algn="l" defTabSz="2597150">
              <a:lnSpc>
                <a:spcPts val="3600"/>
              </a:lnSpc>
              <a:buClr>
                <a:schemeClr val="accent1"/>
              </a:buClr>
              <a:defRPr sz="2400">
                <a:latin typeface="+mn-lt"/>
              </a:defRPr>
            </a:lvl1pPr>
            <a:lvl2pPr marL="717550" indent="-273050" algn="l">
              <a:lnSpc>
                <a:spcPts val="3600"/>
              </a:lnSpc>
              <a:buClr>
                <a:schemeClr val="accent1"/>
              </a:buClr>
              <a:defRPr sz="2000">
                <a:latin typeface="+mn-lt"/>
              </a:defRPr>
            </a:lvl2pPr>
            <a:lvl3pPr algn="l">
              <a:lnSpc>
                <a:spcPts val="3600"/>
              </a:lnSpc>
              <a:buClr>
                <a:schemeClr val="accent1"/>
              </a:buClr>
              <a:defRPr sz="1800">
                <a:latin typeface="+mn-lt"/>
              </a:defRPr>
            </a:lvl3pPr>
            <a:lvl4pPr algn="l">
              <a:lnSpc>
                <a:spcPts val="3600"/>
              </a:lnSpc>
              <a:buClr>
                <a:schemeClr val="accent1"/>
              </a:buClr>
              <a:defRPr sz="1600">
                <a:latin typeface="+mn-lt"/>
              </a:defRPr>
            </a:lvl4pPr>
            <a:lvl5pPr algn="l">
              <a:lnSpc>
                <a:spcPts val="3600"/>
              </a:lnSpc>
              <a:buClr>
                <a:schemeClr val="accent1"/>
              </a:buClr>
              <a:defRPr sz="16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="" xmlns:a16="http://schemas.microsoft.com/office/drawing/2014/main" id="{00ABCC48-F40A-4325-8648-1AEF602FF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783042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HIER HEADLINE IN VERSALIEN EINFÜGEN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="" xmlns:a16="http://schemas.microsoft.com/office/drawing/2014/main" id="{5F74F22D-DB82-E04A-A6DC-563FC3DF967C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91155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itat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164860-F903-4A1A-B4EF-3385E33A2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1592264"/>
            <a:ext cx="10464800" cy="2970212"/>
          </a:xfrm>
        </p:spPr>
        <p:txBody>
          <a:bodyPr anchor="b">
            <a:normAutofit/>
          </a:bodyPr>
          <a:lstStyle>
            <a:lvl1pPr>
              <a:lnSpc>
                <a:spcPts val="2500"/>
              </a:lnSpc>
              <a:defRPr sz="2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»Zitat hier einfügen«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7600CA9F-5938-4363-AADF-F20CC2E470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0101" y="4589464"/>
            <a:ext cx="8007351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Zitatquelle hier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6C51317-1551-4443-9471-A027A51B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27AB2-B1DA-A64E-B7AF-554F8788D44E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AFD2B53-991D-46B1-B30F-5C0F5D7E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13092FF8-BF70-4A92-B640-F06294E1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1B020386-5CBC-CD4E-BD82-8CAABDB74E93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83379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000" y="1592263"/>
            <a:ext cx="10464800" cy="868926"/>
          </a:xfrm>
        </p:spPr>
        <p:txBody>
          <a:bodyPr anchor="b">
            <a:normAutofit/>
          </a:bodyPr>
          <a:lstStyle>
            <a:lvl1pPr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99" y="2461190"/>
            <a:ext cx="7531100" cy="3739587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800">
                <a:latin typeface="+mn-lt"/>
              </a:defRPr>
            </a:lvl1pPr>
            <a:lvl2pPr marL="457200" indent="0">
              <a:lnSpc>
                <a:spcPts val="2600"/>
              </a:lnSpc>
              <a:buNone/>
              <a:defRPr sz="1600">
                <a:latin typeface="+mn-lt"/>
              </a:defRPr>
            </a:lvl2pPr>
            <a:lvl3pPr marL="914400" indent="0">
              <a:lnSpc>
                <a:spcPts val="2600"/>
              </a:lnSpc>
              <a:buNone/>
              <a:defRPr sz="1400">
                <a:latin typeface="+mn-lt"/>
              </a:defRPr>
            </a:lvl3pPr>
            <a:lvl4pPr marL="1371600" indent="0">
              <a:lnSpc>
                <a:spcPts val="2600"/>
              </a:lnSpc>
              <a:buNone/>
              <a:defRPr sz="1200">
                <a:latin typeface="+mn-lt"/>
              </a:defRPr>
            </a:lvl4pPr>
            <a:lvl5pPr marL="1828800" indent="0">
              <a:lnSpc>
                <a:spcPts val="2600"/>
              </a:lnSpc>
              <a:buNone/>
              <a:defRPr sz="12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1B00-4768-9B45-A59D-558287E26A99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78FC197D-872E-1D4D-B2C0-F4B5381E34F9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4551759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52099" cy="97159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HIER HEADLINE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780275"/>
            <a:ext cx="10464800" cy="4420501"/>
          </a:xfrm>
        </p:spPr>
        <p:txBody>
          <a:bodyPr numCol="2">
            <a:norm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400"/>
            </a:lvl2pPr>
            <a:lvl3pPr marL="914400" indent="0">
              <a:lnSpc>
                <a:spcPts val="2600"/>
              </a:lnSpc>
              <a:buNone/>
              <a:defRPr sz="1200"/>
            </a:lvl3pPr>
            <a:lvl4pPr marL="1371600" indent="0">
              <a:lnSpc>
                <a:spcPts val="2600"/>
              </a:lnSpc>
              <a:buNone/>
              <a:defRPr sz="1100"/>
            </a:lvl4pPr>
            <a:lvl5pPr marL="1828800" indent="0">
              <a:lnSpc>
                <a:spcPts val="2600"/>
              </a:lnSpc>
              <a:buNone/>
              <a:defRPr sz="11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23B509E4-1AAA-884A-AA11-844E23A50BF4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A5C22446-287B-5340-938D-378A431270A4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2629281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groß mit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="" xmlns:a16="http://schemas.microsoft.com/office/drawing/2014/main" id="{57CB81E2-10AB-4A5A-B3DA-02F87BA3BA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592263"/>
            <a:ext cx="11328400" cy="5265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645B5-9C78-0C42-AFA3-66A5CB6296E2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41D3AF9E-1737-4290-9CDF-CEF8966E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4520726"/>
            <a:ext cx="10464800" cy="132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="" xmlns:a16="http://schemas.microsoft.com/office/drawing/2014/main" id="{948CC4EA-B506-BC45-900A-4869786EC380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39304286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00EE1833-B22A-4FF2-A2CF-954411FDD4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8259" y="1228484"/>
            <a:ext cx="5130799" cy="36512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BILDÜBERSCHRIFT 1 IN VERSALIEN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E115B0C1-DEE9-4AC5-B8AF-E6CEC736FCF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98547" y="1228484"/>
            <a:ext cx="5129853" cy="365127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BILDÜBERSCHRIFT 2 IN VERSALIEN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E672A44D-9EA5-4973-BF81-F6A558A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41EE-1368-5D4B-9F6C-E36BDBEE59D4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5F78E044-7B77-4048-B926-0F3C1495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B7E4BEB7-3A41-41D7-A8F4-4CCF0761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="" xmlns:a16="http://schemas.microsoft.com/office/drawing/2014/main" id="{3632272B-ED07-4B00-85B8-F8D4C541F7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600" y="1595846"/>
            <a:ext cx="5016500" cy="331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3">
            <a:extLst>
              <a:ext uri="{FF2B5EF4-FFF2-40B4-BE49-F238E27FC236}">
                <a16:creationId xmlns="" xmlns:a16="http://schemas.microsoft.com/office/drawing/2014/main" id="{D6738182-F886-4FA1-B7D7-371FB4A184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0" y="1600286"/>
            <a:ext cx="5004512" cy="3307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="" xmlns:a16="http://schemas.microsoft.com/office/drawing/2014/main" id="{2E3933DF-DBA7-4254-B94C-4AD2D57C439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7315" y="4989341"/>
            <a:ext cx="5130799" cy="1176504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1 hier einfügen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="" xmlns:a16="http://schemas.microsoft.com/office/drawing/2014/main" id="{D291BA23-ED90-4ACD-A58E-985A128848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3" y="4989341"/>
            <a:ext cx="5129853" cy="1176510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2 hier einfügen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="" xmlns:a16="http://schemas.microsoft.com/office/drawing/2014/main" id="{FF429547-B425-624D-9509-BAA2B789347D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8370035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CAAF7A20-CA0E-4D2A-81F6-A36F0D66C8FF}"/>
              </a:ext>
            </a:extLst>
          </p:cNvPr>
          <p:cNvSpPr/>
          <p:nvPr userDrawn="1"/>
        </p:nvSpPr>
        <p:spPr>
          <a:xfrm>
            <a:off x="863600" y="1592263"/>
            <a:ext cx="11328400" cy="364630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D7C-F9CA-4544-8357-D85C83421CD9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679651E7-2284-414C-B5FD-D70174DB46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33375"/>
            <a:ext cx="2029968" cy="253831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="" xmlns:a16="http://schemas.microsoft.com/office/drawing/2014/main" id="{9256105D-936D-4BCF-BF19-DD391F149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811284"/>
            <a:ext cx="11328400" cy="1354566"/>
          </a:xfrm>
          <a:solidFill>
            <a:schemeClr val="accent1">
              <a:alpha val="90000"/>
            </a:schemeClr>
          </a:solidFill>
        </p:spPr>
        <p:txBody>
          <a:bodyPr anchor="ctr">
            <a:normAutofit/>
          </a:bodyPr>
          <a:lstStyle>
            <a:lvl1pPr marL="361950" indent="0">
              <a:buNone/>
              <a:tabLst>
                <a:tab pos="447675" algn="l"/>
              </a:tabLst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ABSCHIEDSFORMEL IN VERSALIEN EINFÜGEN</a:t>
            </a:r>
          </a:p>
        </p:txBody>
      </p:sp>
    </p:spTree>
    <p:extLst>
      <p:ext uri="{BB962C8B-B14F-4D97-AF65-F5344CB8AC3E}">
        <p14:creationId xmlns="" xmlns:p14="http://schemas.microsoft.com/office/powerpoint/2010/main" val="4690494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r Titel für Zweit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0F746CFC-D7E8-462F-B9EC-C133A72F5964}"/>
              </a:ext>
            </a:extLst>
          </p:cNvPr>
          <p:cNvSpPr/>
          <p:nvPr userDrawn="1"/>
        </p:nvSpPr>
        <p:spPr>
          <a:xfrm>
            <a:off x="863600" y="1592263"/>
            <a:ext cx="11328400" cy="526573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2A6B-B375-714F-8966-714DE435E008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41D3AF9E-1737-4290-9CDF-CEF8966E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000" y="4811284"/>
            <a:ext cx="10464800" cy="1252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spcAft>
                <a:spcPts val="5200"/>
              </a:spcAft>
              <a:defRPr sz="3600" spc="0"/>
            </a:lvl1pPr>
          </a:lstStyle>
          <a:p>
            <a:r>
              <a:rPr lang="de-DE" dirty="0"/>
              <a:t>HIER TITEL IN VERSALIEN EINFÜGEN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F374F239-C7F8-274D-8F23-C4FE3A62283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324165" y="333375"/>
            <a:ext cx="4004236" cy="935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de-DE" dirty="0"/>
              <a:t>Logo mit Klick auf Symbol hinzufügen</a:t>
            </a:r>
          </a:p>
        </p:txBody>
      </p:sp>
    </p:spTree>
    <p:extLst>
      <p:ext uri="{BB962C8B-B14F-4D97-AF65-F5344CB8AC3E}">
        <p14:creationId xmlns="" xmlns:p14="http://schemas.microsoft.com/office/powerpoint/2010/main" val="40823524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r Titel für Zweitlogo &amp; Copy-Text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EF1BB5D8-089D-42AD-A39C-FD15FA491110}"/>
              </a:ext>
            </a:extLst>
          </p:cNvPr>
          <p:cNvSpPr/>
          <p:nvPr userDrawn="1"/>
        </p:nvSpPr>
        <p:spPr>
          <a:xfrm>
            <a:off x="431800" y="1592263"/>
            <a:ext cx="11760200" cy="526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E912-98B4-8047-86FD-81EE17B84DEA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="" xmlns:a16="http://schemas.microsoft.com/office/drawing/2014/main" id="{19EBDCD2-0D69-4EB9-8A5F-98B2EA182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0" y="4717280"/>
            <a:ext cx="5232400" cy="1124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just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dirty="0"/>
              <a:t>Hier Titel einfügen</a:t>
            </a:r>
            <a:endParaRPr lang="en-US" dirty="0"/>
          </a:p>
        </p:txBody>
      </p:sp>
      <p:sp>
        <p:nvSpPr>
          <p:cNvPr id="7" name="Bildplatzhalter 7">
            <a:extLst>
              <a:ext uri="{FF2B5EF4-FFF2-40B4-BE49-F238E27FC236}">
                <a16:creationId xmlns="" xmlns:a16="http://schemas.microsoft.com/office/drawing/2014/main" id="{3EF38E61-1B25-B944-A9FD-31622B73EE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24164" y="2205038"/>
            <a:ext cx="4004236" cy="1223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Logo mit Klick auf Symbol hinzufügen</a:t>
            </a:r>
          </a:p>
        </p:txBody>
      </p:sp>
    </p:spTree>
    <p:extLst>
      <p:ext uri="{BB962C8B-B14F-4D97-AF65-F5344CB8AC3E}">
        <p14:creationId xmlns="" xmlns:p14="http://schemas.microsoft.com/office/powerpoint/2010/main" val="209237589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834171"/>
            <a:ext cx="10464800" cy="4366604"/>
          </a:xfrm>
        </p:spPr>
        <p:txBody>
          <a:bodyPr numCol="1"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>
                <a:latin typeface="+mn-lt"/>
              </a:defRPr>
            </a:lvl2pPr>
            <a:lvl3pPr marL="914400" indent="0">
              <a:buNone/>
              <a:defRPr sz="1200">
                <a:latin typeface="+mn-lt"/>
              </a:defRPr>
            </a:lvl3pPr>
            <a:lvl4pPr marL="1371600" indent="0">
              <a:buNone/>
              <a:defRPr sz="1100">
                <a:latin typeface="+mn-lt"/>
              </a:defRPr>
            </a:lvl4pPr>
            <a:lvl5pPr marL="1828800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F8F7-899F-EC49-A5A2-46BF8C663848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A2AAF7E1-642A-3C48-A838-21ED98E88707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362338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5BD375E-1F20-4023-97DA-18E162FCB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300" y="1825625"/>
            <a:ext cx="5004512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06DF97D-F639-4B0E-AFAF-4D50DED70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888" y="1825625"/>
            <a:ext cx="5004512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B55C2B2-608F-4D93-9FCC-687874A8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3488-2EA9-4848-BDDC-355F819E37AF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7A184261-C9CF-46A0-8C08-5BD19F0F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8C700299-4A15-4BE0-BA5C-BE9710E6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platzhalter 1">
            <a:extLst>
              <a:ext uri="{FF2B5EF4-FFF2-40B4-BE49-F238E27FC236}">
                <a16:creationId xmlns="" xmlns:a16="http://schemas.microsoft.com/office/drawing/2014/main" id="{CCE94487-264F-489D-8EA8-7CB86F52D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="" xmlns:a16="http://schemas.microsoft.com/office/drawing/2014/main" id="{74D02293-EB70-E44D-A8FD-81D6EC48D3E9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5505276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704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E64DEA37-33CE-4BC2-828B-6989E0910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1780275"/>
            <a:ext cx="5004512" cy="72480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D987088C-F9C1-4195-ADB3-C5BC0DDCD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3888" y="1780275"/>
            <a:ext cx="5032029" cy="72480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A8A8BB69-5837-4E46-9DA6-9936B084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188FB-A551-C64A-A4A3-980E4E98EF92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30DAE434-49A1-4F05-B28D-7DFE8D6B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BCA825F0-A7CE-490C-810C-607C8BEB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29F2-15A8-41B1-9F61-E59362F7F1E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="" xmlns:a16="http://schemas.microsoft.com/office/drawing/2014/main" id="{0F861DFC-7332-47EA-8BDC-CAD46079EE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76300" y="2505075"/>
            <a:ext cx="5004512" cy="3695700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="" xmlns:a16="http://schemas.microsoft.com/office/drawing/2014/main" id="{CDDE1DF5-9BA8-4588-8C71-7A9682C1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888" y="2505075"/>
            <a:ext cx="5004512" cy="3695700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+mn-lt"/>
              </a:defRPr>
            </a:lvl1pPr>
            <a:lvl2pPr>
              <a:buClr>
                <a:schemeClr val="accent1"/>
              </a:buClr>
              <a:defRPr>
                <a:latin typeface="+mn-lt"/>
              </a:defRPr>
            </a:lvl2pPr>
            <a:lvl3pPr>
              <a:buClr>
                <a:schemeClr val="accent1"/>
              </a:buClr>
              <a:defRPr>
                <a:latin typeface="+mn-lt"/>
              </a:defRPr>
            </a:lvl3pPr>
            <a:lvl4pPr>
              <a:buClr>
                <a:schemeClr val="accent1"/>
              </a:buClr>
              <a:defRPr>
                <a:latin typeface="+mn-lt"/>
              </a:defRPr>
            </a:lvl4pPr>
            <a:lvl5pPr>
              <a:buClr>
                <a:schemeClr val="accent1"/>
              </a:buClr>
              <a:defRPr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="" xmlns:a16="http://schemas.microsoft.com/office/drawing/2014/main" id="{CFEEDB58-0F3E-46D6-8030-8F9B3F2A4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808680"/>
            <a:ext cx="104648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="" xmlns:a16="http://schemas.microsoft.com/office/drawing/2014/main" id="{A41A4EE8-12A4-4444-919C-437260B64416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92619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ndard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1FB623-12B6-452B-B532-AD1EABC82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421ED7B3-22AC-4052-AE31-FB30EFE5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0FCE-0B6E-DA46-B65E-BFCC625E7770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1BFBCF81-93C2-43A3-BCB6-B6082063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66AA7813-12B2-44BA-9E80-2E75D8A0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1A6AED74-0179-7746-8E52-524EF0516F2E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426504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B2DFE88A-3502-442B-B87D-0C7EEC5D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9D947-D5F5-2E40-B087-8D61D631A843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3F7D4277-FB91-45EE-9FA1-945830E2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F9C7B419-72DD-4DC5-A02D-A01900EA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="" xmlns:a16="http://schemas.microsoft.com/office/drawing/2014/main" id="{E784D16A-6024-F247-B63E-1ACFEFFD4451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385774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40264"/>
            <a:ext cx="10896600" cy="761507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BB30BBC-A824-4666-BF02-1AB0EA0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DD-0FAE-5E4C-BD32-ECA5F2C744AE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7ED0220-CF3A-4EA9-B81B-446A2087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90CD49F-D340-43C2-8353-76FE46A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="" xmlns:a16="http://schemas.microsoft.com/office/drawing/2014/main" id="{5E535BFB-F6C4-4146-B56C-1F02DB4C35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87701" y="3649771"/>
            <a:ext cx="8140700" cy="2551004"/>
          </a:xfrm>
          <a:prstGeom prst="rect">
            <a:avLst/>
          </a:prstGeom>
        </p:spPr>
        <p:txBody>
          <a:bodyPr lIns="72000" tIns="36000" rIns="0" bIns="36000" numCol="1">
            <a:normAutofit/>
          </a:bodyPr>
          <a:lstStyle>
            <a:lvl1pPr marL="228600" indent="-228600" algn="l">
              <a:buClr>
                <a:schemeClr val="accent1"/>
              </a:buClr>
              <a:defRPr sz="2400">
                <a:latin typeface="+mn-lt"/>
              </a:defRPr>
            </a:lvl1pPr>
            <a:lvl2pPr algn="l">
              <a:buClr>
                <a:schemeClr val="accent1"/>
              </a:buClr>
              <a:defRPr sz="2000">
                <a:latin typeface="+mn-lt"/>
              </a:defRPr>
            </a:lvl2pPr>
            <a:lvl3pPr algn="l">
              <a:buClr>
                <a:schemeClr val="accent1"/>
              </a:buClr>
              <a:defRPr sz="1800">
                <a:latin typeface="+mn-lt"/>
              </a:defRPr>
            </a:lvl3pPr>
            <a:lvl4pPr algn="l">
              <a:buClr>
                <a:schemeClr val="accent1"/>
              </a:buClr>
              <a:defRPr sz="1600">
                <a:latin typeface="+mn-lt"/>
              </a:defRPr>
            </a:lvl4pPr>
            <a:lvl5pPr algn="l">
              <a:buClr>
                <a:schemeClr val="accent1"/>
              </a:buClr>
              <a:defRPr sz="1600"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itelplatzhalter 1">
            <a:extLst>
              <a:ext uri="{FF2B5EF4-FFF2-40B4-BE49-F238E27FC236}">
                <a16:creationId xmlns="" xmlns:a16="http://schemas.microsoft.com/office/drawing/2014/main" id="{3CCDD2A8-0C17-46BD-BE7F-28D02DCBC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808680"/>
            <a:ext cx="10909300" cy="97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ÜBERSCHRIFT IN VERSALIEN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="" xmlns:a16="http://schemas.microsoft.com/office/drawing/2014/main" id="{4EC20AD2-6B27-F54A-95F6-21589C424C8B}"/>
              </a:ext>
            </a:extLst>
          </p:cNvPr>
          <p:cNvSpPr txBox="1">
            <a:spLocks/>
          </p:cNvSpPr>
          <p:nvPr userDrawn="1"/>
        </p:nvSpPr>
        <p:spPr>
          <a:xfrm>
            <a:off x="6860010" y="277754"/>
            <a:ext cx="5007124" cy="170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</p:spTree>
    <p:extLst>
      <p:ext uri="{BB962C8B-B14F-4D97-AF65-F5344CB8AC3E}">
        <p14:creationId xmlns="" xmlns:p14="http://schemas.microsoft.com/office/powerpoint/2010/main" val="11811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1B08-4D62-314E-8F61-FE0260FF47DA}" type="datetime1">
              <a:rPr lang="de-DE" smtClean="0"/>
              <a:pPr/>
              <a:t>22.04.2020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ACE2-1BC1-403E-B945-F9B70B2E92A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504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0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7408" userDrawn="1">
          <p15:clr>
            <a:srgbClr val="F26B43"/>
          </p15:clr>
        </p15:guide>
        <p15:guide id="5" orient="horz" pos="1003" userDrawn="1">
          <p15:clr>
            <a:srgbClr val="F26B43"/>
          </p15:clr>
        </p15:guide>
        <p15:guide id="6" pos="544" userDrawn="1">
          <p15:clr>
            <a:srgbClr val="C35EA4"/>
          </p15:clr>
        </p15:guide>
        <p15:guide id="7" orient="horz" pos="3680" userDrawn="1">
          <p15:clr>
            <a:srgbClr val="F26B43"/>
          </p15:clr>
        </p15:guide>
        <p15:guide id="8" pos="71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s://www.facebook.com/Klassische-Arch%C3%A4ologie-JLU-Gie%C3%9Fen-261247721382115/" TargetMode="External"/><Relationship Id="rId7" Type="http://schemas.openxmlformats.org/officeDocument/2006/relationships/image" Target="../media/image37.jpeg"/><Relationship Id="rId2" Type="http://schemas.openxmlformats.org/officeDocument/2006/relationships/hyperlink" Target="mailto:sekretariat@archaeologie.uni-giessen.de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Klassische-Arch%C3%A4ologie-JLU-Gie%C3%9Fen-261247721382115/?ref=bookmarks" TargetMode="External"/><Relationship Id="rId5" Type="http://schemas.openxmlformats.org/officeDocument/2006/relationships/hyperlink" Target="https://twitter.com/JLUKlArchos" TargetMode="External"/><Relationship Id="rId4" Type="http://schemas.openxmlformats.org/officeDocument/2006/relationships/hyperlink" Target="https://www.instagram.com/klassarchaeologie_jlu_giessen/?hl=de" TargetMode="External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-workshop-berlin-6.jpg">
            <a:extLst>
              <a:ext uri="{FF2B5EF4-FFF2-40B4-BE49-F238E27FC236}">
                <a16:creationId xmlns="" xmlns:a16="http://schemas.microsoft.com/office/drawing/2014/main" id="{320BDE66-A622-4640-BABC-74B63F10B0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942" r="9903" b="5040"/>
          <a:stretch/>
        </p:blipFill>
        <p:spPr>
          <a:xfrm>
            <a:off x="838200" y="1589562"/>
            <a:ext cx="6979036" cy="526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EB3E6440-B960-4DAB-9597-289D911211CC}"/>
              </a:ext>
            </a:extLst>
          </p:cNvPr>
          <p:cNvSpPr/>
          <p:nvPr/>
        </p:nvSpPr>
        <p:spPr>
          <a:xfrm>
            <a:off x="0" y="4649638"/>
            <a:ext cx="11760200" cy="152732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82" y="333375"/>
            <a:ext cx="2009218" cy="2512374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="" xmlns:a16="http://schemas.microsoft.com/office/drawing/2014/main" id="{B0613837-CD06-4F3D-98B2-FAF02CAB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4811284"/>
            <a:ext cx="10464800" cy="1252908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de-DE" altLang="de-DE" b="1" dirty="0">
                <a:latin typeface="+mn-lt"/>
              </a:rPr>
              <a:t>Klassische Archäologie</a:t>
            </a:r>
            <a:br>
              <a:rPr lang="de-DE" altLang="de-DE" b="1" dirty="0">
                <a:latin typeface="+mn-lt"/>
              </a:rPr>
            </a:br>
            <a:r>
              <a:rPr lang="de-DE" altLang="de-DE" sz="2700" b="1" dirty="0">
                <a:latin typeface="+mn-lt"/>
              </a:rPr>
              <a:t>BA-Studiengang Geschichts- und Kulturwissenschaften</a:t>
            </a:r>
            <a:r>
              <a:rPr lang="de-DE" altLang="de-DE" sz="2700" b="1" dirty="0"/>
              <a:t/>
            </a:r>
            <a:br>
              <a:rPr lang="de-DE" altLang="de-DE" sz="2700" b="1" dirty="0"/>
            </a:br>
            <a:endParaRPr lang="de-DE" sz="2700" dirty="0"/>
          </a:p>
        </p:txBody>
      </p:sp>
    </p:spTree>
    <p:extLst>
      <p:ext uri="{BB962C8B-B14F-4D97-AF65-F5344CB8AC3E}">
        <p14:creationId xmlns="" xmlns:p14="http://schemas.microsoft.com/office/powerpoint/2010/main" val="288253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017658"/>
            <a:ext cx="11089774" cy="971595"/>
          </a:xfrm>
        </p:spPr>
        <p:txBody>
          <a:bodyPr>
            <a:noAutofit/>
          </a:bodyPr>
          <a:lstStyle/>
          <a:p>
            <a:r>
              <a:rPr lang="de-DE" sz="4000" dirty="0"/>
              <a:t>Wie studieren Sie Klassische Archäologie an der JLU?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F817184F-E03A-44C4-83F1-F0A6D5481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147" y="2484247"/>
            <a:ext cx="5743789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Einführende </a:t>
            </a:r>
            <a:r>
              <a:rPr lang="de-DE" altLang="de-DE" dirty="0">
                <a:solidFill>
                  <a:schemeClr val="tx1"/>
                </a:solidFill>
                <a:ea typeface="ＭＳ Ｐゴシック" pitchFamily="34" charset="-128"/>
              </a:rPr>
              <a:t>Basismodule</a:t>
            </a:r>
            <a:r>
              <a:rPr lang="de-DE" alt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 den drei altertumswissenschaftlichen Bereichen, um antike Kunst &amp; Archäologie, Geschichte sowie Literatur als gleichberechtigte Teile antiker Kultur kennenzulernen</a:t>
            </a:r>
            <a:r>
              <a:rPr lang="en-GB" altLang="de-DE" b="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.</a:t>
            </a:r>
            <a:endParaRPr lang="en-GB" b="0" dirty="0">
              <a:solidFill>
                <a:schemeClr val="tx1"/>
              </a:solidFill>
              <a:latin typeface="+mj-lt"/>
              <a:ea typeface="ＭＳ Ｐゴシック" pitchFamily="34" charset="-128"/>
              <a:cs typeface="Calibri" panose="020F050202020403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Modul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zu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den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Fachmethoden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der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Klassischen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Archäologie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In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allen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Studienjahren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Option,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mit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Latein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oder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 Alt-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Griechisch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zu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beginnen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bzw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. es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weiterzuführen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. </a:t>
            </a:r>
          </a:p>
          <a:p>
            <a:pPr eaLnBrk="1" hangingPunct="1">
              <a:buFontTx/>
              <a:buNone/>
            </a:pPr>
            <a:r>
              <a:rPr lang="en-GB" sz="2400" dirty="0">
                <a:solidFill>
                  <a:schemeClr val="tx1"/>
                </a:solidFill>
                <a:ea typeface="ＭＳ Ｐゴシック" pitchFamily="34" charset="-128"/>
              </a:rPr>
              <a:t>  	</a:t>
            </a:r>
            <a:endParaRPr lang="en-GB" sz="9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/>
            <a:endParaRPr lang="en-GB" sz="2800" dirty="0">
              <a:ea typeface="ＭＳ Ｐゴシック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F0C5F61-F969-45F8-8EFA-727D6559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147" y="1909142"/>
            <a:ext cx="77724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kern="0" dirty="0">
                <a:ea typeface="ＭＳ Ｐゴシック" pitchFamily="34" charset="-128"/>
              </a:rPr>
              <a:t>Semester 1 &amp; 2: </a:t>
            </a:r>
            <a:r>
              <a:rPr lang="en-GB" kern="0" dirty="0" err="1">
                <a:ea typeface="ＭＳ Ｐゴシック" pitchFamily="34" charset="-128"/>
              </a:rPr>
              <a:t>Bausteine</a:t>
            </a:r>
            <a:endParaRPr lang="en-US" kern="0" dirty="0">
              <a:ea typeface="ＭＳ Ｐゴシック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28143737-B627-40FF-9516-3D9CC8FFFF98}"/>
              </a:ext>
            </a:extLst>
          </p:cNvPr>
          <p:cNvSpPr txBox="1"/>
          <p:nvPr/>
        </p:nvSpPr>
        <p:spPr>
          <a:xfrm>
            <a:off x="7293081" y="6248308"/>
            <a:ext cx="3808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Die Tyrannentöter </a:t>
            </a:r>
            <a:r>
              <a:rPr lang="de-DE" sz="1400" dirty="0" err="1"/>
              <a:t>Harmodios</a:t>
            </a:r>
            <a:r>
              <a:rPr lang="de-DE" sz="1400" dirty="0"/>
              <a:t> und </a:t>
            </a:r>
            <a:r>
              <a:rPr lang="de-DE" sz="1400" dirty="0" err="1"/>
              <a:t>Aristogeiton</a:t>
            </a:r>
            <a:r>
              <a:rPr lang="de-DE" sz="1400" dirty="0"/>
              <a:t>.</a:t>
            </a:r>
          </a:p>
        </p:txBody>
      </p:sp>
      <p:pic>
        <p:nvPicPr>
          <p:cNvPr id="8" name="Picture 2" descr="23759">
            <a:extLst>
              <a:ext uri="{FF2B5EF4-FFF2-40B4-BE49-F238E27FC236}">
                <a16:creationId xmlns="" xmlns:a16="http://schemas.microsoft.com/office/drawing/2014/main" id="{2474C840-A804-4AAF-909B-25782277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1295" y="1646468"/>
            <a:ext cx="3435401" cy="460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815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05" y="957500"/>
            <a:ext cx="11215437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6DF0F0B4-938C-40E8-BFAB-B0FF68A37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555" b="24541"/>
          <a:stretch/>
        </p:blipFill>
        <p:spPr>
          <a:xfrm>
            <a:off x="3112811" y="4353317"/>
            <a:ext cx="6170994" cy="242647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498C11BD-7C21-47BE-8583-AF23E2274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94" y="1665970"/>
            <a:ext cx="9001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300" kern="0" dirty="0" err="1">
                <a:ea typeface="ＭＳ Ｐゴシック" pitchFamily="34" charset="-128"/>
              </a:rPr>
              <a:t>Beispiel</a:t>
            </a:r>
            <a:r>
              <a:rPr lang="en-GB" sz="2300" kern="0" dirty="0">
                <a:ea typeface="ＭＳ Ｐゴシック" pitchFamily="34" charset="-128"/>
              </a:rPr>
              <a:t>: </a:t>
            </a:r>
            <a:r>
              <a:rPr lang="en-GB" sz="2300" kern="0" dirty="0" err="1">
                <a:ea typeface="ＭＳ Ｐゴシック" pitchFamily="34" charset="-128"/>
              </a:rPr>
              <a:t>Einführungskurs</a:t>
            </a:r>
            <a:r>
              <a:rPr lang="en-GB" sz="2300" kern="0" dirty="0">
                <a:ea typeface="ＭＳ Ｐゴシック" pitchFamily="34" charset="-128"/>
              </a:rPr>
              <a:t> </a:t>
            </a:r>
            <a:r>
              <a:rPr lang="en-GB" sz="2300" kern="0" dirty="0" err="1">
                <a:ea typeface="ＭＳ Ｐゴシック" pitchFamily="34" charset="-128"/>
              </a:rPr>
              <a:t>Römische</a:t>
            </a:r>
            <a:r>
              <a:rPr lang="en-GB" sz="2300" kern="0" dirty="0">
                <a:ea typeface="ＭＳ Ｐゴシック" pitchFamily="34" charset="-128"/>
              </a:rPr>
              <a:t> </a:t>
            </a:r>
            <a:r>
              <a:rPr lang="en-GB" sz="2300" kern="0" dirty="0" err="1">
                <a:ea typeface="ＭＳ Ｐゴシック" pitchFamily="34" charset="-128"/>
              </a:rPr>
              <a:t>Archäologie</a:t>
            </a:r>
            <a:endParaRPr lang="en-US" sz="2300" kern="0" dirty="0">
              <a:ea typeface="ＭＳ Ｐゴシック" pitchFamily="34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5A2F38AF-B999-4F22-A7F9-F5773B480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201" r="12988"/>
          <a:stretch/>
        </p:blipFill>
        <p:spPr>
          <a:xfrm>
            <a:off x="8549831" y="2250888"/>
            <a:ext cx="3505811" cy="2635985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82BCDDE3-8380-4277-8B90-9200FB9AB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201" r="11806" b="3800"/>
          <a:stretch/>
        </p:blipFill>
        <p:spPr>
          <a:xfrm>
            <a:off x="1117793" y="2259858"/>
            <a:ext cx="3701919" cy="2635985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B6CAFFA6-370A-4F81-ABE9-EF059D63A1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988" r="12988"/>
          <a:stretch/>
        </p:blipFill>
        <p:spPr>
          <a:xfrm>
            <a:off x="4945207" y="2247004"/>
            <a:ext cx="3479129" cy="26437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91462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5" y="939453"/>
            <a:ext cx="11149263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EDEAD9B5-EC1F-48D5-84B4-E878F76E5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147" y="2361981"/>
            <a:ext cx="5352764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dirty="0">
                <a:solidFill>
                  <a:schemeClr val="tx1"/>
                </a:solidFill>
                <a:ea typeface="ＭＳ Ｐゴシック" pitchFamily="34" charset="-128"/>
              </a:rPr>
              <a:t>Kernphasen-Veranstaltungen</a:t>
            </a:r>
            <a:r>
              <a:rPr lang="de-DE" alt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: Vorlesung, Seminar und Übung; z.B. zu den Themenfeldern Herrschaft und Macht sowie Götter-, Heroen- und Totenkult</a:t>
            </a:r>
            <a:r>
              <a:rPr lang="en-GB" altLang="de-DE" b="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.</a:t>
            </a:r>
            <a:endParaRPr lang="en-GB" b="0" dirty="0">
              <a:solidFill>
                <a:schemeClr val="tx1"/>
              </a:solidFill>
              <a:latin typeface="+mj-lt"/>
              <a:ea typeface="ＭＳ Ｐゴシック" pitchFamily="34" charset="-128"/>
              <a:cs typeface="Calibri" panose="020F050202020403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Praxis- und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Vertiefungsmodule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: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Archäologie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 in der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Anwendung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 &amp;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Exkursion</a:t>
            </a: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sz="2400" dirty="0">
                <a:solidFill>
                  <a:schemeClr val="tx1"/>
                </a:solidFill>
                <a:ea typeface="ＭＳ Ｐゴシック" pitchFamily="34" charset="-128"/>
              </a:rPr>
              <a:t>  	</a:t>
            </a:r>
            <a:endParaRPr lang="en-GB" sz="9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/>
            <a:endParaRPr lang="en-GB" sz="2800" dirty="0">
              <a:ea typeface="ＭＳ Ｐゴシック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1E22BCB8-F139-4676-8A7A-C3FC8B53C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145" y="1653363"/>
            <a:ext cx="77724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kern="0" dirty="0">
                <a:ea typeface="ＭＳ Ｐゴシック" pitchFamily="34" charset="-128"/>
              </a:rPr>
              <a:t>Semester 3 &amp; 4: </a:t>
            </a:r>
            <a:r>
              <a:rPr lang="en-GB" kern="0" dirty="0" err="1">
                <a:ea typeface="ＭＳ Ｐゴシック" pitchFamily="34" charset="-128"/>
              </a:rPr>
              <a:t>Bausteine</a:t>
            </a:r>
            <a:endParaRPr lang="en-US" kern="0" dirty="0">
              <a:ea typeface="ＭＳ Ｐゴシック" pitchFamily="34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E261AF54-1914-4D12-BB0F-D8B812217898}"/>
              </a:ext>
            </a:extLst>
          </p:cNvPr>
          <p:cNvSpPr txBox="1"/>
          <p:nvPr/>
        </p:nvSpPr>
        <p:spPr>
          <a:xfrm>
            <a:off x="7218188" y="5982811"/>
            <a:ext cx="3815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</a:rPr>
              <a:t>Der Gran </a:t>
            </a:r>
            <a:r>
              <a:rPr lang="de-DE" sz="1400" dirty="0" err="1">
                <a:latin typeface="+mj-lt"/>
              </a:rPr>
              <a:t>Camée</a:t>
            </a:r>
            <a:r>
              <a:rPr lang="de-DE" sz="1400" dirty="0">
                <a:latin typeface="+mj-lt"/>
              </a:rPr>
              <a:t> de France mit dem Kaiser Tiberius und seiner Familie. Paris, Cabinet des </a:t>
            </a:r>
            <a:r>
              <a:rPr lang="de-DE" sz="1400" dirty="0" err="1">
                <a:latin typeface="+mj-lt"/>
              </a:rPr>
              <a:t>Medailles</a:t>
            </a:r>
            <a:r>
              <a:rPr lang="de-DE" sz="1400" dirty="0">
                <a:latin typeface="+mj-lt"/>
              </a:rPr>
              <a:t>. 23-29 n.Chr. </a:t>
            </a:r>
          </a:p>
        </p:txBody>
      </p:sp>
      <p:pic>
        <p:nvPicPr>
          <p:cNvPr id="8" name="Picture 8" descr="6g Camee de France (Andreae 1999) ac">
            <a:extLst>
              <a:ext uri="{FF2B5EF4-FFF2-40B4-BE49-F238E27FC236}">
                <a16:creationId xmlns="" xmlns:a16="http://schemas.microsoft.com/office/drawing/2014/main" id="{A125192F-AFC9-424C-AC3F-2E6D0761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9"/>
          <a:stretch>
            <a:fillRect/>
          </a:stretch>
        </p:blipFill>
        <p:spPr bwMode="auto">
          <a:xfrm>
            <a:off x="7218188" y="1653363"/>
            <a:ext cx="3743088" cy="4373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153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DD063D3-C11C-4B7C-BD1D-6DF56131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01" t="17801" r="62124" b="41725"/>
          <a:stretch/>
        </p:blipFill>
        <p:spPr>
          <a:xfrm>
            <a:off x="978887" y="2179963"/>
            <a:ext cx="4959926" cy="439812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8E040D71-EAEA-4E10-AEF4-073F0D32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02" y="1658481"/>
            <a:ext cx="8276213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400" kern="0" dirty="0" err="1">
                <a:ea typeface="ＭＳ Ｐゴシック" pitchFamily="34" charset="-128"/>
              </a:rPr>
              <a:t>Beispiel</a:t>
            </a:r>
            <a:r>
              <a:rPr lang="en-GB" sz="2400" kern="0" dirty="0">
                <a:ea typeface="ＭＳ Ｐゴシック" pitchFamily="34" charset="-128"/>
              </a:rPr>
              <a:t>: </a:t>
            </a:r>
            <a:r>
              <a:rPr lang="en-GB" sz="2400" kern="0" dirty="0" err="1">
                <a:ea typeface="ＭＳ Ｐゴシック" pitchFamily="34" charset="-128"/>
              </a:rPr>
              <a:t>Exkursion</a:t>
            </a:r>
            <a:r>
              <a:rPr lang="en-GB" sz="2400" kern="0" dirty="0">
                <a:ea typeface="ＭＳ Ｐゴシック" pitchFamily="34" charset="-128"/>
              </a:rPr>
              <a:t> </a:t>
            </a:r>
            <a:r>
              <a:rPr lang="en-GB" sz="2400" kern="0" dirty="0" err="1">
                <a:ea typeface="ＭＳ Ｐゴシック" pitchFamily="34" charset="-128"/>
              </a:rPr>
              <a:t>Kopenhagen</a:t>
            </a:r>
            <a:r>
              <a:rPr lang="en-GB" sz="2400" kern="0" dirty="0">
                <a:ea typeface="ＭＳ Ｐゴシック" pitchFamily="34" charset="-128"/>
              </a:rPr>
              <a:t>, September 2018</a:t>
            </a:r>
            <a:endParaRPr lang="en-US" sz="2400" kern="0" dirty="0">
              <a:ea typeface="ＭＳ Ｐゴシック" pitchFamily="34" charset="-12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B4875A2-B34E-479B-901F-B98B9BA9D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413" r="13775"/>
          <a:stretch/>
        </p:blipFill>
        <p:spPr>
          <a:xfrm>
            <a:off x="7337197" y="1759385"/>
            <a:ext cx="2830776" cy="21284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7631F13B-C1ED-4F2D-9300-B4A26057B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867"/>
          <a:stretch/>
        </p:blipFill>
        <p:spPr>
          <a:xfrm>
            <a:off x="6033837" y="3642304"/>
            <a:ext cx="5437496" cy="27974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85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FE1EAAFF-5B86-496B-A03A-7C75A0BBF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145" y="1653363"/>
            <a:ext cx="77724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kern="0" dirty="0">
                <a:ea typeface="ＭＳ Ｐゴシック" pitchFamily="34" charset="-128"/>
              </a:rPr>
              <a:t>Semester 5 &amp; 6: </a:t>
            </a:r>
            <a:r>
              <a:rPr lang="en-GB" kern="0" dirty="0" err="1">
                <a:ea typeface="ＭＳ Ｐゴシック" pitchFamily="34" charset="-128"/>
              </a:rPr>
              <a:t>Bausteine</a:t>
            </a:r>
            <a:endParaRPr lang="en-US" kern="0" dirty="0">
              <a:ea typeface="ＭＳ Ｐゴシック" pitchFamily="34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86D819BD-1E3F-4072-961D-72EDA427A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r="10854"/>
          <a:stretch/>
        </p:blipFill>
        <p:spPr>
          <a:xfrm>
            <a:off x="7449807" y="1653363"/>
            <a:ext cx="3338446" cy="446449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61128F69-AB2B-4DFE-9480-529D6F9289F1}"/>
              </a:ext>
            </a:extLst>
          </p:cNvPr>
          <p:cNvSpPr txBox="1"/>
          <p:nvPr/>
        </p:nvSpPr>
        <p:spPr>
          <a:xfrm>
            <a:off x="7436341" y="6117859"/>
            <a:ext cx="3338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Porträtherme aus dem Haus des L. </a:t>
            </a:r>
            <a:r>
              <a:rPr lang="de-DE" sz="1400" dirty="0" err="1"/>
              <a:t>Caecilius</a:t>
            </a:r>
            <a:r>
              <a:rPr lang="de-DE" sz="1400" dirty="0"/>
              <a:t> </a:t>
            </a:r>
            <a:r>
              <a:rPr lang="de-DE" sz="1400" dirty="0" err="1"/>
              <a:t>Iucundus</a:t>
            </a:r>
            <a:r>
              <a:rPr lang="de-DE" sz="1400" dirty="0"/>
              <a:t> in Pompeji.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05463E10-A8F4-4BFA-8F7B-4362FBFB4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145" y="2307839"/>
            <a:ext cx="5352764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de-DE" dirty="0">
                <a:solidFill>
                  <a:schemeClr val="tx1"/>
                </a:solidFill>
                <a:ea typeface="ＭＳ Ｐゴシック" pitchFamily="34" charset="-128"/>
              </a:rPr>
              <a:t>Kernphasen-Veranstaltungen:</a:t>
            </a:r>
            <a:r>
              <a:rPr lang="de-DE" alt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Vorlesung, Seminar und Übung; z.B. zu den Themenfeldern Herrschaft und Macht sowie Götter-, Heroen- und Totenkult</a:t>
            </a:r>
            <a:r>
              <a:rPr lang="en-GB" altLang="de-DE" b="0" dirty="0">
                <a:solidFill>
                  <a:schemeClr val="tx1"/>
                </a:solidFill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.</a:t>
            </a:r>
            <a:endParaRPr lang="en-GB" b="0" dirty="0">
              <a:solidFill>
                <a:schemeClr val="tx1"/>
              </a:solidFill>
              <a:latin typeface="+mj-lt"/>
              <a:ea typeface="ＭＳ Ｐゴシック" pitchFamily="34" charset="-128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Vertiefungsmodul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dirty="0" err="1">
                <a:solidFill>
                  <a:schemeClr val="tx1"/>
                </a:solidFill>
                <a:ea typeface="ＭＳ Ｐゴシック" pitchFamily="34" charset="-128"/>
              </a:rPr>
              <a:t>Praktikum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, in der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Antikensammlung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der JLU, in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einer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anderen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Museumssammlung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oder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auf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einer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Ausgrabung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/>
                </a:solidFill>
                <a:ea typeface="ＭＳ Ｐゴシック" pitchFamily="34" charset="-128"/>
              </a:rPr>
              <a:t>B.A. Thesis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zu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einem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selbstgewählten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Thema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in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Betreuung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durch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zwei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b="0" dirty="0" err="1">
                <a:solidFill>
                  <a:schemeClr val="tx1"/>
                </a:solidFill>
                <a:ea typeface="ＭＳ Ｐゴシック" pitchFamily="34" charset="-128"/>
              </a:rPr>
              <a:t>Dozenten</a:t>
            </a:r>
            <a:r>
              <a:rPr lang="en-GB" b="0" dirty="0">
                <a:solidFill>
                  <a:schemeClr val="tx1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buFontTx/>
              <a:buNone/>
            </a:pPr>
            <a:r>
              <a:rPr lang="en-GB" sz="2400" b="0" dirty="0">
                <a:solidFill>
                  <a:schemeClr val="tx1"/>
                </a:solidFill>
                <a:ea typeface="ＭＳ Ｐゴシック" pitchFamily="34" charset="-128"/>
              </a:rPr>
              <a:t>  	</a:t>
            </a:r>
            <a:endParaRPr lang="en-GB" sz="900" b="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/>
            <a:endParaRPr lang="en-GB" sz="2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17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pic>
        <p:nvPicPr>
          <p:cNvPr id="5" name="Picture 10" descr="IMG_2271!">
            <a:extLst>
              <a:ext uri="{FF2B5EF4-FFF2-40B4-BE49-F238E27FC236}">
                <a16:creationId xmlns="" xmlns:a16="http://schemas.microsoft.com/office/drawing/2014/main" id="{066F6B76-D60B-4E96-BB74-12D8BDE74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63" t="-523" r="21826" b="523"/>
          <a:stretch/>
        </p:blipFill>
        <p:spPr bwMode="auto">
          <a:xfrm>
            <a:off x="7964953" y="3511181"/>
            <a:ext cx="3106642" cy="3110064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erakles">
            <a:extLst>
              <a:ext uri="{FF2B5EF4-FFF2-40B4-BE49-F238E27FC236}">
                <a16:creationId xmlns="" xmlns:a16="http://schemas.microsoft.com/office/drawing/2014/main" id="{DA77E07E-BE06-4402-935A-DDAE2E0E2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21"/>
          <a:stretch/>
        </p:blipFill>
        <p:spPr bwMode="auto">
          <a:xfrm>
            <a:off x="5041091" y="3511180"/>
            <a:ext cx="2809388" cy="3110064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1536DA26-6041-4B9D-9842-CF383A91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1616074"/>
            <a:ext cx="8276213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600" kern="0" dirty="0" err="1">
                <a:ea typeface="ＭＳ Ｐゴシック" pitchFamily="34" charset="-128"/>
              </a:rPr>
              <a:t>Beispiel</a:t>
            </a:r>
            <a:r>
              <a:rPr lang="en-GB" sz="2600" kern="0" dirty="0">
                <a:ea typeface="ＭＳ Ｐゴシック" pitchFamily="34" charset="-128"/>
              </a:rPr>
              <a:t>: Museum  </a:t>
            </a:r>
            <a:endParaRPr lang="en-US" sz="2600" kern="0" dirty="0">
              <a:ea typeface="ＭＳ Ｐゴシック" pitchFamily="34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4467D21A-8844-4033-B63C-5EC582E90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708" r="17249"/>
          <a:stretch/>
        </p:blipFill>
        <p:spPr>
          <a:xfrm>
            <a:off x="998688" y="3511181"/>
            <a:ext cx="3927929" cy="31100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5F714737-D712-4974-A9F3-8F2E936C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2084074"/>
            <a:ext cx="7254439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ts val="1200"/>
              </a:spcAft>
              <a:buNone/>
            </a:pPr>
            <a:r>
              <a:rPr 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Die Antikensammlung der Universität bietet die Möglichkeit, praktische Erfahrungen im Museumsbereich zu sammeln; wir begleiten dies in Lehrveranstaltungen, die beispielsweise studentische Ausstellungen zum Ziel haben.</a:t>
            </a:r>
            <a:endParaRPr lang="en-GB" sz="2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19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="" xmlns:a16="http://schemas.microsoft.com/office/drawing/2014/main" id="{9BEC7853-371E-4D2D-A9B5-AD841B88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04" y="3216622"/>
            <a:ext cx="4702198" cy="313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80FBB8A6-828F-4DD2-9341-545D7C44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04" y="1647286"/>
            <a:ext cx="8276213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400" kern="0" dirty="0" err="1">
                <a:ea typeface="ＭＳ Ｐゴシック" pitchFamily="34" charset="-128"/>
              </a:rPr>
              <a:t>Beispiel</a:t>
            </a:r>
            <a:r>
              <a:rPr lang="en-GB" sz="2400" kern="0" dirty="0">
                <a:ea typeface="ＭＳ Ｐゴシック" pitchFamily="34" charset="-128"/>
              </a:rPr>
              <a:t>: </a:t>
            </a:r>
            <a:r>
              <a:rPr lang="en-GB" sz="2400" kern="0" dirty="0" err="1">
                <a:ea typeface="ＭＳ Ｐゴシック" pitchFamily="34" charset="-128"/>
              </a:rPr>
              <a:t>Feldforschung</a:t>
            </a:r>
            <a:endParaRPr lang="en-US" sz="2400" kern="0" dirty="0">
              <a:ea typeface="ＭＳ Ｐゴシック" pitchFamily="34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7F8788A0-3B81-4AE5-B3FD-49F6CC1B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04" y="2115286"/>
            <a:ext cx="7809638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ts val="1200"/>
              </a:spcAft>
              <a:buNone/>
            </a:pPr>
            <a:r>
              <a:rPr lang="de-DE" b="0" dirty="0">
                <a:solidFill>
                  <a:schemeClr val="tx1"/>
                </a:solidFill>
                <a:cs typeface="Calibri" panose="020F0502020204030204" pitchFamily="34" charset="0"/>
              </a:rPr>
              <a:t>Unsere regionalen und internationalen Partner bieten Möglichkeiten an, um im In- und Ausland wichtige Feldforschungserfahrungen zu sammeln.</a:t>
            </a:r>
            <a:endParaRPr lang="en-GB" b="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r>
              <a:rPr lang="en-GB" sz="2400" dirty="0">
                <a:solidFill>
                  <a:schemeClr val="tx1"/>
                </a:solidFill>
                <a:ea typeface="ＭＳ Ｐゴシック" pitchFamily="34" charset="-128"/>
              </a:rPr>
              <a:t>  	</a:t>
            </a:r>
            <a:endParaRPr lang="en-GB" sz="9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/>
            <a:endParaRPr lang="en-GB" sz="2800" dirty="0">
              <a:ea typeface="ＭＳ Ｐゴシック" pitchFamily="34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54F0E597-3332-44EE-AF0C-545E864A6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5" y="3216622"/>
            <a:ext cx="4669281" cy="31132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3160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7A6B114D-F3D4-4340-B4B5-A42A6F746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6" y="2785749"/>
            <a:ext cx="5789516" cy="378344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28462685-EEC8-4AE9-88FF-AB81BF0B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03" y="1613561"/>
            <a:ext cx="8276213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600" kern="0" dirty="0" err="1">
                <a:ea typeface="ＭＳ Ｐゴシック" pitchFamily="34" charset="-128"/>
              </a:rPr>
              <a:t>Beispiel</a:t>
            </a:r>
            <a:r>
              <a:rPr lang="en-GB" sz="2600" kern="0" dirty="0">
                <a:ea typeface="ＭＳ Ｐゴシック" pitchFamily="34" charset="-128"/>
              </a:rPr>
              <a:t>: B.A. Arbeit </a:t>
            </a:r>
            <a:r>
              <a:rPr lang="en-GB" sz="2600" kern="0" dirty="0" err="1">
                <a:ea typeface="ＭＳ Ｐゴシック" pitchFamily="34" charset="-128"/>
              </a:rPr>
              <a:t>im</a:t>
            </a:r>
            <a:r>
              <a:rPr lang="en-GB" sz="2600" kern="0" dirty="0">
                <a:ea typeface="ＭＳ Ｐゴシック" pitchFamily="34" charset="-128"/>
              </a:rPr>
              <a:t> </a:t>
            </a:r>
            <a:r>
              <a:rPr lang="en-GB" sz="2600" kern="0" dirty="0" err="1">
                <a:ea typeface="ＭＳ Ｐゴシック" pitchFamily="34" charset="-128"/>
              </a:rPr>
              <a:t>SoSe</a:t>
            </a:r>
            <a:r>
              <a:rPr lang="en-GB" sz="2600" kern="0" dirty="0">
                <a:ea typeface="ＭＳ Ｐゴシック" pitchFamily="34" charset="-128"/>
              </a:rPr>
              <a:t> 2018  </a:t>
            </a:r>
            <a:endParaRPr lang="en-US" sz="2600" kern="0" dirty="0">
              <a:ea typeface="ＭＳ Ｐゴシック" pitchFamily="34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0A39E27A-6FCC-455C-B43E-72709C7C9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03" y="2072438"/>
            <a:ext cx="8387277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ts val="1200"/>
              </a:spcAft>
              <a:buNone/>
            </a:pPr>
            <a:r>
              <a:rPr lang="de-D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Pietas als Herrschaftskonzept in der augusteischen Kunst und Literatur </a:t>
            </a:r>
            <a:r>
              <a:rPr lang="de-DE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– e</a:t>
            </a:r>
            <a:r>
              <a:rPr lang="en-GB" b="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ine</a:t>
            </a:r>
            <a:r>
              <a:rPr lang="en-GB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eigenständige</a:t>
            </a:r>
            <a:r>
              <a:rPr lang="en-GB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wissenschaftliche</a:t>
            </a:r>
            <a:r>
              <a:rPr lang="en-GB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Auseinandersetzung</a:t>
            </a:r>
            <a:r>
              <a:rPr lang="en-GB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auf ca. 40 Seiten.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D6B4AB47-669F-4116-A3EA-316345C75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12" r="28738"/>
          <a:stretch/>
        </p:blipFill>
        <p:spPr>
          <a:xfrm>
            <a:off x="8403505" y="2539779"/>
            <a:ext cx="2587342" cy="35540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14AB0735-09ED-4403-BBA3-1D1E6AFEACC8}"/>
              </a:ext>
            </a:extLst>
          </p:cNvPr>
          <p:cNvSpPr txBox="1"/>
          <p:nvPr/>
        </p:nvSpPr>
        <p:spPr>
          <a:xfrm>
            <a:off x="8347354" y="6106349"/>
            <a:ext cx="276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Aeneas</a:t>
            </a:r>
            <a:r>
              <a:rPr lang="de-DE" sz="1200" dirty="0"/>
              <a:t> mit seinem Vater </a:t>
            </a:r>
            <a:r>
              <a:rPr lang="de-DE" sz="1200" dirty="0" err="1"/>
              <a:t>Anchises</a:t>
            </a:r>
            <a:r>
              <a:rPr lang="de-DE" sz="1200" dirty="0"/>
              <a:t> und dem Sohn </a:t>
            </a:r>
            <a:r>
              <a:rPr lang="de-DE" sz="1200" dirty="0" err="1"/>
              <a:t>Ascanius</a:t>
            </a:r>
            <a:r>
              <a:rPr lang="de-DE" sz="1200" dirty="0"/>
              <a:t> bei der Flucht aus Troja.</a:t>
            </a:r>
          </a:p>
        </p:txBody>
      </p:sp>
    </p:spTree>
    <p:extLst>
      <p:ext uri="{BB962C8B-B14F-4D97-AF65-F5344CB8AC3E}">
        <p14:creationId xmlns="" xmlns:p14="http://schemas.microsoft.com/office/powerpoint/2010/main" val="373782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3503AB1A-6F8A-4989-8C4B-C2AD39661D13}"/>
              </a:ext>
            </a:extLst>
          </p:cNvPr>
          <p:cNvSpPr txBox="1">
            <a:spLocks/>
          </p:cNvSpPr>
          <p:nvPr/>
        </p:nvSpPr>
        <p:spPr>
          <a:xfrm>
            <a:off x="943475" y="16927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Studienverlauf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10B972D8-EDF6-45F9-BC7B-D9E3B1DB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82" b="1"/>
          <a:stretch/>
        </p:blipFill>
        <p:spPr>
          <a:xfrm>
            <a:off x="4552447" y="1712663"/>
            <a:ext cx="5912264" cy="49967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06549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2" y="909373"/>
            <a:ext cx="11167311" cy="971595"/>
          </a:xfrm>
        </p:spPr>
        <p:txBody>
          <a:bodyPr>
            <a:normAutofit fontScale="90000"/>
          </a:bodyPr>
          <a:lstStyle/>
          <a:p>
            <a:r>
              <a:rPr lang="de-DE" dirty="0"/>
              <a:t>Wie studieren Sie Klassische Archäologie an der JLU?</a:t>
            </a: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A2A3C14-0C83-4561-A012-E8995AA96A64}"/>
              </a:ext>
            </a:extLst>
          </p:cNvPr>
          <p:cNvSpPr txBox="1">
            <a:spLocks/>
          </p:cNvSpPr>
          <p:nvPr/>
        </p:nvSpPr>
        <p:spPr>
          <a:xfrm>
            <a:off x="943475" y="16927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1"/>
                </a:solidFill>
              </a:rPr>
              <a:t>Studienverlauf – Die ersten zwei Semester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D9543027-FC2F-4C6C-8AD4-E03C67FFA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82" b="1"/>
          <a:stretch/>
        </p:blipFill>
        <p:spPr>
          <a:xfrm>
            <a:off x="4199511" y="2382253"/>
            <a:ext cx="5134232" cy="4339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52BB5695-0737-4AB7-955F-C63CFD623807}"/>
              </a:ext>
            </a:extLst>
          </p:cNvPr>
          <p:cNvSpPr/>
          <p:nvPr/>
        </p:nvSpPr>
        <p:spPr>
          <a:xfrm>
            <a:off x="4363452" y="2792795"/>
            <a:ext cx="4870785" cy="1453662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0516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Wofür interessieren Sie sich?</a:t>
            </a:r>
            <a:br>
              <a:rPr lang="de-DE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D886503A-09CA-4904-9170-E7A108C0B823}"/>
              </a:ext>
            </a:extLst>
          </p:cNvPr>
          <p:cNvSpPr txBox="1"/>
          <p:nvPr/>
        </p:nvSpPr>
        <p:spPr>
          <a:xfrm>
            <a:off x="1571386" y="2665690"/>
            <a:ext cx="3047539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Gesellschaften funktionieren.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B9F89141-0584-4DF6-9BBC-E6A81B31A9DD}"/>
              </a:ext>
            </a:extLst>
          </p:cNvPr>
          <p:cNvSpPr txBox="1"/>
          <p:nvPr/>
        </p:nvSpPr>
        <p:spPr>
          <a:xfrm>
            <a:off x="8192738" y="2837272"/>
            <a:ext cx="3240360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Menschen kommunizieren.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B3E99FBB-AD73-4F92-8F45-D3DCFB20B685}"/>
              </a:ext>
            </a:extLst>
          </p:cNvPr>
          <p:cNvSpPr txBox="1"/>
          <p:nvPr/>
        </p:nvSpPr>
        <p:spPr>
          <a:xfrm>
            <a:off x="1005811" y="5257092"/>
            <a:ext cx="2016224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Macht ausgeübt wird!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63B02FB4-A80A-4504-96C0-5E0B80FB8703}"/>
              </a:ext>
            </a:extLst>
          </p:cNvPr>
          <p:cNvSpPr txBox="1"/>
          <p:nvPr/>
        </p:nvSpPr>
        <p:spPr>
          <a:xfrm>
            <a:off x="4417595" y="5904078"/>
            <a:ext cx="3240360" cy="6469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unterschiedliche Teile der Welt miteinander Handel treiben.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47AFFCD9-C405-41B2-8DFB-21163F630406}"/>
              </a:ext>
            </a:extLst>
          </p:cNvPr>
          <p:cNvSpPr txBox="1"/>
          <p:nvPr/>
        </p:nvSpPr>
        <p:spPr>
          <a:xfrm>
            <a:off x="8362020" y="5271548"/>
            <a:ext cx="3240360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Medien uns manipulieren!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B1FF232B-0196-467A-A2CA-816325AE9165}"/>
              </a:ext>
            </a:extLst>
          </p:cNvPr>
          <p:cNvSpPr txBox="1"/>
          <p:nvPr/>
        </p:nvSpPr>
        <p:spPr>
          <a:xfrm>
            <a:off x="1005811" y="3508922"/>
            <a:ext cx="2086305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Woher wir kommen!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58A0C908-7802-4BC3-AEED-D507483B85FE}"/>
              </a:ext>
            </a:extLst>
          </p:cNvPr>
          <p:cNvSpPr txBox="1"/>
          <p:nvPr/>
        </p:nvSpPr>
        <p:spPr>
          <a:xfrm>
            <a:off x="4822235" y="2060296"/>
            <a:ext cx="3240360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Warum 3D besser ist als 2D!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B01009AC-5AE9-4A17-94F7-84972DF7388C}"/>
              </a:ext>
            </a:extLst>
          </p:cNvPr>
          <p:cNvSpPr txBox="1"/>
          <p:nvPr/>
        </p:nvSpPr>
        <p:spPr>
          <a:xfrm>
            <a:off x="2075170" y="4660852"/>
            <a:ext cx="3528392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Warum wir Menschen Bilder mögen.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3399D567-89F6-4554-AD71-D7B28DF14FE8}"/>
              </a:ext>
            </a:extLst>
          </p:cNvPr>
          <p:cNvSpPr txBox="1"/>
          <p:nvPr/>
        </p:nvSpPr>
        <p:spPr>
          <a:xfrm>
            <a:off x="8246880" y="4107517"/>
            <a:ext cx="2270405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Wie man schön wohnt!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EF5B858B-CB41-4D35-9EC0-5467BD05B36D}"/>
              </a:ext>
            </a:extLst>
          </p:cNvPr>
          <p:cNvSpPr txBox="1"/>
          <p:nvPr/>
        </p:nvSpPr>
        <p:spPr>
          <a:xfrm>
            <a:off x="4577791" y="3902677"/>
            <a:ext cx="2491349" cy="3745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de-DE" dirty="0"/>
              <a:t>Wie man die Welt ändert!</a:t>
            </a:r>
          </a:p>
        </p:txBody>
      </p:sp>
    </p:spTree>
    <p:extLst>
      <p:ext uri="{BB962C8B-B14F-4D97-AF65-F5344CB8AC3E}">
        <p14:creationId xmlns="" xmlns:p14="http://schemas.microsoft.com/office/powerpoint/2010/main" val="173928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80C48308-68EE-4BF0-8F76-C7067B23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3E37-E7CB-473E-98CC-EA085E8A1C4F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="" xmlns:a16="http://schemas.microsoft.com/office/drawing/2014/main" id="{E3E0120C-3686-41E6-B765-1C698E414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Die Klassische Archäologie der JLU - Kontakt</a:t>
            </a: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A2A3C14-0C83-4561-A012-E8995AA96A64}"/>
              </a:ext>
            </a:extLst>
          </p:cNvPr>
          <p:cNvSpPr txBox="1">
            <a:spLocks/>
          </p:cNvSpPr>
          <p:nvPr/>
        </p:nvSpPr>
        <p:spPr>
          <a:xfrm>
            <a:off x="943475" y="1673525"/>
            <a:ext cx="10515600" cy="31313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Bei Fragen erreichen Sie uns per Email: </a:t>
            </a:r>
            <a:r>
              <a:rPr lang="de-DE" sz="1600" dirty="0" smtClean="0">
                <a:solidFill>
                  <a:schemeClr val="tx1"/>
                </a:solidFill>
                <a:hlinkClick r:id="rId2"/>
              </a:rPr>
              <a:t>sekretariat@archaeologie.uni-giessen.de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und nach Voranmeldung  im Institut für Altertumswissenschaften der JLU </a:t>
            </a:r>
            <a:r>
              <a:rPr lang="de-DE" sz="1600" dirty="0" err="1" smtClean="0">
                <a:solidFill>
                  <a:schemeClr val="tx1"/>
                </a:solidFill>
              </a:rPr>
              <a:t>Giessen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Besucheradresse:  Otto-</a:t>
            </a:r>
            <a:r>
              <a:rPr lang="de-DE" sz="1600" dirty="0" err="1" smtClean="0">
                <a:solidFill>
                  <a:schemeClr val="tx1"/>
                </a:solidFill>
              </a:rPr>
              <a:t>Behaghel</a:t>
            </a:r>
            <a:r>
              <a:rPr lang="de-DE" sz="1600" dirty="0" smtClean="0">
                <a:solidFill>
                  <a:schemeClr val="tx1"/>
                </a:solidFill>
              </a:rPr>
              <a:t>-Straße 10, Haus D, 35394 </a:t>
            </a:r>
            <a:r>
              <a:rPr lang="de-DE" sz="1600" dirty="0" err="1" smtClean="0">
                <a:solidFill>
                  <a:schemeClr val="tx1"/>
                </a:solidFill>
              </a:rPr>
              <a:t>Giessen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Unsere Öffnungszeiten:  Mo-Do 8.00-12.30 Uhr ∙ Tel.: 0641/9928051</a:t>
            </a: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</a:rPr>
              <a:t>Besuchen Sie uns gerne online auf </a:t>
            </a:r>
            <a:r>
              <a:rPr lang="de-DE" sz="1600" dirty="0" err="1" smtClean="0">
                <a:solidFill>
                  <a:schemeClr val="tx1"/>
                </a:solidFill>
              </a:rPr>
              <a:t>facebook</a:t>
            </a:r>
            <a:r>
              <a:rPr lang="de-DE" sz="1600" dirty="0" smtClean="0">
                <a:solidFill>
                  <a:schemeClr val="tx1"/>
                </a:solidFill>
              </a:rPr>
              <a:t>, </a:t>
            </a:r>
            <a:r>
              <a:rPr lang="de-DE" sz="1600" dirty="0" err="1" smtClean="0">
                <a:solidFill>
                  <a:schemeClr val="tx1"/>
                </a:solidFill>
              </a:rPr>
              <a:t>instagram</a:t>
            </a:r>
            <a:r>
              <a:rPr lang="de-DE" sz="1600" dirty="0" smtClean="0">
                <a:solidFill>
                  <a:schemeClr val="tx1"/>
                </a:solidFill>
              </a:rPr>
              <a:t> und </a:t>
            </a:r>
            <a:r>
              <a:rPr lang="de-DE" sz="1600" dirty="0" err="1" smtClean="0">
                <a:solidFill>
                  <a:schemeClr val="tx1"/>
                </a:solidFill>
              </a:rPr>
              <a:t>twitter</a:t>
            </a:r>
            <a:r>
              <a:rPr lang="de-DE" sz="1600" dirty="0" smtClean="0">
                <a:solidFill>
                  <a:schemeClr val="tx1"/>
                </a:solidFill>
              </a:rPr>
              <a:t>!</a:t>
            </a: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  <a:hlinkClick r:id="rId3"/>
              </a:rPr>
              <a:t>https://www.facebook.com/Klassische-Arch%C3%A4ologie-JLU-Gie%C3%9Fen-261247721382115/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  <a:hlinkClick r:id="rId4"/>
              </a:rPr>
              <a:t>https://www.instagram.com/klassarchaeologie_jlu_giessen/?hl=de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r>
              <a:rPr lang="de-DE" sz="1600" dirty="0" smtClean="0">
                <a:solidFill>
                  <a:schemeClr val="tx1"/>
                </a:solidFill>
                <a:hlinkClick r:id="rId5"/>
              </a:rPr>
              <a:t>https://twitter.com/JLUKlArchos</a:t>
            </a:r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f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47483" y="3710863"/>
            <a:ext cx="304800" cy="295275"/>
          </a:xfrm>
          <a:prstGeom prst="rect">
            <a:avLst/>
          </a:prstGeom>
          <a:noFill/>
        </p:spPr>
      </p:pic>
      <p:pic>
        <p:nvPicPr>
          <p:cNvPr id="2052" name="Picture 4" descr="instagram.jpg">
            <a:hlinkClick r:id="rId4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9341" y="4013471"/>
            <a:ext cx="304800" cy="304801"/>
          </a:xfrm>
          <a:prstGeom prst="rect">
            <a:avLst/>
          </a:prstGeom>
          <a:noFill/>
        </p:spPr>
      </p:pic>
      <p:pic>
        <p:nvPicPr>
          <p:cNvPr id="2054" name="Picture 6" descr="Twitter.jpg">
            <a:hlinkClick r:id="rId5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5151" y="4366463"/>
            <a:ext cx="304800" cy="24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700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Themenbereiche der Klassische Archäologie</a:t>
            </a:r>
          </a:p>
        </p:txBody>
      </p:sp>
      <p:pic>
        <p:nvPicPr>
          <p:cNvPr id="21" name="Picture 21" descr="C:\Users\Benutzer1\Documents\JLU-Giessen\Lehre\HIT-Woche\Bilder-HIT-Einführung2013\Wasserleitung_Asterix.jpg">
            <a:extLst>
              <a:ext uri="{FF2B5EF4-FFF2-40B4-BE49-F238E27FC236}">
                <a16:creationId xmlns="" xmlns:a16="http://schemas.microsoft.com/office/drawing/2014/main" id="{5FA97858-82EF-4076-B7EE-52CB29CF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79"/>
          <a:stretch>
            <a:fillRect/>
          </a:stretch>
        </p:blipFill>
        <p:spPr bwMode="auto">
          <a:xfrm>
            <a:off x="6635946" y="4301649"/>
            <a:ext cx="448627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="" xmlns:a16="http://schemas.microsoft.com/office/drawing/2014/main" id="{03FDC78E-E468-4745-B86B-D80370A49BE8}"/>
              </a:ext>
            </a:extLst>
          </p:cNvPr>
          <p:cNvSpPr txBox="1"/>
          <p:nvPr/>
        </p:nvSpPr>
        <p:spPr>
          <a:xfrm>
            <a:off x="1036121" y="1763578"/>
            <a:ext cx="2236675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Chronologie</a:t>
            </a:r>
          </a:p>
          <a:p>
            <a:r>
              <a:rPr lang="de-DE" sz="1400" dirty="0"/>
              <a:t>Wann wurde was gebaut/geschaffen?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CD71ADCB-AEC7-46CB-955C-39DE44BAA272}"/>
              </a:ext>
            </a:extLst>
          </p:cNvPr>
          <p:cNvSpPr txBox="1"/>
          <p:nvPr/>
        </p:nvSpPr>
        <p:spPr>
          <a:xfrm>
            <a:off x="2862372" y="2926010"/>
            <a:ext cx="4320480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Kunst/Gebrauchsgegenstände</a:t>
            </a:r>
          </a:p>
          <a:p>
            <a:r>
              <a:rPr lang="de-DE" sz="1400" dirty="0"/>
              <a:t>Wann hat wer was wie gemacht und warum und wozu und wem gefiel es bzw. wer benutzte es?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C61D32E8-D7A3-4AC4-898F-FA5DB9C3DD07}"/>
              </a:ext>
            </a:extLst>
          </p:cNvPr>
          <p:cNvSpPr txBox="1"/>
          <p:nvPr/>
        </p:nvSpPr>
        <p:spPr>
          <a:xfrm>
            <a:off x="4392808" y="3970755"/>
            <a:ext cx="4486275" cy="568762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Architektur/Bauforschung</a:t>
            </a:r>
          </a:p>
          <a:p>
            <a:r>
              <a:rPr lang="de-DE" sz="1400" dirty="0"/>
              <a:t>Wann hat wer was wie gebaut, und was war die Funktion?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="" xmlns:a16="http://schemas.microsoft.com/office/drawing/2014/main" id="{EEE465CE-EA5D-42D9-A18C-616A93BF7B6A}"/>
              </a:ext>
            </a:extLst>
          </p:cNvPr>
          <p:cNvSpPr txBox="1"/>
          <p:nvPr/>
        </p:nvSpPr>
        <p:spPr>
          <a:xfrm>
            <a:off x="1156016" y="4685347"/>
            <a:ext cx="3571974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Historische Landeskunde /Topographie</a:t>
            </a:r>
          </a:p>
          <a:p>
            <a:r>
              <a:rPr lang="de-DE" sz="1400" dirty="0"/>
              <a:t>Wann sah welche Gegend/Stadt wie aus, wie funktionierte sie, und warum?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="" xmlns:a16="http://schemas.microsoft.com/office/drawing/2014/main" id="{5518D07E-D474-488C-BEE0-E79038409310}"/>
              </a:ext>
            </a:extLst>
          </p:cNvPr>
          <p:cNvSpPr txBox="1"/>
          <p:nvPr/>
        </p:nvSpPr>
        <p:spPr>
          <a:xfrm>
            <a:off x="4172208" y="1763578"/>
            <a:ext cx="3910211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Geschichte</a:t>
            </a:r>
          </a:p>
          <a:p>
            <a:r>
              <a:rPr lang="de-DE" sz="1400" dirty="0"/>
              <a:t>Wer hat wann was getan, und warum, und welchen </a:t>
            </a:r>
            <a:r>
              <a:rPr lang="de-DE" sz="1400" dirty="0" err="1"/>
              <a:t>Einfluß</a:t>
            </a:r>
            <a:r>
              <a:rPr lang="de-DE" sz="1400" dirty="0"/>
              <a:t> hatte es auf die Welt?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="" xmlns:a16="http://schemas.microsoft.com/office/drawing/2014/main" id="{BF105201-08D5-4EC5-AE6F-F3008982A6BB}"/>
              </a:ext>
            </a:extLst>
          </p:cNvPr>
          <p:cNvSpPr txBox="1"/>
          <p:nvPr/>
        </p:nvSpPr>
        <p:spPr>
          <a:xfrm>
            <a:off x="1945638" y="5794886"/>
            <a:ext cx="4181675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Geistesgeschichte – Religion, Philosophie, Literatur</a:t>
            </a:r>
          </a:p>
          <a:p>
            <a:r>
              <a:rPr lang="de-DE" sz="1400" dirty="0"/>
              <a:t>Wer hat wann wie gedacht, und warum, und welchen </a:t>
            </a:r>
            <a:r>
              <a:rPr lang="de-DE" sz="1400" dirty="0" err="1"/>
              <a:t>Einfluß</a:t>
            </a:r>
            <a:r>
              <a:rPr lang="de-DE" sz="1400" dirty="0"/>
              <a:t> hatte es auf die Welt?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="" xmlns:a16="http://schemas.microsoft.com/office/drawing/2014/main" id="{E6641022-FB10-41DE-90A3-2F2F36CA8143}"/>
              </a:ext>
            </a:extLst>
          </p:cNvPr>
          <p:cNvSpPr txBox="1"/>
          <p:nvPr/>
        </p:nvSpPr>
        <p:spPr>
          <a:xfrm>
            <a:off x="9350016" y="2607398"/>
            <a:ext cx="2688699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Rezeption</a:t>
            </a:r>
          </a:p>
          <a:p>
            <a:r>
              <a:rPr lang="de-DE" sz="1400" dirty="0"/>
              <a:t>Wer hat was mit der Antike nach der Antike gemacht?</a:t>
            </a:r>
          </a:p>
        </p:txBody>
      </p:sp>
    </p:spTree>
    <p:extLst>
      <p:ext uri="{BB962C8B-B14F-4D97-AF65-F5344CB8AC3E}">
        <p14:creationId xmlns="" xmlns:p14="http://schemas.microsoft.com/office/powerpoint/2010/main" val="328639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Themenbereiche der Klassische Archäologie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FD550E29-55CA-41A0-8B22-D0509EBBC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1638123"/>
            <a:ext cx="954445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GB" sz="3200" dirty="0" err="1"/>
              <a:t>Beispiel</a:t>
            </a:r>
            <a:r>
              <a:rPr lang="en-GB" sz="3200" dirty="0"/>
              <a:t>: </a:t>
            </a:r>
            <a:r>
              <a:rPr lang="en-GB" sz="3200" dirty="0" err="1"/>
              <a:t>Pompeji</a:t>
            </a:r>
            <a:r>
              <a:rPr lang="en-GB" sz="3200" dirty="0"/>
              <a:t>, das Haus des </a:t>
            </a:r>
            <a:r>
              <a:rPr lang="en-GB" sz="3200" dirty="0" err="1"/>
              <a:t>Tragischen</a:t>
            </a:r>
            <a:r>
              <a:rPr lang="en-GB" sz="3200" dirty="0"/>
              <a:t> </a:t>
            </a:r>
            <a:r>
              <a:rPr lang="en-GB" sz="3200" dirty="0" err="1"/>
              <a:t>Poeten</a:t>
            </a:r>
            <a:endParaRPr lang="en-US" sz="3200" dirty="0"/>
          </a:p>
        </p:txBody>
      </p:sp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4B7F0117-DD0D-4D1C-AF1D-06A88D6E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2105561"/>
            <a:ext cx="77898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de-DE" sz="2000" dirty="0">
                <a:latin typeface="+mj-lt"/>
              </a:rPr>
              <a:t>Die „Casa del </a:t>
            </a:r>
            <a:r>
              <a:rPr lang="de-DE" altLang="de-DE" sz="2000" dirty="0" err="1">
                <a:latin typeface="+mj-lt"/>
              </a:rPr>
              <a:t>Poeta</a:t>
            </a:r>
            <a:r>
              <a:rPr lang="de-DE" altLang="de-DE" sz="2000" dirty="0">
                <a:latin typeface="+mj-lt"/>
              </a:rPr>
              <a:t> </a:t>
            </a:r>
            <a:r>
              <a:rPr lang="de-DE" altLang="de-DE" sz="2000" dirty="0" err="1">
                <a:latin typeface="+mj-lt"/>
              </a:rPr>
              <a:t>Tragico</a:t>
            </a:r>
            <a:r>
              <a:rPr lang="de-DE" altLang="de-DE" sz="2000" dirty="0">
                <a:latin typeface="+mj-lt"/>
              </a:rPr>
              <a:t>“, das „Haus des Tragischen Poeten“, ist eines der berühmtesten Wohnhäuser in der ehemals römischen Stadt Pompeji.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BDE5E08-475A-4737-9135-109BDEB74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11" y="2884400"/>
            <a:ext cx="2664696" cy="36907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1FC7AED0-4DBC-4A18-96EC-8E2AAE3CA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28" y="2884400"/>
            <a:ext cx="5550836" cy="3690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310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Themenbereiche der Klassische Archäologie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8CDC7F38-F939-4665-8CB3-27D2F661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1638123"/>
            <a:ext cx="954445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GB" sz="3200" dirty="0" err="1"/>
              <a:t>Beispiel</a:t>
            </a:r>
            <a:r>
              <a:rPr lang="en-GB" sz="3200" dirty="0"/>
              <a:t>: </a:t>
            </a:r>
            <a:r>
              <a:rPr lang="en-GB" sz="3200" dirty="0" err="1"/>
              <a:t>Pompeji</a:t>
            </a:r>
            <a:r>
              <a:rPr lang="en-GB" sz="3200" dirty="0"/>
              <a:t>, das Haus des </a:t>
            </a:r>
            <a:r>
              <a:rPr lang="en-GB" sz="3200" dirty="0" err="1"/>
              <a:t>Tragischen</a:t>
            </a:r>
            <a:r>
              <a:rPr lang="en-GB" sz="3200" dirty="0"/>
              <a:t> </a:t>
            </a:r>
            <a:r>
              <a:rPr lang="en-GB" sz="3200" dirty="0" err="1"/>
              <a:t>Poeten</a:t>
            </a:r>
            <a:endParaRPr lang="en-US" sz="3200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CE14E6EE-C28F-4250-9CCF-BC0401D64D9D}"/>
              </a:ext>
            </a:extLst>
          </p:cNvPr>
          <p:cNvSpPr txBox="1"/>
          <p:nvPr/>
        </p:nvSpPr>
        <p:spPr>
          <a:xfrm>
            <a:off x="1834876" y="2233135"/>
            <a:ext cx="3467197" cy="568762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Chronologie</a:t>
            </a:r>
          </a:p>
          <a:p>
            <a:r>
              <a:rPr lang="de-DE" sz="1400" dirty="0"/>
              <a:t>Wann wurde was gebaut/geschaffen?</a:t>
            </a:r>
          </a:p>
        </p:txBody>
      </p:sp>
      <p:pic>
        <p:nvPicPr>
          <p:cNvPr id="7" name="Picture 5" descr="C:\Users\user\Pictures\Pompeii\Pompeii_Vesuvius.jpg">
            <a:extLst>
              <a:ext uri="{FF2B5EF4-FFF2-40B4-BE49-F238E27FC236}">
                <a16:creationId xmlns="" xmlns:a16="http://schemas.microsoft.com/office/drawing/2014/main" id="{4C70E107-7A81-421A-9A9D-F9333D8D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8" y="2882904"/>
            <a:ext cx="3441345" cy="382371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7CF4B094-A2DD-4FC5-9D4F-814882FB40AC}"/>
              </a:ext>
            </a:extLst>
          </p:cNvPr>
          <p:cNvSpPr txBox="1"/>
          <p:nvPr/>
        </p:nvSpPr>
        <p:spPr>
          <a:xfrm>
            <a:off x="6978667" y="2158246"/>
            <a:ext cx="4131223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Kunst/Gebrauchsgegenstände</a:t>
            </a:r>
          </a:p>
          <a:p>
            <a:r>
              <a:rPr lang="de-DE" sz="1400" dirty="0"/>
              <a:t>Wann hat wer was wie gemacht und warum und wozu und wem gefiel es bzw. wer benutzte es?</a:t>
            </a:r>
          </a:p>
        </p:txBody>
      </p:sp>
      <p:pic>
        <p:nvPicPr>
          <p:cNvPr id="9" name="Picture 6" descr="PPM IV-0540-u">
            <a:extLst>
              <a:ext uri="{FF2B5EF4-FFF2-40B4-BE49-F238E27FC236}">
                <a16:creationId xmlns="" xmlns:a16="http://schemas.microsoft.com/office/drawing/2014/main" id="{45A30798-527F-467B-8322-20E6205054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3553" y="3167693"/>
            <a:ext cx="2913614" cy="35389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96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Themenbereiche der Klassische Archäologie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B55DCF31-2D34-457D-9F55-3F5C7C3B7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1638123"/>
            <a:ext cx="954445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GB" sz="3200" dirty="0" err="1"/>
              <a:t>Beispiel</a:t>
            </a:r>
            <a:r>
              <a:rPr lang="en-GB" sz="3200" dirty="0"/>
              <a:t>: </a:t>
            </a:r>
            <a:r>
              <a:rPr lang="en-GB" sz="3200" dirty="0" err="1"/>
              <a:t>Pompeji</a:t>
            </a:r>
            <a:r>
              <a:rPr lang="en-GB" sz="3200" dirty="0"/>
              <a:t>, das Haus des </a:t>
            </a:r>
            <a:r>
              <a:rPr lang="en-GB" sz="3200" dirty="0" err="1"/>
              <a:t>Tragischen</a:t>
            </a:r>
            <a:r>
              <a:rPr lang="en-GB" sz="3200" dirty="0"/>
              <a:t> </a:t>
            </a:r>
            <a:r>
              <a:rPr lang="en-GB" sz="3200" dirty="0" err="1"/>
              <a:t>Poeten</a:t>
            </a:r>
            <a:endParaRPr lang="en-US" sz="3200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6CF34A1-88A9-4165-8720-06869BC780A5}"/>
              </a:ext>
            </a:extLst>
          </p:cNvPr>
          <p:cNvSpPr txBox="1"/>
          <p:nvPr/>
        </p:nvSpPr>
        <p:spPr>
          <a:xfrm>
            <a:off x="1448118" y="2609718"/>
            <a:ext cx="3738956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Architektur/Bauforschung</a:t>
            </a:r>
          </a:p>
          <a:p>
            <a:r>
              <a:rPr lang="de-DE" sz="1400" dirty="0"/>
              <a:t>Wann hat wer was wie gebaut, und was war die Funktion?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14A714CB-77EC-4BE0-BC24-B064986EF765}"/>
              </a:ext>
            </a:extLst>
          </p:cNvPr>
          <p:cNvSpPr txBox="1"/>
          <p:nvPr/>
        </p:nvSpPr>
        <p:spPr>
          <a:xfrm>
            <a:off x="7170640" y="2626042"/>
            <a:ext cx="3960440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Historische Landeskunde /Topographie</a:t>
            </a:r>
          </a:p>
          <a:p>
            <a:r>
              <a:rPr lang="de-DE" sz="1400" dirty="0"/>
              <a:t>Wann sah welche Gegend/Stadt wie aus, wie funktionierte sie, und warum?</a:t>
            </a:r>
          </a:p>
        </p:txBody>
      </p:sp>
      <p:pic>
        <p:nvPicPr>
          <p:cNvPr id="8" name="Picture 2" descr="C:\Users\abzkgl\Pictures\img102.jpg">
            <a:extLst>
              <a:ext uri="{FF2B5EF4-FFF2-40B4-BE49-F238E27FC236}">
                <a16:creationId xmlns="" xmlns:a16="http://schemas.microsoft.com/office/drawing/2014/main" id="{976D3E8A-E972-4BF8-A358-221782622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837" r="100000">
                        <a14:foregroundMark x1="1149" y1="39213" x2="1149" y2="39213"/>
                        <a14:foregroundMark x1="11566" y1="48834" x2="11566" y2="48834"/>
                        <a14:foregroundMark x1="22701" y1="60058" x2="22701" y2="60058"/>
                        <a14:foregroundMark x1="30603" y1="67347" x2="30603" y2="67347"/>
                        <a14:foregroundMark x1="40230" y1="75510" x2="40230" y2="75510"/>
                        <a14:foregroundMark x1="50431" y1="84111" x2="50431" y2="84111"/>
                        <a14:foregroundMark x1="57759" y1="91691" x2="57759" y2="91691"/>
                        <a14:foregroundMark x1="61638" y1="95481" x2="61638" y2="95481"/>
                        <a14:foregroundMark x1="64799" y1="89796" x2="64799" y2="89796"/>
                        <a14:foregroundMark x1="72989" y1="80321" x2="72989" y2="80321"/>
                        <a14:foregroundMark x1="81394" y1="69096" x2="81394" y2="69096"/>
                        <a14:foregroundMark x1="87284" y1="62099" x2="87284" y2="62099"/>
                        <a14:foregroundMark x1="91882" y1="56268" x2="91882" y2="56268"/>
                        <a14:foregroundMark x1="90805" y1="47959" x2="90805" y2="47959"/>
                        <a14:foregroundMark x1="90805" y1="42128" x2="90805" y2="42128"/>
                        <a14:foregroundMark x1="88506" y1="39359" x2="88506" y2="39359"/>
                        <a14:foregroundMark x1="83621" y1="39796" x2="83621" y2="39796"/>
                        <a14:foregroundMark x1="76293" y1="36589" x2="76293" y2="36589"/>
                        <a14:foregroundMark x1="66092" y1="29155" x2="66092" y2="29155"/>
                        <a14:foregroundMark x1="59555" y1="24781" x2="58693" y2="23761"/>
                        <a14:foregroundMark x1="51868" y1="18950" x2="51868" y2="18950"/>
                        <a14:foregroundMark x1="42601" y1="13265" x2="42601" y2="13265"/>
                        <a14:foregroundMark x1="35848" y1="7434" x2="35848" y2="7434"/>
                        <a14:foregroundMark x1="33261" y1="4665" x2="33261" y2="4665"/>
                        <a14:foregroundMark x1="29526" y1="9329" x2="29526" y2="9329"/>
                        <a14:foregroundMark x1="24497" y1="13411" x2="24497" y2="13411"/>
                        <a14:foregroundMark x1="18822" y1="20554" x2="18822" y2="20554"/>
                        <a14:foregroundMark x1="12716" y1="25510" x2="12716" y2="25510"/>
                        <a14:foregroundMark x1="7974" y1="30321" x2="7974" y2="30321"/>
                        <a14:foregroundMark x1="2371" y1="35569" x2="2371" y2="35569"/>
                        <a14:foregroundMark x1="13649" y1="34985" x2="13649" y2="34985"/>
                        <a14:foregroundMark x1="23420" y1="45481" x2="23420" y2="45481"/>
                        <a14:foregroundMark x1="31034" y1="48980" x2="31034" y2="48980"/>
                        <a14:foregroundMark x1="33980" y1="32653" x2="33980" y2="31633"/>
                        <a14:foregroundMark x1="31825" y1="16764" x2="31825" y2="16764"/>
                        <a14:foregroundMark x1="37500" y1="13848" x2="37931" y2="14140"/>
                        <a14:foregroundMark x1="45618" y1="22012" x2="45618" y2="22012"/>
                        <a14:foregroundMark x1="52227" y1="30612" x2="52227" y2="30612"/>
                        <a14:foregroundMark x1="53520" y1="37026" x2="53520" y2="37755"/>
                        <a14:foregroundMark x1="55891" y1="46647" x2="55891" y2="46647"/>
                        <a14:foregroundMark x1="61853" y1="57726" x2="61853" y2="57726"/>
                        <a14:foregroundMark x1="67816" y1="63994" x2="67816" y2="63994"/>
                        <a14:foregroundMark x1="70474" y1="62974" x2="70833" y2="62099"/>
                        <a14:foregroundMark x1="73922" y1="53790" x2="73922" y2="53790"/>
                        <a14:foregroundMark x1="66954" y1="44023" x2="66595" y2="43586"/>
                        <a14:foregroundMark x1="58118" y1="33965" x2="58118" y2="33965"/>
                        <a14:foregroundMark x1="64009" y1="34840" x2="64009" y2="34840"/>
                        <a14:foregroundMark x1="74425" y1="45918" x2="74425" y2="45918"/>
                        <a14:foregroundMark x1="81897" y1="48397" x2="81968" y2="49417"/>
                        <a14:foregroundMark x1="81681" y1="54665" x2="81681" y2="54665"/>
                        <a14:foregroundMark x1="72989" y1="65889" x2="72126" y2="66618"/>
                        <a14:foregroundMark x1="61063" y1="72449" x2="60129" y2="72886"/>
                        <a14:foregroundMark x1="45043" y1="74344" x2="45043" y2="74344"/>
                        <a14:foregroundMark x1="37284" y1="59621" x2="35991" y2="60641"/>
                        <a14:foregroundMark x1="24066" y1="59038" x2="23563" y2="58601"/>
                        <a14:foregroundMark x1="17672" y1="47668" x2="17672" y2="47668"/>
                        <a14:foregroundMark x1="16307" y1="45918" x2="16307" y2="45918"/>
                        <a14:foregroundMark x1="20761" y1="37755" x2="20761" y2="37755"/>
                        <a14:foregroundMark x1="26868" y1="31050" x2="26868" y2="31050"/>
                        <a14:foregroundMark x1="35273" y1="37464" x2="35273" y2="37464"/>
                        <a14:foregroundMark x1="39655" y1="56268" x2="39655" y2="56268"/>
                        <a14:foregroundMark x1="43103" y1="68805" x2="43103" y2="68805"/>
                        <a14:foregroundMark x1="48276" y1="71429" x2="48922" y2="71574"/>
                        <a14:foregroundMark x1="55316" y1="69096" x2="55316" y2="69096"/>
                        <a14:foregroundMark x1="49282" y1="56268" x2="48491" y2="55248"/>
                        <a14:foregroundMark x1="43103" y1="46064" x2="42601" y2="45481"/>
                        <a14:foregroundMark x1="40302" y1="35131" x2="40302" y2="35131"/>
                        <a14:foregroundMark x1="44756" y1="37755" x2="44828" y2="38484"/>
                        <a14:foregroundMark x1="49928" y1="41691" x2="49928" y2="41691"/>
                        <a14:foregroundMark x1="57399" y1="44169" x2="57687" y2="44606"/>
                        <a14:foregroundMark x1="65445" y1="50875" x2="65445" y2="50875"/>
                        <a14:foregroundMark x1="67744" y1="52187" x2="67744" y2="52187"/>
                        <a14:foregroundMark x1="59267" y1="43732" x2="59267" y2="43732"/>
                        <a14:foregroundMark x1="65445" y1="42857" x2="65445" y2="42857"/>
                        <a14:foregroundMark x1="69468" y1="43149" x2="69468" y2="43149"/>
                        <a14:backgroundMark x1="2945" y1="47085" x2="2945" y2="47085"/>
                        <a14:backgroundMark x1="9626" y1="54956" x2="9626" y2="54956"/>
                        <a14:backgroundMark x1="18750" y1="62536" x2="18750" y2="62536"/>
                        <a14:backgroundMark x1="26078" y1="71429" x2="26078" y2="71429"/>
                        <a14:backgroundMark x1="34770" y1="79592" x2="34770" y2="79592"/>
                        <a14:backgroundMark x1="45618" y1="87464" x2="45618" y2="87464"/>
                        <a14:backgroundMark x1="53520" y1="94023" x2="53520" y2="94023"/>
                        <a14:backgroundMark x1="66882" y1="98688" x2="66882" y2="98688"/>
                        <a14:backgroundMark x1="74928" y1="84840" x2="74928" y2="84840"/>
                        <a14:backgroundMark x1="82974" y1="75510" x2="82974" y2="75510"/>
                        <a14:backgroundMark x1="90445" y1="67201" x2="90445" y2="67201"/>
                        <a14:backgroundMark x1="93534" y1="60787" x2="93534" y2="60787"/>
                        <a14:backgroundMark x1="93894" y1="51312" x2="93822" y2="50437"/>
                        <a14:backgroundMark x1="93391" y1="36443" x2="93391" y2="36443"/>
                        <a14:backgroundMark x1="87356" y1="31778" x2="87356" y2="31778"/>
                        <a14:backgroundMark x1="78951" y1="28863" x2="78951" y2="28863"/>
                        <a14:backgroundMark x1="61422" y1="17347" x2="61135" y2="17347"/>
                        <a14:backgroundMark x1="25862" y1="5248" x2="25862" y2="5248"/>
                        <a14:backgroundMark x1="22557" y1="9329" x2="22557" y2="9329"/>
                        <a14:backgroundMark x1="14440" y1="16764" x2="14440" y2="16764"/>
                        <a14:backgroundMark x1="9124" y1="22157" x2="9124" y2="22157"/>
                        <a14:backgroundMark x1="4454" y1="26093" x2="4454" y2="26093"/>
                        <a14:backgroundMark x1="2011" y1="59913" x2="2011" y2="59913"/>
                        <a14:backgroundMark x1="2227" y1="85860" x2="2227" y2="85860"/>
                        <a14:backgroundMark x1="4885" y1="91983" x2="4885" y2="91983"/>
                        <a14:backgroundMark x1="9770" y1="95335" x2="9770" y2="95335"/>
                        <a14:backgroundMark x1="21049" y1="93440" x2="21049" y2="93440"/>
                        <a14:backgroundMark x1="35201" y1="91691" x2="35201" y2="91691"/>
                        <a14:backgroundMark x1="42098" y1="93732" x2="42098" y2="93732"/>
                        <a14:backgroundMark x1="69325" y1="96501" x2="69325" y2="96501"/>
                        <a14:backgroundMark x1="83836" y1="98251" x2="83836" y2="98251"/>
                        <a14:backgroundMark x1="91810" y1="96647" x2="91810" y2="966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" r="8195" b="2069"/>
          <a:stretch/>
        </p:blipFill>
        <p:spPr bwMode="auto">
          <a:xfrm>
            <a:off x="6457546" y="3843224"/>
            <a:ext cx="4896254" cy="2520280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2B6D6C2E-E632-4F9D-BE04-9EAFB1B1C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18" y="3751731"/>
            <a:ext cx="3738956" cy="27032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518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Themenbereiche der Klassische Archäologie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894DD383-3C8D-4173-B651-4A71C1A7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24" y="1638123"/>
            <a:ext cx="954445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GB" sz="3200" dirty="0" err="1"/>
              <a:t>Beispiel</a:t>
            </a:r>
            <a:r>
              <a:rPr lang="en-GB" sz="3200" dirty="0"/>
              <a:t>: </a:t>
            </a:r>
            <a:r>
              <a:rPr lang="en-GB" sz="3200" dirty="0" err="1"/>
              <a:t>Pompeji</a:t>
            </a:r>
            <a:r>
              <a:rPr lang="en-GB" sz="3200" dirty="0"/>
              <a:t>, das Haus des </a:t>
            </a:r>
            <a:r>
              <a:rPr lang="en-GB" sz="3200" dirty="0" err="1"/>
              <a:t>Tragischen</a:t>
            </a:r>
            <a:r>
              <a:rPr lang="en-GB" sz="3200" dirty="0"/>
              <a:t> </a:t>
            </a:r>
            <a:r>
              <a:rPr lang="en-GB" sz="3200" dirty="0" err="1"/>
              <a:t>Poeten</a:t>
            </a:r>
            <a:endParaRPr lang="en-US" sz="3200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06DC41A8-96B0-4020-9E56-1BF482B5961A}"/>
              </a:ext>
            </a:extLst>
          </p:cNvPr>
          <p:cNvSpPr txBox="1"/>
          <p:nvPr/>
        </p:nvSpPr>
        <p:spPr>
          <a:xfrm>
            <a:off x="8874792" y="2406650"/>
            <a:ext cx="2688699" cy="568762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Rezeption</a:t>
            </a:r>
          </a:p>
          <a:p>
            <a:r>
              <a:rPr lang="de-DE" sz="1400" dirty="0"/>
              <a:t>Wer hat was ?</a:t>
            </a:r>
          </a:p>
        </p:txBody>
      </p:sp>
      <p:pic>
        <p:nvPicPr>
          <p:cNvPr id="7" name="Picture 2" descr="poetaatrium">
            <a:extLst>
              <a:ext uri="{FF2B5EF4-FFF2-40B4-BE49-F238E27FC236}">
                <a16:creationId xmlns="" xmlns:a16="http://schemas.microsoft.com/office/drawing/2014/main" id="{528D2A11-629E-44EE-A599-940232E9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21" y="3249800"/>
            <a:ext cx="2583489" cy="3039037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F1EFA6A-6D60-48C6-9999-78FEBB611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38" y="3356767"/>
            <a:ext cx="3830052" cy="29669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2D7E1824-89E5-4FE8-9411-3BBC18A34634}"/>
              </a:ext>
            </a:extLst>
          </p:cNvPr>
          <p:cNvSpPr txBox="1"/>
          <p:nvPr/>
        </p:nvSpPr>
        <p:spPr>
          <a:xfrm>
            <a:off x="1082846" y="2208239"/>
            <a:ext cx="4896544" cy="802958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/>
              <a:t>Geistesgeschichte – Religion, Philosophie, Literatur</a:t>
            </a:r>
          </a:p>
          <a:p>
            <a:r>
              <a:rPr lang="de-DE" sz="1400" dirty="0"/>
              <a:t>Wer hat wann wie gedacht, und warum, und welchen </a:t>
            </a:r>
            <a:r>
              <a:rPr lang="de-DE" sz="1400" dirty="0" err="1"/>
              <a:t>Einfluß</a:t>
            </a:r>
            <a:r>
              <a:rPr lang="de-DE" sz="1400" dirty="0"/>
              <a:t> hatte es auf die Welt?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8F4F555-BE87-4191-A18A-EDC203569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12" t="10544" r="9712" b="12121"/>
          <a:stretch/>
        </p:blipFill>
        <p:spPr>
          <a:xfrm>
            <a:off x="1082846" y="3249801"/>
            <a:ext cx="4265831" cy="307390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2022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75548"/>
            <a:ext cx="11315700" cy="971595"/>
          </a:xfrm>
        </p:spPr>
        <p:txBody>
          <a:bodyPr>
            <a:noAutofit/>
          </a:bodyPr>
          <a:lstStyle/>
          <a:p>
            <a:r>
              <a:rPr lang="de-DE" sz="3600" dirty="0"/>
              <a:t>Welche Fähigkeiten und Kenntnisse erwerben Sie bei uns?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AC18F271-B8AB-46EA-9800-B7C4EB8A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737" t="24814" r="52535" b="23333"/>
          <a:stretch/>
        </p:blipFill>
        <p:spPr>
          <a:xfrm>
            <a:off x="9727532" y="2644734"/>
            <a:ext cx="2414938" cy="2848401"/>
          </a:xfrm>
          <a:prstGeom prst="rect">
            <a:avLst/>
          </a:prstGeom>
          <a:ln>
            <a:noFill/>
          </a:ln>
        </p:spPr>
      </p:pic>
      <p:pic>
        <p:nvPicPr>
          <p:cNvPr id="6" name="Inhaltsplatzhalter 2">
            <a:extLst>
              <a:ext uri="{FF2B5EF4-FFF2-40B4-BE49-F238E27FC236}">
                <a16:creationId xmlns="" xmlns:a16="http://schemas.microsoft.com/office/drawing/2014/main" id="{918D79F6-5758-48BB-958E-33BE12D53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9515" y="1672945"/>
            <a:ext cx="4200315" cy="162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q-workshop-berlin-6.jpg">
            <a:extLst>
              <a:ext uri="{FF2B5EF4-FFF2-40B4-BE49-F238E27FC236}">
                <a16:creationId xmlns="" xmlns:a16="http://schemas.microsoft.com/office/drawing/2014/main" id="{C0E3F53E-785E-4ADC-B3DF-5FDAD3223A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942" r="9903" b="5040"/>
          <a:stretch/>
        </p:blipFill>
        <p:spPr>
          <a:xfrm>
            <a:off x="6479006" y="4234558"/>
            <a:ext cx="3325412" cy="25103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73DD2D59-A470-4845-AB62-C6AC886ED639}"/>
              </a:ext>
            </a:extLst>
          </p:cNvPr>
          <p:cNvSpPr txBox="1"/>
          <p:nvPr/>
        </p:nvSpPr>
        <p:spPr>
          <a:xfrm>
            <a:off x="886781" y="5581930"/>
            <a:ext cx="4504239" cy="1271349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Sie lernen Sprechen: </a:t>
            </a:r>
            <a:r>
              <a:rPr lang="de-DE" sz="1400" b="1" dirty="0"/>
              <a:t>Vermittlung und Präsentation </a:t>
            </a:r>
            <a:r>
              <a:rPr lang="de-DE" sz="1400" dirty="0"/>
              <a:t>Die kritische Aufbereitung kulturwissenschaftlicher Inhalte und ihre Kommunikation in unterschiedlichen Medien an unterschiedliche Nutzergruppen.</a:t>
            </a:r>
            <a:endParaRPr lang="de-DE" sz="1400" b="1" dirty="0"/>
          </a:p>
          <a:p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AF07CD14-D528-44EB-BFF4-EFDE8D88B919}"/>
              </a:ext>
            </a:extLst>
          </p:cNvPr>
          <p:cNvSpPr txBox="1"/>
          <p:nvPr/>
        </p:nvSpPr>
        <p:spPr>
          <a:xfrm>
            <a:off x="940922" y="1658064"/>
            <a:ext cx="4504239" cy="1271349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Sie lernen Erfassen: </a:t>
            </a:r>
            <a:r>
              <a:rPr lang="de-DE" sz="1400" b="1" dirty="0"/>
              <a:t>Ausgrabungen und Surveys </a:t>
            </a:r>
            <a:r>
              <a:rPr lang="de-DE" sz="1400" dirty="0"/>
              <a:t>Sichtung, Freilegung und Dokumentation von archäologischen Befunden sowie deren Untersuchung mit archäologischen und naturwissenschaftlichen Methoden.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EA497752-71F3-45A3-9402-45A79B74AEED}"/>
              </a:ext>
            </a:extLst>
          </p:cNvPr>
          <p:cNvSpPr txBox="1"/>
          <p:nvPr/>
        </p:nvSpPr>
        <p:spPr>
          <a:xfrm>
            <a:off x="940922" y="3018824"/>
            <a:ext cx="4504239" cy="1037153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Sie lernen Sehen: </a:t>
            </a:r>
            <a:r>
              <a:rPr lang="de-DE" sz="1400" b="1" dirty="0"/>
              <a:t>Kunstgeschichtliche Klassifizierung und Analyse </a:t>
            </a:r>
            <a:r>
              <a:rPr lang="de-DE" sz="1400" dirty="0"/>
              <a:t>Die Untersuchung archäologischer Befunden mit den Mitteln der Form- und Stilanalyse sowie der Ikonographie und Ikonologie.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1C64B3EC-6F6D-44D5-A0D1-013914E72076}"/>
              </a:ext>
            </a:extLst>
          </p:cNvPr>
          <p:cNvSpPr txBox="1"/>
          <p:nvPr/>
        </p:nvSpPr>
        <p:spPr>
          <a:xfrm>
            <a:off x="940923" y="4180559"/>
            <a:ext cx="4504239" cy="1271349"/>
          </a:xfrm>
          <a:prstGeom prst="snip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</a:rPr>
              <a:t>Sie lernen Denken: </a:t>
            </a:r>
            <a:r>
              <a:rPr lang="de-DE" sz="1400" b="1" dirty="0"/>
              <a:t>Kulturwissenschaftliche und anthropologische Interpretation </a:t>
            </a:r>
            <a:r>
              <a:rPr lang="de-DE" sz="1400" dirty="0"/>
              <a:t>Die Auswertung archäologischer Befunde innerhalb  historischer und soziokultureller Zusammenhänge der Antike und ihres Nachlebens.</a:t>
            </a:r>
          </a:p>
        </p:txBody>
      </p:sp>
    </p:spTree>
    <p:extLst>
      <p:ext uri="{BB962C8B-B14F-4D97-AF65-F5344CB8AC3E}">
        <p14:creationId xmlns="" xmlns:p14="http://schemas.microsoft.com/office/powerpoint/2010/main" val="345913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5487AF8-0DE1-4AE6-BB5B-73CD3AC1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8ACE2-1BC1-403E-B945-F9B70B2E92A7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20" name="Titel 19">
            <a:extLst>
              <a:ext uri="{FF2B5EF4-FFF2-40B4-BE49-F238E27FC236}">
                <a16:creationId xmlns="" xmlns:a16="http://schemas.microsoft.com/office/drawing/2014/main" id="{529644CE-0CED-4E6D-BE3C-3153F546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kann man nach dem Studium machen?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3013C768-8879-4EE1-8E63-6D3B2F760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108" y="1887653"/>
            <a:ext cx="7232650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de-DE" sz="1800" b="1" dirty="0" err="1">
                <a:latin typeface="+mj-lt"/>
              </a:rPr>
              <a:t>Forschung</a:t>
            </a:r>
            <a:r>
              <a:rPr lang="en-US" altLang="de-DE" sz="1800" b="1" dirty="0">
                <a:latin typeface="+mj-lt"/>
              </a:rPr>
              <a:t> und </a:t>
            </a:r>
            <a:r>
              <a:rPr lang="en-US" altLang="de-DE" sz="1800" b="1" dirty="0" err="1">
                <a:latin typeface="+mj-lt"/>
              </a:rPr>
              <a:t>Lehre</a:t>
            </a:r>
            <a:endParaRPr lang="en-US" altLang="de-DE" sz="1800" b="1" dirty="0">
              <a:latin typeface="+mj-lt"/>
            </a:endParaRPr>
          </a:p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US" altLang="de-DE" sz="1800" dirty="0" err="1">
                <a:latin typeface="+mj-lt"/>
              </a:rPr>
              <a:t>Wissenschaftliche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Arbeit</a:t>
            </a:r>
            <a:r>
              <a:rPr lang="en-US" altLang="de-DE" sz="1800" dirty="0">
                <a:latin typeface="+mj-lt"/>
              </a:rPr>
              <a:t> an </a:t>
            </a:r>
            <a:r>
              <a:rPr lang="en-US" altLang="de-DE" sz="1800" dirty="0" err="1">
                <a:latin typeface="+mj-lt"/>
              </a:rPr>
              <a:t>Hochschulen</a:t>
            </a:r>
            <a:r>
              <a:rPr lang="en-US" altLang="de-DE" sz="1800" dirty="0">
                <a:latin typeface="+mj-lt"/>
              </a:rPr>
              <a:t> und </a:t>
            </a:r>
            <a:r>
              <a:rPr lang="en-US" altLang="de-DE" sz="1800" dirty="0" err="1">
                <a:latin typeface="+mj-lt"/>
              </a:rPr>
              <a:t>Forschungsinstitutionen</a:t>
            </a:r>
            <a:endParaRPr lang="en-US" altLang="de-DE" sz="1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de-DE" sz="1800" b="1" dirty="0" err="1">
                <a:latin typeface="+mj-lt"/>
              </a:rPr>
              <a:t>Sammlungswesen</a:t>
            </a:r>
            <a:endParaRPr lang="en-US" altLang="de-DE" sz="1800" b="1" dirty="0">
              <a:latin typeface="+mj-lt"/>
            </a:endParaRPr>
          </a:p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US" altLang="de-DE" sz="1800" dirty="0" err="1">
                <a:latin typeface="+mj-lt"/>
              </a:rPr>
              <a:t>Arbeit</a:t>
            </a:r>
            <a:r>
              <a:rPr lang="en-US" altLang="de-DE" sz="1800" dirty="0">
                <a:latin typeface="+mj-lt"/>
              </a:rPr>
              <a:t> in </a:t>
            </a:r>
            <a:r>
              <a:rPr lang="en-US" altLang="de-DE" sz="1800" dirty="0" err="1">
                <a:latin typeface="+mj-lt"/>
              </a:rPr>
              <a:t>Museen</a:t>
            </a:r>
            <a:r>
              <a:rPr lang="en-US" altLang="de-DE" sz="1800" dirty="0">
                <a:latin typeface="+mj-lt"/>
              </a:rPr>
              <a:t> und </a:t>
            </a:r>
            <a:r>
              <a:rPr lang="en-US" altLang="de-DE" sz="1800" dirty="0" err="1">
                <a:latin typeface="+mj-lt"/>
              </a:rPr>
              <a:t>Galerien</a:t>
            </a:r>
            <a:r>
              <a:rPr lang="en-US" altLang="de-DE" sz="1800" dirty="0">
                <a:latin typeface="+mj-lt"/>
              </a:rPr>
              <a:t>, in der </a:t>
            </a:r>
            <a:r>
              <a:rPr lang="en-US" altLang="de-DE" sz="1800" dirty="0" err="1">
                <a:latin typeface="+mj-lt"/>
              </a:rPr>
              <a:t>Kuration</a:t>
            </a:r>
            <a:r>
              <a:rPr lang="en-US" altLang="de-DE" sz="1800" dirty="0">
                <a:latin typeface="+mj-lt"/>
              </a:rPr>
              <a:t>, der </a:t>
            </a:r>
            <a:r>
              <a:rPr lang="en-US" altLang="de-DE" sz="1800" dirty="0" err="1">
                <a:latin typeface="+mj-lt"/>
              </a:rPr>
              <a:t>Verwaltung</a:t>
            </a:r>
            <a:r>
              <a:rPr lang="en-US" altLang="de-DE" sz="1800" dirty="0">
                <a:latin typeface="+mj-lt"/>
              </a:rPr>
              <a:t> und der </a:t>
            </a:r>
            <a:r>
              <a:rPr lang="en-US" altLang="de-DE" sz="1800" dirty="0" err="1">
                <a:latin typeface="+mj-lt"/>
              </a:rPr>
              <a:t>Museumspädagogik</a:t>
            </a:r>
            <a:endParaRPr lang="en-US" altLang="de-DE" sz="18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de-DE" sz="1800" b="1" dirty="0" err="1">
                <a:latin typeface="+mj-lt"/>
              </a:rPr>
              <a:t>Kultur</a:t>
            </a:r>
            <a:endParaRPr lang="en-US" altLang="de-DE" sz="1800" b="1" dirty="0">
              <a:latin typeface="+mj-lt"/>
            </a:endParaRPr>
          </a:p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US" altLang="de-DE" sz="1800" dirty="0" err="1">
                <a:latin typeface="+mj-lt"/>
              </a:rPr>
              <a:t>Arbeit</a:t>
            </a:r>
            <a:r>
              <a:rPr lang="en-US" altLang="de-DE" sz="1800" dirty="0">
                <a:latin typeface="+mj-lt"/>
              </a:rPr>
              <a:t> an </a:t>
            </a:r>
            <a:r>
              <a:rPr lang="en-US" altLang="de-DE" sz="1800" dirty="0" err="1">
                <a:latin typeface="+mj-lt"/>
              </a:rPr>
              <a:t>Institutionen</a:t>
            </a:r>
            <a:r>
              <a:rPr lang="en-US" altLang="de-DE" sz="1800" dirty="0">
                <a:latin typeface="+mj-lt"/>
              </a:rPr>
              <a:t> der </a:t>
            </a:r>
            <a:r>
              <a:rPr lang="en-US" altLang="de-DE" sz="1800" dirty="0" err="1">
                <a:latin typeface="+mj-lt"/>
              </a:rPr>
              <a:t>Kulturpolitik</a:t>
            </a:r>
            <a:r>
              <a:rPr lang="de-DE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Kultur</a:t>
            </a:r>
            <a:r>
              <a:rPr lang="en-US" altLang="de-DE" sz="1800" dirty="0">
                <a:latin typeface="+mj-lt"/>
              </a:rPr>
              <a:t>- und </a:t>
            </a:r>
            <a:r>
              <a:rPr lang="en-US" altLang="de-DE" sz="1800" dirty="0" err="1">
                <a:latin typeface="+mj-lt"/>
              </a:rPr>
              <a:t>Forschungsmanagement</a:t>
            </a:r>
            <a:r>
              <a:rPr lang="en-US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bes</a:t>
            </a:r>
            <a:r>
              <a:rPr lang="en-US" altLang="de-DE" sz="1800" dirty="0">
                <a:latin typeface="+mj-lt"/>
              </a:rPr>
              <a:t>. </a:t>
            </a:r>
            <a:r>
              <a:rPr lang="en-US" altLang="de-DE" sz="1800" dirty="0" err="1">
                <a:latin typeface="+mj-lt"/>
              </a:rPr>
              <a:t>Öffentlichkeitsarbeit</a:t>
            </a:r>
            <a:r>
              <a:rPr lang="en-US" altLang="de-DE" sz="1800" dirty="0">
                <a:latin typeface="+mj-lt"/>
              </a:rPr>
              <a:t>, Public Relations, </a:t>
            </a:r>
            <a:r>
              <a:rPr lang="en-US" altLang="de-DE" sz="1800" dirty="0" err="1">
                <a:latin typeface="+mj-lt"/>
              </a:rPr>
              <a:t>Projekt</a:t>
            </a:r>
            <a:r>
              <a:rPr lang="en-US" altLang="de-DE" sz="1800" dirty="0">
                <a:latin typeface="+mj-lt"/>
              </a:rPr>
              <a:t>- und </a:t>
            </a:r>
            <a:r>
              <a:rPr lang="en-US" altLang="de-DE" sz="1800" dirty="0" err="1">
                <a:latin typeface="+mj-lt"/>
              </a:rPr>
              <a:t>Präsentationsarbeit</a:t>
            </a:r>
            <a:r>
              <a:rPr lang="en-US" altLang="de-DE" sz="1800" dirty="0">
                <a:latin typeface="+mj-lt"/>
              </a:rPr>
              <a:t>,</a:t>
            </a:r>
            <a:r>
              <a:rPr lang="de-DE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Erwachsenenbildung</a:t>
            </a:r>
            <a:r>
              <a:rPr lang="en-US" altLang="de-DE" sz="1800" dirty="0">
                <a:latin typeface="+mj-lt"/>
              </a:rPr>
              <a:t> und </a:t>
            </a:r>
            <a:r>
              <a:rPr lang="en-US" altLang="de-DE" sz="1800" dirty="0" err="1">
                <a:latin typeface="+mj-lt"/>
              </a:rPr>
              <a:t>Tourismus</a:t>
            </a:r>
            <a:r>
              <a:rPr lang="de-DE" altLang="de-DE" sz="1800" dirty="0">
                <a:latin typeface="+mj-lt"/>
              </a:rPr>
              <a:t> </a:t>
            </a:r>
            <a:endParaRPr lang="en-US" altLang="de-DE" sz="1800" b="1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de-DE" sz="1800" b="1" dirty="0" err="1">
                <a:latin typeface="+mj-lt"/>
              </a:rPr>
              <a:t>Kommunikation</a:t>
            </a:r>
            <a:endParaRPr lang="en-US" altLang="de-DE" sz="1800" b="1" dirty="0">
              <a:latin typeface="+mj-lt"/>
            </a:endParaRPr>
          </a:p>
          <a:p>
            <a:pPr marL="285750" indent="-285750">
              <a:spcBef>
                <a:spcPct val="0"/>
              </a:spcBef>
            </a:pPr>
            <a:r>
              <a:rPr lang="en-US" altLang="de-DE" sz="1800" dirty="0" err="1">
                <a:latin typeface="+mj-lt"/>
              </a:rPr>
              <a:t>Arbeit</a:t>
            </a:r>
            <a:r>
              <a:rPr lang="en-US" altLang="de-DE" sz="1800" dirty="0">
                <a:latin typeface="+mj-lt"/>
              </a:rPr>
              <a:t> in </a:t>
            </a:r>
            <a:r>
              <a:rPr lang="en-US" altLang="de-DE" sz="1800" dirty="0" err="1">
                <a:latin typeface="+mj-lt"/>
              </a:rPr>
              <a:t>wissenschaftlichen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Bibliotheken</a:t>
            </a:r>
            <a:r>
              <a:rPr lang="en-US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Fachverlagen</a:t>
            </a:r>
            <a:r>
              <a:rPr lang="en-US" altLang="de-DE" sz="1800" dirty="0">
                <a:latin typeface="+mj-lt"/>
              </a:rPr>
              <a:t>, der </a:t>
            </a:r>
            <a:r>
              <a:rPr lang="en-US" altLang="de-DE" sz="1800" dirty="0" err="1">
                <a:latin typeface="+mj-lt"/>
              </a:rPr>
              <a:t>Wissensvermittlung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im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kulturellen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Sektor</a:t>
            </a:r>
            <a:r>
              <a:rPr lang="en-US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etwa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im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Mediensektor</a:t>
            </a:r>
            <a:r>
              <a:rPr lang="en-US" altLang="de-DE" sz="1800" dirty="0">
                <a:latin typeface="+mj-lt"/>
              </a:rPr>
              <a:t> (</a:t>
            </a:r>
            <a:r>
              <a:rPr lang="en-US" altLang="de-DE" sz="1800" dirty="0" err="1">
                <a:latin typeface="+mj-lt"/>
              </a:rPr>
              <a:t>Verlagswesen</a:t>
            </a:r>
            <a:r>
              <a:rPr lang="en-US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Kulturjournalismus</a:t>
            </a:r>
            <a:r>
              <a:rPr lang="en-US" altLang="de-DE" sz="1800" dirty="0">
                <a:latin typeface="+mj-lt"/>
              </a:rPr>
              <a:t> in Print- und audio-</a:t>
            </a:r>
            <a:r>
              <a:rPr lang="en-US" altLang="de-DE" sz="1800" dirty="0" err="1">
                <a:latin typeface="+mj-lt"/>
              </a:rPr>
              <a:t>visuellen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Medien</a:t>
            </a:r>
            <a:r>
              <a:rPr lang="en-US" altLang="de-DE" sz="1800" dirty="0">
                <a:latin typeface="+mj-lt"/>
              </a:rPr>
              <a:t>, </a:t>
            </a:r>
            <a:r>
              <a:rPr lang="en-US" altLang="de-DE" sz="1800" dirty="0" err="1">
                <a:latin typeface="+mj-lt"/>
              </a:rPr>
              <a:t>Entwicklung</a:t>
            </a:r>
            <a:r>
              <a:rPr lang="en-US" altLang="de-DE" sz="1800" dirty="0">
                <a:latin typeface="+mj-lt"/>
              </a:rPr>
              <a:t> von </a:t>
            </a:r>
            <a:r>
              <a:rPr lang="en-US" altLang="de-DE" sz="1800" dirty="0" err="1">
                <a:latin typeface="+mj-lt"/>
              </a:rPr>
              <a:t>Lernsoftware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oder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andere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multimediale</a:t>
            </a:r>
            <a:r>
              <a:rPr lang="en-US" altLang="de-DE" sz="1800" dirty="0">
                <a:latin typeface="+mj-lt"/>
              </a:rPr>
              <a:t> </a:t>
            </a:r>
            <a:r>
              <a:rPr lang="en-US" altLang="de-DE" sz="1800" dirty="0" err="1">
                <a:latin typeface="+mj-lt"/>
              </a:rPr>
              <a:t>Anwendungen</a:t>
            </a:r>
            <a:r>
              <a:rPr lang="en-US" altLang="de-DE" sz="1800" dirty="0">
                <a:latin typeface="+mj-lt"/>
              </a:rPr>
              <a:t>), </a:t>
            </a:r>
            <a:r>
              <a:rPr lang="en-US" altLang="de-DE" sz="1800" dirty="0" err="1">
                <a:latin typeface="+mj-lt"/>
              </a:rPr>
              <a:t>Programmierung</a:t>
            </a:r>
            <a:r>
              <a:rPr lang="en-US" altLang="de-DE" sz="1800" dirty="0">
                <a:latin typeface="+mj-lt"/>
              </a:rPr>
              <a:t> &amp; App-</a:t>
            </a:r>
            <a:r>
              <a:rPr lang="en-US" altLang="de-DE" sz="1800" dirty="0" err="1">
                <a:latin typeface="+mj-lt"/>
              </a:rPr>
              <a:t>Entwicklung</a:t>
            </a:r>
            <a:r>
              <a:rPr lang="en-US" altLang="de-DE" sz="1800" dirty="0">
                <a:latin typeface="+mj-lt"/>
              </a:rPr>
              <a:t>, Training und </a:t>
            </a:r>
            <a:r>
              <a:rPr lang="en-US" altLang="de-DE" sz="1800" dirty="0" err="1">
                <a:latin typeface="+mj-lt"/>
              </a:rPr>
              <a:t>Beratung</a:t>
            </a:r>
            <a:endParaRPr lang="de-DE" altLang="de-DE" sz="1800" dirty="0">
              <a:latin typeface="+mj-lt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B87D4934-9505-4996-B5DA-9E337E994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749358"/>
            <a:ext cx="2376362" cy="1581075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BFC63B1-3847-4F4D-9541-AF95EE43A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58560"/>
            <a:ext cx="2376362" cy="1584241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53344F54-3FCF-4623-B6C2-45B20BE50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02441"/>
            <a:ext cx="2376362" cy="15842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14694394"/>
      </p:ext>
    </p:extLst>
  </p:cSld>
  <p:clrMapOvr>
    <a:masterClrMapping/>
  </p:clrMapOvr>
</p:sld>
</file>

<file path=ppt/theme/theme1.xml><?xml version="1.0" encoding="utf-8"?>
<a:theme xmlns:a="http://schemas.openxmlformats.org/drawingml/2006/main" name="JLU FOLIENMASTER">
  <a:themeElements>
    <a:clrScheme name="JLU Gießen">
      <a:dk1>
        <a:sysClr val="windowText" lastClr="000000"/>
      </a:dk1>
      <a:lt1>
        <a:sysClr val="window" lastClr="FFFFFF"/>
      </a:lt1>
      <a:dk2>
        <a:srgbClr val="53606B"/>
      </a:dk2>
      <a:lt2>
        <a:srgbClr val="E7E6E6"/>
      </a:lt2>
      <a:accent1>
        <a:srgbClr val="0069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DCE6EB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orlage_JLU_16_9_Calibri" id="{1D5F062F-75DA-F14C-8D7E-2DB7E635818D}" vid="{CD83FBED-9354-B943-958D-00CEB85C273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Vorlage_JLU_16_9_Calibri</Template>
  <TotalTime>0</TotalTime>
  <Words>1050</Words>
  <Application>Microsoft Office PowerPoint</Application>
  <PresentationFormat>Benutzerdefiniert</PresentationFormat>
  <Paragraphs>146</Paragraphs>
  <Slides>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JLU FOLIENMASTER</vt:lpstr>
      <vt:lpstr>Klassische Archäologie BA-Studiengang Geschichts- und Kulturwissenschaften </vt:lpstr>
      <vt:lpstr>Wofür interessieren Sie sich? </vt:lpstr>
      <vt:lpstr>Die Themenbereiche der Klassische Archäologie</vt:lpstr>
      <vt:lpstr>Die Themenbereiche der Klassische Archäologie</vt:lpstr>
      <vt:lpstr>Die Themenbereiche der Klassische Archäologie</vt:lpstr>
      <vt:lpstr>Die Themenbereiche der Klassische Archäologie</vt:lpstr>
      <vt:lpstr>Die Themenbereiche der Klassische Archäologie</vt:lpstr>
      <vt:lpstr>Welche Fähigkeiten und Kenntnisse erwerben Sie bei uns?</vt:lpstr>
      <vt:lpstr>Was kann man nach dem Studium machen?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Wie studieren Sie Klassische Archäologie an der JLU?</vt:lpstr>
      <vt:lpstr>Folie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Stark, Michaela</dc:creator>
  <cp:lastModifiedBy>julie</cp:lastModifiedBy>
  <cp:revision>37</cp:revision>
  <dcterms:created xsi:type="dcterms:W3CDTF">2019-01-23T14:58:29Z</dcterms:created>
  <dcterms:modified xsi:type="dcterms:W3CDTF">2020-04-22T14:45:53Z</dcterms:modified>
</cp:coreProperties>
</file>