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3"/>
  </p:notesMasterIdLst>
  <p:handoutMasterIdLst>
    <p:handoutMasterId r:id="rId14"/>
  </p:handoutMasterIdLst>
  <p:sldIdLst>
    <p:sldId id="262" r:id="rId2"/>
    <p:sldId id="263" r:id="rId3"/>
    <p:sldId id="265" r:id="rId4"/>
    <p:sldId id="268" r:id="rId5"/>
    <p:sldId id="270" r:id="rId6"/>
    <p:sldId id="269" r:id="rId7"/>
    <p:sldId id="275" r:id="rId8"/>
    <p:sldId id="266" r:id="rId9"/>
    <p:sldId id="273" r:id="rId10"/>
    <p:sldId id="27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-Benutzer" initials="M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20" autoAdjust="0"/>
  </p:normalViewPr>
  <p:slideViewPr>
    <p:cSldViewPr snapToGrid="0" showGuides="1">
      <p:cViewPr varScale="1">
        <p:scale>
          <a:sx n="123" d="100"/>
          <a:sy n="123" d="100"/>
        </p:scale>
        <p:origin x="114" y="2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10" d="100"/>
          <a:sy n="110" d="100"/>
        </p:scale>
        <p:origin x="518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AFF723E-1D30-134E-B1B2-506A6DECF3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07F8E2-C22B-F74A-93F8-E6BCEC698A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9DBFD-FAE6-3E41-ACEA-259A1401F44F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B79E05-472D-0B4D-AC55-5B4A99C7F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147791-A6F0-F644-8FE9-893D1EE774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767D0-BF52-C643-A7AF-F9711B20AF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398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F4C4F-A843-EB41-A02D-558FE6266D04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222E6-97CB-894A-B10C-04101548E0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87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er Titel für Zweit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F746CFC-D7E8-462F-B9EC-C133A72F5964}"/>
              </a:ext>
            </a:extLst>
          </p:cNvPr>
          <p:cNvSpPr/>
          <p:nvPr userDrawn="1"/>
        </p:nvSpPr>
        <p:spPr>
          <a:xfrm>
            <a:off x="863600" y="1592263"/>
            <a:ext cx="11328400" cy="5265737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2A6B-B375-714F-8966-714DE435E008}" type="datetime1">
              <a:rPr lang="de-DE" smtClean="0"/>
              <a:t>02.11.2020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ACE2-1BC1-403E-B945-F9B70B2E92A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1D3AF9E-1737-4290-9CDF-CEF8966ED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9000" y="4811284"/>
            <a:ext cx="10464800" cy="1252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spcAft>
                <a:spcPts val="5200"/>
              </a:spcAft>
              <a:defRPr sz="3600" spc="0"/>
            </a:lvl1pPr>
          </a:lstStyle>
          <a:p>
            <a:r>
              <a:rPr lang="de-DE" dirty="0"/>
              <a:t>HIER TITEL IN VERSALIEN EINFÜGEN</a:t>
            </a:r>
            <a:endParaRPr lang="en-US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374F239-C7F8-274D-8F23-C4FE3A62283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324165" y="333375"/>
            <a:ext cx="4004236" cy="9350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de-DE" dirty="0"/>
              <a:t>Logo mit Klick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823524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itat">
    <p:bg>
      <p:bgPr>
        <a:solidFill>
          <a:schemeClr val="accent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64860-F903-4A1A-B4EF-3385E33A23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1592264"/>
            <a:ext cx="10464800" cy="2970212"/>
          </a:xfrm>
        </p:spPr>
        <p:txBody>
          <a:bodyPr anchor="b">
            <a:normAutofit/>
          </a:bodyPr>
          <a:lstStyle>
            <a:lvl1pPr>
              <a:lnSpc>
                <a:spcPts val="2500"/>
              </a:lnSpc>
              <a:defRPr sz="2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»Zitat hier einfügen«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00CA9F-5938-4363-AADF-F20CC2E470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40101" y="4589464"/>
            <a:ext cx="8007351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Zitatquelle hier einfügen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C51317-1551-4443-9471-A027A51B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227AB2-B1DA-A64E-B7AF-554F8788D44E}" type="datetime1">
              <a:rPr lang="de-DE" smtClean="0"/>
              <a:t>02.11.2020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FD2B53-991D-46B1-B30F-5C0F5D7EE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092FF8-BF70-4A92-B640-F06294E1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020386-5CBC-CD4E-BD82-8CAABDB74E93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chemeClr val="bg1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83379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8328A-BA0D-4FC3-96CC-C03A465CA7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9000" y="1592263"/>
            <a:ext cx="10464800" cy="868926"/>
          </a:xfrm>
        </p:spPr>
        <p:txBody>
          <a:bodyPr anchor="b">
            <a:normAutofit/>
          </a:bodyPr>
          <a:lstStyle>
            <a:lvl1pPr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ÜBERSCHRIFT IN VERSALIEN EINFÜGEN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5CD702-64EE-4A22-8437-152E8D63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999" y="2461190"/>
            <a:ext cx="7531100" cy="3739587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800">
                <a:latin typeface="+mn-lt"/>
              </a:defRPr>
            </a:lvl1pPr>
            <a:lvl2pPr marL="457200" indent="0">
              <a:lnSpc>
                <a:spcPts val="2600"/>
              </a:lnSpc>
              <a:buNone/>
              <a:defRPr sz="1600">
                <a:latin typeface="+mn-lt"/>
              </a:defRPr>
            </a:lvl2pPr>
            <a:lvl3pPr marL="914400" indent="0">
              <a:lnSpc>
                <a:spcPts val="2600"/>
              </a:lnSpc>
              <a:buNone/>
              <a:defRPr sz="1400">
                <a:latin typeface="+mn-lt"/>
              </a:defRPr>
            </a:lvl3pPr>
            <a:lvl4pPr marL="1371600" indent="0">
              <a:lnSpc>
                <a:spcPts val="2600"/>
              </a:lnSpc>
              <a:buNone/>
              <a:defRPr sz="1200">
                <a:latin typeface="+mn-lt"/>
              </a:defRPr>
            </a:lvl4pPr>
            <a:lvl5pPr marL="1828800" indent="0">
              <a:lnSpc>
                <a:spcPts val="2600"/>
              </a:lnSpc>
              <a:buNone/>
              <a:defRPr sz="1200">
                <a:latin typeface="+mn-lt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30BBC-A824-4666-BF02-1AB0EA09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1B00-4768-9B45-A59D-558287E26A99}" type="datetime1">
              <a:rPr lang="de-DE" smtClean="0"/>
              <a:t>02.11.2020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ED0220-CF3A-4EA9-B81B-446A2087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0CD49F-D340-43C2-8353-76FE46A9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8FC197D-872E-1D4D-B2C0-F4B5381E34F9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14551759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97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8328A-BA0D-4FC3-96CC-C03A465CA7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808680"/>
            <a:ext cx="10452099" cy="97159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HIER HEADLINE IN VERSALIEN EINFÜGEN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5CD702-64EE-4A22-8437-152E8D63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780275"/>
            <a:ext cx="10464800" cy="4420501"/>
          </a:xfrm>
        </p:spPr>
        <p:txBody>
          <a:bodyPr numCol="2">
            <a:norm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400"/>
            </a:lvl2pPr>
            <a:lvl3pPr marL="914400" indent="0">
              <a:lnSpc>
                <a:spcPts val="2600"/>
              </a:lnSpc>
              <a:buNone/>
              <a:defRPr sz="1200"/>
            </a:lvl3pPr>
            <a:lvl4pPr marL="1371600" indent="0">
              <a:lnSpc>
                <a:spcPts val="2600"/>
              </a:lnSpc>
              <a:buNone/>
              <a:defRPr sz="1100"/>
            </a:lvl4pPr>
            <a:lvl5pPr marL="1828800" indent="0">
              <a:lnSpc>
                <a:spcPts val="2600"/>
              </a:lnSpc>
              <a:buNone/>
              <a:defRPr sz="11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30BBC-A824-4666-BF02-1AB0EA09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23B509E4-1AAA-884A-AA11-844E23A50BF4}" type="datetime1">
              <a:rPr lang="de-DE" smtClean="0"/>
              <a:t>02.11.2020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ED0220-CF3A-4EA9-B81B-446A2087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0CD49F-D340-43C2-8353-76FE46A9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C22446-287B-5340-938D-378A431270A4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2629281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groß mit 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57CB81E2-10AB-4A5A-B3DA-02F87BA3BA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3600" y="1592263"/>
            <a:ext cx="11328400" cy="52657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45B5-9C78-0C42-AFA3-66A5CB6296E2}" type="datetime1">
              <a:rPr lang="de-DE" smtClean="0"/>
              <a:t>02.11.2020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1D3AF9E-1737-4290-9CDF-CEF8966ED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4520726"/>
            <a:ext cx="10464800" cy="132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500"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ACE2-1BC1-403E-B945-F9B70B2E92A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48CC4EA-B506-BC45-900A-4869786EC380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13930428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EE1833-B22A-4FF2-A2CF-954411FDD43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8259" y="1228484"/>
            <a:ext cx="5130799" cy="365126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BILDÜBERSCHRIFT 1 IN VERSALIEN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15B0C1-DEE9-4AC5-B8AF-E6CEC736FCF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98547" y="1228484"/>
            <a:ext cx="5129853" cy="365127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BILDÜBERSCHRIFT 2 IN VERSALIEN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672A44D-9EA5-4973-BF81-F6A558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41EE-1368-5D4B-9F6C-E36BDBEE59D4}" type="datetime1">
              <a:rPr lang="de-DE" smtClean="0"/>
              <a:t>02.11.2020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F78E044-7B77-4048-B926-0F3C1495E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7E4BEB7-3A41-41D7-A8F4-4CCF0761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632272B-ED07-4B00-85B8-F8D4C541F7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3600" y="1595846"/>
            <a:ext cx="5016500" cy="3311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D6738182-F886-4FA1-B7D7-371FB4A184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0" y="1600286"/>
            <a:ext cx="5004512" cy="3307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2E3933DF-DBA7-4254-B94C-4AD2D57C439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7315" y="4989341"/>
            <a:ext cx="5130799" cy="1176504"/>
          </a:xfrm>
        </p:spPr>
        <p:txBody>
          <a:bodyPr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Optional: Bildunterschrift 1 hier einfügen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D291BA23-ED90-4ACD-A58E-985A128848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7603" y="4989341"/>
            <a:ext cx="5129853" cy="1176510"/>
          </a:xfrm>
        </p:spPr>
        <p:txBody>
          <a:bodyPr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Optional: Bildunterschrift 2 hier einfügen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FF429547-B425-624D-9509-BAA2B789347D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8370035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AAF7A20-CA0E-4D2A-81F6-A36F0D66C8FF}"/>
              </a:ext>
            </a:extLst>
          </p:cNvPr>
          <p:cNvSpPr/>
          <p:nvPr userDrawn="1"/>
        </p:nvSpPr>
        <p:spPr>
          <a:xfrm>
            <a:off x="863600" y="1592263"/>
            <a:ext cx="11328400" cy="3646309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BD7C-F9CA-4544-8357-D85C83421CD9}" type="datetime1">
              <a:rPr lang="de-DE" smtClean="0"/>
              <a:t>02.11.2020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ACE2-1BC1-403E-B945-F9B70B2E92A7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79651E7-2284-414C-B5FD-D70174DB46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333375"/>
            <a:ext cx="2029968" cy="2538318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256105D-936D-4BCF-BF19-DD391F1490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811284"/>
            <a:ext cx="11328400" cy="1354566"/>
          </a:xfrm>
          <a:solidFill>
            <a:schemeClr val="accent1">
              <a:alpha val="90000"/>
            </a:schemeClr>
          </a:solidFill>
        </p:spPr>
        <p:txBody>
          <a:bodyPr anchor="ctr">
            <a:normAutofit/>
          </a:bodyPr>
          <a:lstStyle>
            <a:lvl1pPr marL="361950" indent="0">
              <a:buNone/>
              <a:tabLst>
                <a:tab pos="447675" algn="l"/>
              </a:tabLst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ABSCHIEDSFORMEL IN VERSALIEN EINFÜGEN</a:t>
            </a:r>
          </a:p>
        </p:txBody>
      </p:sp>
    </p:spTree>
    <p:extLst>
      <p:ext uri="{BB962C8B-B14F-4D97-AF65-F5344CB8AC3E}">
        <p14:creationId xmlns:p14="http://schemas.microsoft.com/office/powerpoint/2010/main" val="4690494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er Titel für Zweitlogo &amp; Copy-Text">
    <p:bg>
      <p:bgPr>
        <a:solidFill>
          <a:schemeClr val="accent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F1BB5D8-089D-42AD-A39C-FD15FA491110}"/>
              </a:ext>
            </a:extLst>
          </p:cNvPr>
          <p:cNvSpPr/>
          <p:nvPr userDrawn="1"/>
        </p:nvSpPr>
        <p:spPr>
          <a:xfrm>
            <a:off x="431800" y="1592263"/>
            <a:ext cx="11760200" cy="5265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E912-98B4-8047-86FD-81EE17B84DEA}" type="datetime1">
              <a:rPr lang="de-DE" smtClean="0"/>
              <a:t>02.11.2020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ACE2-1BC1-403E-B945-F9B70B2E92A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9EBDCD2-0D69-4EB9-8A5F-98B2EA182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4717280"/>
            <a:ext cx="5232400" cy="11247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just"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Hier Titel einfügen</a:t>
            </a:r>
            <a:endParaRPr lang="en-US" dirty="0"/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3EF38E61-1B25-B944-A9FD-31622B73EE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24164" y="2205038"/>
            <a:ext cx="4004236" cy="122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Logo mit Klick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0923758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8328A-BA0D-4FC3-96CC-C03A465CA7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 dirty="0"/>
              <a:t>ÜBERSCHRIFT IN VERSALIEN EINFÜGEN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5CD702-64EE-4A22-8437-152E8D63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834171"/>
            <a:ext cx="10464800" cy="4366604"/>
          </a:xfrm>
        </p:spPr>
        <p:txBody>
          <a:bodyPr numCol="1"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100">
                <a:latin typeface="+mn-lt"/>
              </a:defRPr>
            </a:lvl4pPr>
            <a:lvl5pPr marL="18288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ED0220-CF3A-4EA9-B81B-446A2087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44256"/>
            <a:ext cx="41148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0CD49F-D340-43C2-8353-76FE46A9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4257"/>
            <a:ext cx="2743200" cy="365125"/>
          </a:xfrm>
        </p:spPr>
        <p:txBody>
          <a:bodyPr/>
          <a:lstStyle/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A2AAF7E1-642A-3C48-A838-21ED98E88707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362338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BD375E-1F20-4023-97DA-18E162FCB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300" y="1825625"/>
            <a:ext cx="5004512" cy="4351338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+mn-lt"/>
              </a:defRPr>
            </a:lvl1pPr>
            <a:lvl2pPr>
              <a:buClr>
                <a:schemeClr val="accent1"/>
              </a:buClr>
              <a:defRPr>
                <a:latin typeface="+mn-lt"/>
              </a:defRPr>
            </a:lvl2pPr>
            <a:lvl3pPr>
              <a:buClr>
                <a:schemeClr val="accent1"/>
              </a:buClr>
              <a:defRPr>
                <a:latin typeface="+mn-lt"/>
              </a:defRPr>
            </a:lvl3pPr>
            <a:lvl4pPr>
              <a:buClr>
                <a:schemeClr val="accent1"/>
              </a:buClr>
              <a:defRPr>
                <a:latin typeface="+mn-lt"/>
              </a:defRPr>
            </a:lvl4pPr>
            <a:lvl5pPr>
              <a:buClr>
                <a:schemeClr val="accent1"/>
              </a:buClr>
              <a:defRPr>
                <a:latin typeface="+mn-lt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6DF97D-F639-4B0E-AFAF-4D50DED70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3888" y="1825625"/>
            <a:ext cx="5004512" cy="4351338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+mn-lt"/>
              </a:defRPr>
            </a:lvl1pPr>
            <a:lvl2pPr>
              <a:buClr>
                <a:schemeClr val="accent1"/>
              </a:buClr>
              <a:defRPr>
                <a:latin typeface="+mn-lt"/>
              </a:defRPr>
            </a:lvl2pPr>
            <a:lvl3pPr>
              <a:buClr>
                <a:schemeClr val="accent1"/>
              </a:buClr>
              <a:defRPr>
                <a:latin typeface="+mn-lt"/>
              </a:defRPr>
            </a:lvl3pPr>
            <a:lvl4pPr>
              <a:buClr>
                <a:schemeClr val="accent1"/>
              </a:buClr>
              <a:defRPr>
                <a:latin typeface="+mn-lt"/>
              </a:defRPr>
            </a:lvl4pPr>
            <a:lvl5pPr>
              <a:buClr>
                <a:schemeClr val="accent1"/>
              </a:buClr>
              <a:defRPr>
                <a:latin typeface="+mn-lt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55C2B2-608F-4D93-9FCC-687874A8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3488-2EA9-4848-BDDC-355F819E37AF}" type="datetime1">
              <a:rPr lang="de-DE" smtClean="0"/>
              <a:t>02.11.2020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184261-C9CF-46A0-8C08-5BD19F0F7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700299-4A15-4BE0-BA5C-BE9710E60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CCE94487-264F-489D-8EA8-7CB86F52D0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808680"/>
            <a:ext cx="10464800" cy="971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 dirty="0"/>
              <a:t>ÜBERSCHRIFT IN VERSALIEN EINFÜGEN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4D02293-EB70-E44D-A8FD-81D6EC48D3E9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5505276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04">
          <p15:clr>
            <a:srgbClr val="FBAE40"/>
          </p15:clr>
        </p15:guide>
        <p15:guide id="2" pos="397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4DEA37-33CE-4BC2-828B-6989E0910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300" y="1780275"/>
            <a:ext cx="5004512" cy="72480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987088C-F9C1-4195-ADB3-C5BC0DDCD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3888" y="1780275"/>
            <a:ext cx="5032029" cy="72480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A8BB69-5837-4E46-9DA6-9936B084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88FB-A551-C64A-A4A3-980E4E98EF92}" type="datetime1">
              <a:rPr lang="de-DE" smtClean="0"/>
              <a:t>02.11.2020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0DAE434-49A1-4F05-B28D-7DFE8D6BB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CA825F0-A7CE-490C-810C-607C8BEB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29F2-15A8-41B1-9F61-E59362F7F1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0F861DFC-7332-47EA-8BDC-CAD46079EE2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76300" y="2505075"/>
            <a:ext cx="5004512" cy="3695700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+mn-lt"/>
              </a:defRPr>
            </a:lvl1pPr>
            <a:lvl2pPr>
              <a:buClr>
                <a:schemeClr val="accent1"/>
              </a:buClr>
              <a:defRPr>
                <a:latin typeface="+mn-lt"/>
              </a:defRPr>
            </a:lvl2pPr>
            <a:lvl3pPr>
              <a:buClr>
                <a:schemeClr val="accent1"/>
              </a:buClr>
              <a:defRPr>
                <a:latin typeface="+mn-lt"/>
              </a:defRPr>
            </a:lvl3pPr>
            <a:lvl4pPr>
              <a:buClr>
                <a:schemeClr val="accent1"/>
              </a:buClr>
              <a:defRPr>
                <a:latin typeface="+mn-lt"/>
              </a:defRPr>
            </a:lvl4pPr>
            <a:lvl5pPr>
              <a:buClr>
                <a:schemeClr val="accent1"/>
              </a:buClr>
              <a:defRPr>
                <a:latin typeface="+mn-lt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CDDE1DF5-9BA8-4588-8C71-7A9682C10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3888" y="2505075"/>
            <a:ext cx="5004512" cy="3695700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+mn-lt"/>
              </a:defRPr>
            </a:lvl1pPr>
            <a:lvl2pPr>
              <a:buClr>
                <a:schemeClr val="accent1"/>
              </a:buClr>
              <a:defRPr>
                <a:latin typeface="+mn-lt"/>
              </a:defRPr>
            </a:lvl2pPr>
            <a:lvl3pPr>
              <a:buClr>
                <a:schemeClr val="accent1"/>
              </a:buClr>
              <a:defRPr>
                <a:latin typeface="+mn-lt"/>
              </a:defRPr>
            </a:lvl3pPr>
            <a:lvl4pPr>
              <a:buClr>
                <a:schemeClr val="accent1"/>
              </a:buClr>
              <a:defRPr>
                <a:latin typeface="+mn-lt"/>
              </a:defRPr>
            </a:lvl4pPr>
            <a:lvl5pPr>
              <a:buClr>
                <a:schemeClr val="accent1"/>
              </a:buClr>
              <a:defRPr>
                <a:latin typeface="+mn-lt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CFEEDB58-0F3E-46D6-8030-8F9B3F2A4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808680"/>
            <a:ext cx="10464800" cy="971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 dirty="0"/>
              <a:t>ÜBERSCHRIFT IN VERSALIEN EINFÜGEN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A41A4EE8-12A4-4444-919C-437260B64416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192619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tandard 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1FB623-12B6-452B-B532-AD1EABC82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ÜBERSCHRIFT IN VERSALIEN EINFÜGEN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21ED7B3-22AC-4052-AE31-FB30EFE5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0FCE-0B6E-DA46-B65E-BFCC625E7770}" type="datetime1">
              <a:rPr lang="de-DE" smtClean="0"/>
              <a:t>02.11.2020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FBCF81-93C2-43A3-BCB6-B60820632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AA7813-12B2-44BA-9E80-2E75D8A0B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A6AED74-0179-7746-8E52-524EF0516F2E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426504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2DFE88A-3502-442B-B87D-0C7EEC5D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D947-D5F5-2E40-B087-8D61D631A843}" type="datetime1">
              <a:rPr lang="de-DE" smtClean="0"/>
              <a:t>02.11.2020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7D4277-FB91-45EE-9FA1-945830E2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C7B419-72DD-4DC5-A02D-A01900EA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784D16A-6024-F247-B63E-1ACFEFFD4451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385774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. Aufzählung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5CD702-64EE-4A22-8437-152E8D63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2240264"/>
            <a:ext cx="10896600" cy="761507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30BBC-A824-4666-BF02-1AB0EA09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FADD-0FAE-5E4C-BD32-ECA5F2C744AE}" type="datetime1">
              <a:rPr lang="de-DE" smtClean="0"/>
              <a:t>02.11.2020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ED0220-CF3A-4EA9-B81B-446A2087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0CD49F-D340-43C2-8353-76FE46A9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E535BFB-F6C4-4146-B56C-1F02DB4C35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87701" y="3649771"/>
            <a:ext cx="8140700" cy="2551004"/>
          </a:xfrm>
          <a:prstGeom prst="rect">
            <a:avLst/>
          </a:prstGeom>
        </p:spPr>
        <p:txBody>
          <a:bodyPr lIns="72000" tIns="36000" rIns="0" bIns="36000" numCol="1">
            <a:normAutofit/>
          </a:bodyPr>
          <a:lstStyle>
            <a:lvl1pPr marL="228600" indent="-228600" algn="l">
              <a:buClr>
                <a:schemeClr val="accent1"/>
              </a:buClr>
              <a:defRPr sz="2400">
                <a:latin typeface="+mn-lt"/>
              </a:defRPr>
            </a:lvl1pPr>
            <a:lvl2pPr algn="l">
              <a:buClr>
                <a:schemeClr val="accent1"/>
              </a:buClr>
              <a:defRPr sz="2000">
                <a:latin typeface="+mn-lt"/>
              </a:defRPr>
            </a:lvl2pPr>
            <a:lvl3pPr algn="l">
              <a:buClr>
                <a:schemeClr val="accent1"/>
              </a:buClr>
              <a:defRPr sz="1800">
                <a:latin typeface="+mn-lt"/>
              </a:defRPr>
            </a:lvl3pPr>
            <a:lvl4pPr algn="l">
              <a:buClr>
                <a:schemeClr val="accent1"/>
              </a:buClr>
              <a:defRPr sz="1600">
                <a:latin typeface="+mn-lt"/>
              </a:defRPr>
            </a:lvl4pPr>
            <a:lvl5pPr algn="l">
              <a:buClr>
                <a:schemeClr val="accent1"/>
              </a:buClr>
              <a:defRPr sz="1600">
                <a:latin typeface="+mn-lt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CCDD2A8-0C17-46BD-BE7F-28D02DCBCA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808680"/>
            <a:ext cx="10909300" cy="971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ÜBERSCHRIFT IN VERSALIEN EINFÜGEN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4EC20AD2-6B27-F54A-95F6-21589C424C8B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11811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. Aufzählung mittig blau">
    <p:bg>
      <p:bgPr>
        <a:solidFill>
          <a:schemeClr val="accent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E1222A3-E021-4B3A-BE1D-672B5EE16E33}"/>
              </a:ext>
            </a:extLst>
          </p:cNvPr>
          <p:cNvSpPr/>
          <p:nvPr userDrawn="1"/>
        </p:nvSpPr>
        <p:spPr>
          <a:xfrm>
            <a:off x="876301" y="1592262"/>
            <a:ext cx="11315700" cy="5265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5CD702-64EE-4A22-8437-152E8D63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400" y="4556411"/>
            <a:ext cx="9931400" cy="1644365"/>
          </a:xfrm>
        </p:spPr>
        <p:txBody>
          <a:bodyPr numCol="2">
            <a:normAutofit/>
          </a:bodyPr>
          <a:lstStyle>
            <a:lvl1pPr marL="0" indent="0">
              <a:lnSpc>
                <a:spcPts val="2600"/>
              </a:lnSpc>
              <a:buNone/>
              <a:defRPr sz="1800">
                <a:latin typeface="+mn-lt"/>
              </a:defRPr>
            </a:lvl1pPr>
            <a:lvl2pPr marL="457200" indent="0"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30BBC-A824-4666-BF02-1AB0EA09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2274-88D6-114C-8B2C-0BA56377A50A}" type="datetime1">
              <a:rPr lang="de-DE" smtClean="0"/>
              <a:t>02.11.2020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ED0220-CF3A-4EA9-B81B-446A2087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0CD49F-D340-43C2-8353-76FE46A9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E535BFB-F6C4-4146-B56C-1F02DB4C35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22400" y="1957692"/>
            <a:ext cx="9906000" cy="2551004"/>
          </a:xfrm>
        </p:spPr>
        <p:txBody>
          <a:bodyPr numCol="1">
            <a:normAutofit/>
          </a:bodyPr>
          <a:lstStyle>
            <a:lvl1pPr algn="l" defTabSz="2597150">
              <a:lnSpc>
                <a:spcPts val="3600"/>
              </a:lnSpc>
              <a:buClr>
                <a:schemeClr val="accent1"/>
              </a:buClr>
              <a:defRPr sz="2400">
                <a:latin typeface="+mn-lt"/>
              </a:defRPr>
            </a:lvl1pPr>
            <a:lvl2pPr marL="717550" indent="-273050" algn="l">
              <a:lnSpc>
                <a:spcPts val="3600"/>
              </a:lnSpc>
              <a:buClr>
                <a:schemeClr val="accent1"/>
              </a:buClr>
              <a:defRPr sz="2000">
                <a:latin typeface="+mn-lt"/>
              </a:defRPr>
            </a:lvl2pPr>
            <a:lvl3pPr algn="l">
              <a:lnSpc>
                <a:spcPts val="3600"/>
              </a:lnSpc>
              <a:buClr>
                <a:schemeClr val="accent1"/>
              </a:buClr>
              <a:defRPr sz="1800">
                <a:latin typeface="+mn-lt"/>
              </a:defRPr>
            </a:lvl3pPr>
            <a:lvl4pPr algn="l">
              <a:lnSpc>
                <a:spcPts val="3600"/>
              </a:lnSpc>
              <a:buClr>
                <a:schemeClr val="accent1"/>
              </a:buClr>
              <a:defRPr sz="1600">
                <a:latin typeface="+mn-lt"/>
              </a:defRPr>
            </a:lvl4pPr>
            <a:lvl5pPr algn="l">
              <a:lnSpc>
                <a:spcPts val="3600"/>
              </a:lnSpc>
              <a:buClr>
                <a:schemeClr val="accent1"/>
              </a:buClr>
              <a:defRPr sz="1600">
                <a:latin typeface="+mn-lt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00ABCC48-F40A-4325-8648-1AEF602FF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783042"/>
            <a:ext cx="10464800" cy="9715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HIER HEADLINE IN VERSALIEN EINFÜGEN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5F74F22D-DB82-E04A-A6DC-563FC3DF967C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chemeClr val="bg1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191155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B1B08-4D62-314E-8F61-FE0260FF47DA}" type="datetime1">
              <a:rPr lang="de-DE" smtClean="0"/>
              <a:t>02.11.2020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8ACE2-1BC1-403E-B945-F9B70B2E92A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40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2" orient="horz" pos="3884" userDrawn="1">
          <p15:clr>
            <a:srgbClr val="F26B43"/>
          </p15:clr>
        </p15:guide>
        <p15:guide id="3" pos="272" userDrawn="1">
          <p15:clr>
            <a:srgbClr val="F26B43"/>
          </p15:clr>
        </p15:guide>
        <p15:guide id="4" pos="7408" userDrawn="1">
          <p15:clr>
            <a:srgbClr val="F26B43"/>
          </p15:clr>
        </p15:guide>
        <p15:guide id="5" orient="horz" pos="1003" userDrawn="1">
          <p15:clr>
            <a:srgbClr val="F26B43"/>
          </p15:clr>
        </p15:guide>
        <p15:guide id="6" pos="544" userDrawn="1">
          <p15:clr>
            <a:srgbClr val="C35EA4"/>
          </p15:clr>
        </p15:guide>
        <p15:guide id="7" orient="horz" pos="3680" userDrawn="1">
          <p15:clr>
            <a:srgbClr val="F26B43"/>
          </p15:clr>
        </p15:guide>
        <p15:guide id="8" pos="71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998421" y="1886570"/>
            <a:ext cx="7554883" cy="2261481"/>
          </a:xfrm>
        </p:spPr>
        <p:txBody>
          <a:bodyPr>
            <a:normAutofit/>
          </a:bodyPr>
          <a:lstStyle/>
          <a:p>
            <a:pPr algn="ctr"/>
            <a:r>
              <a:rPr lang="de-DE" sz="3600" dirty="0"/>
              <a:t>Welcome </a:t>
            </a:r>
            <a:r>
              <a:rPr lang="de-DE" sz="3600" dirty="0" err="1"/>
              <a:t>to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Department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smtClean="0"/>
              <a:t>English!</a:t>
            </a:r>
            <a:endParaRPr lang="de-DE" sz="36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ACE2-1BC1-403E-B945-F9B70B2E92A7}" type="slidenum">
              <a:rPr lang="de-DE" smtClean="0"/>
              <a:pPr/>
              <a:t>1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-1" r="1987" b="1179"/>
          <a:stretch/>
        </p:blipFill>
        <p:spPr>
          <a:xfrm>
            <a:off x="644756" y="80010"/>
            <a:ext cx="2996219" cy="627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1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849" y="1690688"/>
            <a:ext cx="4437351" cy="399974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51" y="167149"/>
            <a:ext cx="4287512" cy="6359669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30436" y="365125"/>
            <a:ext cx="6823363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All you need to know about the “</a:t>
            </a:r>
            <a:r>
              <a:rPr lang="en-US" sz="3600" dirty="0" err="1" smtClean="0"/>
              <a:t>Modulbeschreibungen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839956" y="5738466"/>
            <a:ext cx="6598356" cy="60578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u="sng" dirty="0" smtClean="0"/>
              <a:t>Courses </a:t>
            </a:r>
            <a:r>
              <a:rPr lang="de-DE" u="sng" dirty="0" err="1" smtClean="0"/>
              <a:t>for</a:t>
            </a:r>
            <a:r>
              <a:rPr lang="de-DE" u="sng" dirty="0" smtClean="0"/>
              <a:t> </a:t>
            </a:r>
            <a:r>
              <a:rPr lang="de-DE" u="sng" dirty="0" err="1" smtClean="0"/>
              <a:t>this</a:t>
            </a:r>
            <a:r>
              <a:rPr lang="de-DE" u="sng" dirty="0" smtClean="0"/>
              <a:t> Module in </a:t>
            </a:r>
            <a:r>
              <a:rPr lang="de-DE" u="sng" dirty="0" err="1" smtClean="0"/>
              <a:t>WiSe</a:t>
            </a:r>
            <a:r>
              <a:rPr lang="de-DE" u="sng" dirty="0" smtClean="0"/>
              <a:t> 20-21</a:t>
            </a:r>
            <a:r>
              <a:rPr lang="de-DE" dirty="0" smtClean="0"/>
              <a:t>:</a:t>
            </a:r>
          </a:p>
          <a:p>
            <a:pPr algn="ctr"/>
            <a:r>
              <a:rPr lang="de-DE" dirty="0" err="1" smtClean="0"/>
              <a:t>Let‘s</a:t>
            </a:r>
            <a:r>
              <a:rPr lang="de-DE" dirty="0" smtClean="0"/>
              <a:t> check </a:t>
            </a:r>
            <a:r>
              <a:rPr lang="de-DE" dirty="0" err="1" smtClean="0"/>
              <a:t>them</a:t>
            </a:r>
            <a:r>
              <a:rPr lang="de-DE" dirty="0" smtClean="0"/>
              <a:t> out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eVV</a:t>
            </a:r>
            <a:r>
              <a:rPr lang="de-DE" dirty="0" smtClean="0"/>
              <a:t>!!! </a:t>
            </a:r>
          </a:p>
          <a:p>
            <a:endParaRPr lang="de-DE" sz="1000" dirty="0"/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ACE2-1BC1-403E-B945-F9B70B2E92A7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336574" y="167149"/>
            <a:ext cx="1115292" cy="62632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3749037" y="673332"/>
            <a:ext cx="1090919" cy="66773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1732889" y="4788131"/>
            <a:ext cx="2243744" cy="39101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5278582" y="2892536"/>
            <a:ext cx="4645429" cy="159604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5868786" y="3607723"/>
            <a:ext cx="3873730" cy="26750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8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798916" y="365125"/>
            <a:ext cx="7554883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dirty="0" err="1" smtClean="0"/>
              <a:t>Helpful</a:t>
            </a:r>
            <a:r>
              <a:rPr lang="de-DE" sz="3600" dirty="0"/>
              <a:t> </a:t>
            </a:r>
            <a:r>
              <a:rPr lang="de-DE" sz="3600" dirty="0" smtClean="0"/>
              <a:t>Aids</a:t>
            </a:r>
            <a:endParaRPr lang="de-DE" sz="3600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798916" y="1834171"/>
            <a:ext cx="7423266" cy="4366604"/>
          </a:xfrm>
        </p:spPr>
        <p:txBody>
          <a:bodyPr>
            <a:normAutofit/>
          </a:bodyPr>
          <a:lstStyle/>
          <a:p>
            <a:r>
              <a:rPr lang="de-DE" b="1" dirty="0" err="1" smtClean="0"/>
              <a:t>eVV</a:t>
            </a:r>
            <a:r>
              <a:rPr lang="de-DE" dirty="0"/>
              <a:t>: https://www.uni-giessen.de/studium/studinfo/evv</a:t>
            </a:r>
            <a:endParaRPr lang="de-DE" dirty="0" smtClean="0"/>
          </a:p>
          <a:p>
            <a:r>
              <a:rPr lang="de-DE" u="sng" dirty="0" err="1" smtClean="0">
                <a:sym typeface="Wingdings" panose="05000000000000000000" pitchFamily="2" charset="2"/>
              </a:rPr>
              <a:t>Function</a:t>
            </a:r>
            <a:r>
              <a:rPr lang="de-DE" dirty="0" smtClean="0">
                <a:sym typeface="Wingdings" panose="05000000000000000000" pitchFamily="2" charset="2"/>
              </a:rPr>
              <a:t>: </a:t>
            </a:r>
            <a:r>
              <a:rPr lang="en-US" dirty="0" smtClean="0">
                <a:sym typeface="Wingdings" panose="05000000000000000000" pitchFamily="2" charset="2"/>
              </a:rPr>
              <a:t>An overview of all courses offered / organized according to “</a:t>
            </a:r>
            <a:r>
              <a:rPr lang="en-US" dirty="0" err="1" smtClean="0">
                <a:sym typeface="Wingdings" panose="05000000000000000000" pitchFamily="2" charset="2"/>
              </a:rPr>
              <a:t>Fachbereich</a:t>
            </a:r>
            <a:r>
              <a:rPr lang="en-US" dirty="0" smtClean="0">
                <a:sym typeface="Wingdings" panose="05000000000000000000" pitchFamily="2" charset="2"/>
              </a:rPr>
              <a:t>”, Department, Study Program, Module Code 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de-DE" b="1" dirty="0" err="1" smtClean="0">
                <a:sym typeface="Wingdings" panose="05000000000000000000" pitchFamily="2" charset="2"/>
              </a:rPr>
              <a:t>Flexnow</a:t>
            </a:r>
            <a:r>
              <a:rPr lang="de-DE" dirty="0">
                <a:sym typeface="Wingdings" panose="05000000000000000000" pitchFamily="2" charset="2"/>
              </a:rPr>
              <a:t>: https://www.uni-giessen.de/studium/waehrend/ecampus/flexnow</a:t>
            </a:r>
            <a:endParaRPr lang="de-DE" b="1" dirty="0" smtClean="0">
              <a:sym typeface="Wingdings" panose="05000000000000000000" pitchFamily="2" charset="2"/>
            </a:endParaRPr>
          </a:p>
          <a:p>
            <a:r>
              <a:rPr lang="en-US" u="sng" dirty="0" smtClean="0">
                <a:sym typeface="Wingdings" panose="05000000000000000000" pitchFamily="2" charset="2"/>
              </a:rPr>
              <a:t>Function</a:t>
            </a:r>
            <a:r>
              <a:rPr lang="en-US" dirty="0" smtClean="0">
                <a:sym typeface="Wingdings" panose="05000000000000000000" pitchFamily="2" charset="2"/>
              </a:rPr>
              <a:t>: Course registration (= </a:t>
            </a:r>
            <a:r>
              <a:rPr lang="en-US" i="1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einflexen</a:t>
            </a:r>
            <a:r>
              <a:rPr lang="en-US" dirty="0" smtClean="0">
                <a:sym typeface="Wingdings" panose="05000000000000000000" pitchFamily="2" charset="2"/>
              </a:rPr>
              <a:t>), de-registration (= </a:t>
            </a:r>
            <a:r>
              <a:rPr lang="en-US" i="1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ausflexen</a:t>
            </a:r>
            <a:r>
              <a:rPr lang="en-US" dirty="0" smtClean="0">
                <a:sym typeface="Wingdings" panose="05000000000000000000" pitchFamily="2" charset="2"/>
              </a:rPr>
              <a:t>), grades </a:t>
            </a:r>
          </a:p>
          <a:p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b="1" dirty="0" err="1" smtClean="0">
                <a:sym typeface="Wingdings" panose="05000000000000000000" pitchFamily="2" charset="2"/>
              </a:rPr>
              <a:t>Stud.IP</a:t>
            </a:r>
            <a:r>
              <a:rPr lang="de-DE" dirty="0" smtClean="0">
                <a:sym typeface="Wingdings" panose="05000000000000000000" pitchFamily="2" charset="2"/>
              </a:rPr>
              <a:t>:</a:t>
            </a:r>
            <a:r>
              <a:rPr lang="de-DE" dirty="0">
                <a:sym typeface="Wingdings" panose="05000000000000000000" pitchFamily="2" charset="2"/>
              </a:rPr>
              <a:t> https://studip.uni-giessen.de/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u="sng" dirty="0" err="1" smtClean="0">
                <a:sym typeface="Wingdings" panose="05000000000000000000" pitchFamily="2" charset="2"/>
              </a:rPr>
              <a:t>Function</a:t>
            </a:r>
            <a:r>
              <a:rPr lang="de-DE" dirty="0" smtClean="0">
                <a:sym typeface="Wingdings" panose="05000000000000000000" pitchFamily="2" charset="2"/>
              </a:rPr>
              <a:t>: An online </a:t>
            </a:r>
            <a:r>
              <a:rPr lang="de-DE" dirty="0" err="1" smtClean="0">
                <a:sym typeface="Wingdings" panose="05000000000000000000" pitchFamily="2" charset="2"/>
              </a:rPr>
              <a:t>platform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teaching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learning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materials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activities</a:t>
            </a:r>
            <a:endParaRPr lang="de-DE" dirty="0" smtClean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ACE2-1BC1-403E-B945-F9B70B2E92A7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-1" r="1987" b="1179"/>
          <a:stretch/>
        </p:blipFill>
        <p:spPr>
          <a:xfrm>
            <a:off x="644756" y="80010"/>
            <a:ext cx="2996219" cy="627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1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798916" y="365125"/>
            <a:ext cx="7554883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dirty="0" err="1" smtClean="0"/>
              <a:t>Overview</a:t>
            </a:r>
            <a:r>
              <a:rPr lang="de-DE" sz="3600" dirty="0" smtClean="0"/>
              <a:t> ICB</a:t>
            </a:r>
            <a:endParaRPr lang="de-DE" sz="3600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798916" y="1834171"/>
            <a:ext cx="7423266" cy="436660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A </a:t>
            </a:r>
            <a:r>
              <a:rPr lang="de-DE" dirty="0" err="1" smtClean="0">
                <a:sym typeface="Wingdings" panose="05000000000000000000" pitchFamily="2" charset="2"/>
              </a:rPr>
              <a:t>study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program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that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has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been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constructed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6 </a:t>
            </a:r>
            <a:r>
              <a:rPr lang="de-DE" dirty="0" err="1" smtClean="0">
                <a:sym typeface="Wingdings" panose="05000000000000000000" pitchFamily="2" charset="2"/>
              </a:rPr>
              <a:t>semesters</a:t>
            </a:r>
            <a:r>
              <a:rPr lang="de-DE" dirty="0" smtClean="0">
                <a:sym typeface="Wingdings" panose="05000000000000000000" pitchFamily="2" charset="2"/>
              </a:rPr>
              <a:t> (180 CPs in total):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80 CPs in your English major (“</a:t>
            </a:r>
            <a:r>
              <a:rPr lang="en-US" dirty="0" err="1" smtClean="0">
                <a:sym typeface="Wingdings" panose="05000000000000000000" pitchFamily="2" charset="2"/>
              </a:rPr>
              <a:t>Hauptfach</a:t>
            </a:r>
            <a:r>
              <a:rPr lang="en-US" dirty="0" smtClean="0">
                <a:sym typeface="Wingdings" panose="05000000000000000000" pitchFamily="2" charset="2"/>
              </a:rPr>
              <a:t>”)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48 CPs in your Business and Economics minor (“</a:t>
            </a:r>
            <a:r>
              <a:rPr lang="en-US" dirty="0" err="1" smtClean="0">
                <a:sym typeface="Wingdings" panose="05000000000000000000" pitchFamily="2" charset="2"/>
              </a:rPr>
              <a:t>Nebenfach</a:t>
            </a:r>
            <a:r>
              <a:rPr lang="en-US" dirty="0" smtClean="0">
                <a:sym typeface="Wingdings" panose="05000000000000000000" pitchFamily="2" charset="2"/>
              </a:rPr>
              <a:t>”)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12 CPs in Commercial Law (“</a:t>
            </a:r>
            <a:r>
              <a:rPr lang="en-US" dirty="0" err="1" smtClean="0">
                <a:sym typeface="Wingdings" panose="05000000000000000000" pitchFamily="2" charset="2"/>
              </a:rPr>
              <a:t>Wirtschaftsrecht</a:t>
            </a:r>
            <a:r>
              <a:rPr lang="en-US" dirty="0" smtClean="0">
                <a:sym typeface="Wingdings" panose="05000000000000000000" pitchFamily="2" charset="2"/>
              </a:rPr>
              <a:t>”)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20 CPs in a second business </a:t>
            </a:r>
            <a:r>
              <a:rPr lang="en-US" dirty="0">
                <a:sym typeface="Wingdings" panose="05000000000000000000" pitchFamily="2" charset="2"/>
              </a:rPr>
              <a:t>l</a:t>
            </a:r>
            <a:r>
              <a:rPr lang="en-US" dirty="0" smtClean="0">
                <a:sym typeface="Wingdings" panose="05000000000000000000" pitchFamily="2" charset="2"/>
              </a:rPr>
              <a:t>anguage (“</a:t>
            </a:r>
            <a:r>
              <a:rPr lang="en-US" dirty="0" err="1" smtClean="0">
                <a:sym typeface="Wingdings" panose="05000000000000000000" pitchFamily="2" charset="2"/>
              </a:rPr>
              <a:t>Zweite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Wirtschaftssprache</a:t>
            </a:r>
            <a:r>
              <a:rPr lang="en-US" dirty="0" smtClean="0">
                <a:sym typeface="Wingdings" panose="05000000000000000000" pitchFamily="2" charset="2"/>
              </a:rPr>
              <a:t>”)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Second </a:t>
            </a:r>
            <a:r>
              <a:rPr lang="de-DE" dirty="0" err="1" smtClean="0">
                <a:sym typeface="Wingdings" panose="05000000000000000000" pitchFamily="2" charset="2"/>
              </a:rPr>
              <a:t>business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langauges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that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combined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an English </a:t>
            </a:r>
            <a:r>
              <a:rPr lang="de-DE" dirty="0" err="1" smtClean="0">
                <a:sym typeface="Wingdings" panose="05000000000000000000" pitchFamily="2" charset="2"/>
              </a:rPr>
              <a:t>major</a:t>
            </a:r>
            <a:r>
              <a:rPr lang="de-DE" dirty="0" smtClean="0">
                <a:sym typeface="Wingdings" panose="05000000000000000000" pitchFamily="2" charset="2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In the Romance Language Department: Spanish, French, or Portuguese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In the Slavic Language Department: Russian, Polish, Czech, Ukrainian, or Croatian / Serbian / Bosnian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After you graduate with a B.A. in ICB, you will be qualified for an M.A. at the JLU: 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M.A. Intercultural Communication and Business (ICB)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M.A. Anglophone Studies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M.A. </a:t>
            </a:r>
            <a:r>
              <a:rPr lang="en-US" dirty="0" err="1" smtClean="0">
                <a:sym typeface="Wingdings" panose="05000000000000000000" pitchFamily="2" charset="2"/>
              </a:rPr>
              <a:t>Romanistik</a:t>
            </a:r>
            <a:endParaRPr lang="en-US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M.A. </a:t>
            </a:r>
            <a:r>
              <a:rPr lang="en-US" dirty="0" err="1" smtClean="0">
                <a:sym typeface="Wingdings" panose="05000000000000000000" pitchFamily="2" charset="2"/>
              </a:rPr>
              <a:t>Slavistik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ACE2-1BC1-403E-B945-F9B70B2E92A7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-1" r="1987" b="1179"/>
          <a:stretch/>
        </p:blipFill>
        <p:spPr>
          <a:xfrm>
            <a:off x="644756" y="80010"/>
            <a:ext cx="2996219" cy="6270914"/>
          </a:xfrm>
          <a:prstGeom prst="rect">
            <a:avLst/>
          </a:prstGeom>
        </p:spPr>
      </p:pic>
      <p:sp>
        <p:nvSpPr>
          <p:cNvPr id="2" name="Legende mit Linie 1 (Rahmen und Akzentuierungsbalken) 1"/>
          <p:cNvSpPr/>
          <p:nvPr/>
        </p:nvSpPr>
        <p:spPr>
          <a:xfrm>
            <a:off x="10241280" y="2202872"/>
            <a:ext cx="1313411" cy="723207"/>
          </a:xfrm>
          <a:prstGeom prst="accentBorderCallout1">
            <a:avLst>
              <a:gd name="adj1" fmla="val 18750"/>
              <a:gd name="adj2" fmla="val -8333"/>
              <a:gd name="adj3" fmla="val -18534"/>
              <a:gd name="adj4" fmla="val -48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CP = </a:t>
            </a:r>
            <a:r>
              <a:rPr lang="de-DE" dirty="0" err="1" smtClean="0"/>
              <a:t>credit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4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798916" y="365125"/>
            <a:ext cx="7554883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dirty="0" smtClean="0"/>
              <a:t>All </a:t>
            </a:r>
            <a:r>
              <a:rPr lang="en-US" sz="3600" dirty="0" smtClean="0"/>
              <a:t>you</a:t>
            </a:r>
            <a:r>
              <a:rPr lang="de-DE" sz="3600" dirty="0" smtClean="0"/>
              <a:t> </a:t>
            </a:r>
            <a:r>
              <a:rPr lang="de-DE" sz="3600" dirty="0" err="1" smtClean="0"/>
              <a:t>need</a:t>
            </a:r>
            <a:r>
              <a:rPr lang="de-DE" sz="3600" dirty="0" smtClean="0"/>
              <a:t> </a:t>
            </a:r>
            <a:r>
              <a:rPr lang="de-DE" sz="3600" dirty="0" err="1" smtClean="0"/>
              <a:t>to</a:t>
            </a:r>
            <a:r>
              <a:rPr lang="de-DE" sz="3600" dirty="0" smtClean="0"/>
              <a:t> </a:t>
            </a:r>
            <a:r>
              <a:rPr lang="de-DE" sz="3600" dirty="0" err="1" smtClean="0"/>
              <a:t>know</a:t>
            </a:r>
            <a:r>
              <a:rPr lang="de-DE" sz="3600" dirty="0" smtClean="0"/>
              <a:t> </a:t>
            </a:r>
            <a:r>
              <a:rPr lang="de-DE" sz="3600" dirty="0" err="1" smtClean="0"/>
              <a:t>about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en-US" sz="3600" dirty="0" smtClean="0"/>
              <a:t>“</a:t>
            </a:r>
            <a:r>
              <a:rPr lang="de-DE" sz="3600" dirty="0" smtClean="0"/>
              <a:t>Prüfungs- und Studienordnung</a:t>
            </a:r>
            <a:r>
              <a:rPr lang="en-US" sz="3600" dirty="0" smtClean="0"/>
              <a:t>”</a:t>
            </a:r>
            <a:endParaRPr lang="de-DE" sz="3600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798916" y="1834171"/>
            <a:ext cx="7423266" cy="436660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find </a:t>
            </a:r>
            <a:r>
              <a:rPr lang="de-DE" dirty="0" err="1" smtClean="0"/>
              <a:t>it</a:t>
            </a:r>
            <a:r>
              <a:rPr lang="de-DE" dirty="0" smtClean="0"/>
              <a:t> (</a:t>
            </a:r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JLU </a:t>
            </a:r>
            <a:r>
              <a:rPr lang="de-DE" dirty="0" err="1" smtClean="0"/>
              <a:t>homepage</a:t>
            </a:r>
            <a:r>
              <a:rPr lang="de-DE" dirty="0" smtClean="0"/>
              <a:t>): 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Studium  Studienangebot  Bachelorstudiengänge  </a:t>
            </a:r>
            <a:r>
              <a:rPr lang="de-DE" dirty="0" err="1" smtClean="0">
                <a:sym typeface="Wingdings" panose="05000000000000000000" pitchFamily="2" charset="2"/>
              </a:rPr>
              <a:t>Intercultural</a:t>
            </a:r>
            <a:r>
              <a:rPr lang="de-DE" dirty="0" smtClean="0">
                <a:sym typeface="Wingdings" panose="05000000000000000000" pitchFamily="2" charset="2"/>
              </a:rPr>
              <a:t> Communication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Business (ICB)  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ACE2-1BC1-403E-B945-F9B70B2E92A7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-1" r="1987" b="1179"/>
          <a:stretch/>
        </p:blipFill>
        <p:spPr>
          <a:xfrm>
            <a:off x="644756" y="80010"/>
            <a:ext cx="2996219" cy="627091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t="32161"/>
          <a:stretch/>
        </p:blipFill>
        <p:spPr>
          <a:xfrm>
            <a:off x="5670839" y="2452254"/>
            <a:ext cx="4902950" cy="261547"/>
          </a:xfrm>
          <a:prstGeom prst="rect">
            <a:avLst/>
          </a:prstGeom>
        </p:spPr>
      </p:pic>
      <p:sp>
        <p:nvSpPr>
          <p:cNvPr id="6" name="Pfeil nach unten 5"/>
          <p:cNvSpPr/>
          <p:nvPr/>
        </p:nvSpPr>
        <p:spPr>
          <a:xfrm>
            <a:off x="9035933" y="2713801"/>
            <a:ext cx="590205" cy="4200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798" y="3198169"/>
            <a:ext cx="6783127" cy="3002606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3640974" y="4048298"/>
            <a:ext cx="3765665" cy="122197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1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798916" y="365125"/>
            <a:ext cx="7554883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dirty="0" smtClean="0"/>
              <a:t>All </a:t>
            </a:r>
            <a:r>
              <a:rPr lang="en-US" sz="3600" dirty="0" smtClean="0"/>
              <a:t>you</a:t>
            </a:r>
            <a:r>
              <a:rPr lang="de-DE" sz="3600" dirty="0" smtClean="0"/>
              <a:t> </a:t>
            </a:r>
            <a:r>
              <a:rPr lang="de-DE" sz="3600" dirty="0" err="1" smtClean="0"/>
              <a:t>need</a:t>
            </a:r>
            <a:r>
              <a:rPr lang="de-DE" sz="3600" dirty="0" smtClean="0"/>
              <a:t> </a:t>
            </a:r>
            <a:r>
              <a:rPr lang="de-DE" sz="3600" dirty="0" err="1" smtClean="0"/>
              <a:t>to</a:t>
            </a:r>
            <a:r>
              <a:rPr lang="de-DE" sz="3600" dirty="0" smtClean="0"/>
              <a:t> </a:t>
            </a:r>
            <a:r>
              <a:rPr lang="de-DE" sz="3600" dirty="0" err="1" smtClean="0"/>
              <a:t>know</a:t>
            </a:r>
            <a:r>
              <a:rPr lang="de-DE" sz="3600" dirty="0" smtClean="0"/>
              <a:t> </a:t>
            </a:r>
            <a:r>
              <a:rPr lang="de-DE" sz="3600" dirty="0" err="1" smtClean="0"/>
              <a:t>about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en-US" sz="3600" dirty="0" smtClean="0"/>
              <a:t>“</a:t>
            </a:r>
            <a:r>
              <a:rPr lang="de-DE" sz="3600" dirty="0"/>
              <a:t>Prüfungs- und Studienordnung</a:t>
            </a:r>
            <a:r>
              <a:rPr lang="en-US" sz="3600" dirty="0" smtClean="0"/>
              <a:t>”</a:t>
            </a:r>
            <a:endParaRPr lang="de-DE" sz="3600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798916" y="1834171"/>
            <a:ext cx="7423266" cy="4366604"/>
          </a:xfrm>
        </p:spPr>
        <p:txBody>
          <a:bodyPr/>
          <a:lstStyle/>
          <a:p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ACE2-1BC1-403E-B945-F9B70B2E92A7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-1" r="1987" b="1179"/>
          <a:stretch/>
        </p:blipFill>
        <p:spPr>
          <a:xfrm>
            <a:off x="644756" y="80010"/>
            <a:ext cx="2996219" cy="627091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455" y="1760604"/>
            <a:ext cx="6413615" cy="4948777"/>
          </a:xfrm>
          <a:prstGeom prst="rect">
            <a:avLst/>
          </a:prstGeom>
        </p:spPr>
      </p:pic>
      <p:sp>
        <p:nvSpPr>
          <p:cNvPr id="12" name="Pfeil nach unten 11"/>
          <p:cNvSpPr/>
          <p:nvPr/>
        </p:nvSpPr>
        <p:spPr>
          <a:xfrm rot="5400000">
            <a:off x="9543032" y="2477561"/>
            <a:ext cx="667249" cy="808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6100949" y="3289035"/>
            <a:ext cx="541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MUG</a:t>
            </a:r>
            <a:r>
              <a:rPr lang="en-US" dirty="0" smtClean="0"/>
              <a:t> = </a:t>
            </a:r>
            <a:r>
              <a:rPr lang="en-US" dirty="0" err="1" smtClean="0"/>
              <a:t>Mitteilungen</a:t>
            </a:r>
            <a:r>
              <a:rPr lang="en-US" dirty="0" smtClean="0"/>
              <a:t> der </a:t>
            </a:r>
            <a:r>
              <a:rPr lang="en-US" dirty="0" err="1" smtClean="0"/>
              <a:t>Universität</a:t>
            </a:r>
            <a:r>
              <a:rPr lang="en-US" dirty="0" smtClean="0"/>
              <a:t> </a:t>
            </a:r>
            <a:r>
              <a:rPr lang="en-US" dirty="0" err="1" smtClean="0"/>
              <a:t>Gießen</a:t>
            </a:r>
            <a:r>
              <a:rPr lang="en-US" dirty="0" smtClean="0"/>
              <a:t> (official documents like your “</a:t>
            </a:r>
            <a:r>
              <a:rPr lang="en-US" dirty="0" err="1" smtClean="0"/>
              <a:t>Prüfungs</a:t>
            </a:r>
            <a:r>
              <a:rPr lang="en-US" dirty="0" smtClean="0"/>
              <a:t>- und </a:t>
            </a:r>
            <a:r>
              <a:rPr lang="en-US" dirty="0" err="1" smtClean="0"/>
              <a:t>Studienordung</a:t>
            </a:r>
            <a:r>
              <a:rPr lang="en-US" dirty="0" smtClean="0"/>
              <a:t>”) </a:t>
            </a:r>
            <a:endParaRPr lang="en-US" dirty="0"/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4380807" y="1945178"/>
            <a:ext cx="1695795" cy="1726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6076601" y="4022024"/>
            <a:ext cx="5245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Spezielle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Ordnung</a:t>
            </a:r>
            <a:r>
              <a:rPr lang="en-US" dirty="0" smtClean="0"/>
              <a:t> = general structure and rules of the study program, e.g. “Die </a:t>
            </a:r>
            <a:r>
              <a:rPr lang="en-US" dirty="0" err="1" smtClean="0"/>
              <a:t>Regelstudienzeit</a:t>
            </a:r>
            <a:r>
              <a:rPr lang="en-US" dirty="0" smtClean="0"/>
              <a:t> </a:t>
            </a:r>
            <a:r>
              <a:rPr lang="en-US" dirty="0" err="1" smtClean="0"/>
              <a:t>beträgt</a:t>
            </a:r>
            <a:r>
              <a:rPr lang="en-US" dirty="0" smtClean="0"/>
              <a:t> 6 Semester”  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6076601" y="5072576"/>
            <a:ext cx="5245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Studienverlaufsplan</a:t>
            </a:r>
            <a:r>
              <a:rPr lang="en-US" dirty="0" smtClean="0"/>
              <a:t> = a guideline to use when planning which courses to take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6067339" y="5846129"/>
            <a:ext cx="487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Modulbeschreibungen</a:t>
            </a:r>
            <a:r>
              <a:rPr lang="en-US" dirty="0" smtClean="0"/>
              <a:t> = details about the content, structure, test forms, etc. of each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9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798916" y="365125"/>
            <a:ext cx="7554883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dirty="0" smtClean="0"/>
              <a:t>All </a:t>
            </a:r>
            <a:r>
              <a:rPr lang="en-US" sz="3600" dirty="0" smtClean="0"/>
              <a:t>you</a:t>
            </a:r>
            <a:r>
              <a:rPr lang="de-DE" sz="3600" dirty="0" smtClean="0"/>
              <a:t> </a:t>
            </a:r>
            <a:r>
              <a:rPr lang="de-DE" sz="3600" dirty="0" err="1" smtClean="0"/>
              <a:t>need</a:t>
            </a:r>
            <a:r>
              <a:rPr lang="de-DE" sz="3600" dirty="0" smtClean="0"/>
              <a:t> </a:t>
            </a:r>
            <a:r>
              <a:rPr lang="de-DE" sz="3600" dirty="0" err="1" smtClean="0"/>
              <a:t>to</a:t>
            </a:r>
            <a:r>
              <a:rPr lang="de-DE" sz="3600" dirty="0" smtClean="0"/>
              <a:t> </a:t>
            </a:r>
            <a:r>
              <a:rPr lang="de-DE" sz="3600" dirty="0" err="1" smtClean="0"/>
              <a:t>know</a:t>
            </a:r>
            <a:r>
              <a:rPr lang="de-DE" sz="3600" dirty="0" smtClean="0"/>
              <a:t> </a:t>
            </a:r>
            <a:r>
              <a:rPr lang="de-DE" sz="3600" dirty="0" err="1" smtClean="0"/>
              <a:t>about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en-US" sz="3600" dirty="0" smtClean="0"/>
              <a:t>“</a:t>
            </a:r>
            <a:r>
              <a:rPr lang="de-DE" sz="3600" dirty="0" smtClean="0"/>
              <a:t>Verlaufsplan</a:t>
            </a:r>
            <a:r>
              <a:rPr lang="en-US" sz="3600" dirty="0" smtClean="0"/>
              <a:t>”</a:t>
            </a:r>
            <a:endParaRPr lang="de-DE" sz="36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ACE2-1BC1-403E-B945-F9B70B2E92A7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-1" r="1987" b="1179"/>
          <a:stretch/>
        </p:blipFill>
        <p:spPr>
          <a:xfrm>
            <a:off x="644756" y="80010"/>
            <a:ext cx="2996219" cy="627091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224" y="1599248"/>
            <a:ext cx="3827318" cy="5013787"/>
          </a:xfrm>
          <a:prstGeom prst="rect">
            <a:avLst/>
          </a:prstGeom>
        </p:spPr>
      </p:pic>
      <p:pic>
        <p:nvPicPr>
          <p:cNvPr id="15" name="Inhaltsplatzhalter 1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552811" y="2066173"/>
            <a:ext cx="3479310" cy="176012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1705" y="4033025"/>
            <a:ext cx="3421521" cy="1637900"/>
          </a:xfrm>
          <a:prstGeom prst="rect">
            <a:avLst/>
          </a:prstGeom>
        </p:spPr>
      </p:pic>
      <p:cxnSp>
        <p:nvCxnSpPr>
          <p:cNvPr id="18" name="Gerade Verbindung mit Pfeil 17"/>
          <p:cNvCxnSpPr>
            <a:endCxn id="15" idx="1"/>
          </p:cNvCxnSpPr>
          <p:nvPr/>
        </p:nvCxnSpPr>
        <p:spPr>
          <a:xfrm flipV="1">
            <a:off x="6035040" y="2946234"/>
            <a:ext cx="2517771" cy="20497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endCxn id="16" idx="1"/>
          </p:cNvCxnSpPr>
          <p:nvPr/>
        </p:nvCxnSpPr>
        <p:spPr>
          <a:xfrm flipV="1">
            <a:off x="5926975" y="4851975"/>
            <a:ext cx="2654730" cy="9087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feil nach unten 21"/>
          <p:cNvSpPr/>
          <p:nvPr/>
        </p:nvSpPr>
        <p:spPr>
          <a:xfrm rot="5400000">
            <a:off x="9108753" y="4863840"/>
            <a:ext cx="995828" cy="2881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BA Thesis “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Schwerpunktbereich</a:t>
            </a:r>
            <a:r>
              <a:rPr lang="en-US" dirty="0" smtClean="0"/>
              <a:t>” </a:t>
            </a:r>
            <a:endParaRPr lang="en-US" dirty="0"/>
          </a:p>
        </p:txBody>
      </p:sp>
      <p:sp>
        <p:nvSpPr>
          <p:cNvPr id="5" name="Legende mit Linie 1 (Rahmen und Akzentuierungsbalken) 4"/>
          <p:cNvSpPr/>
          <p:nvPr/>
        </p:nvSpPr>
        <p:spPr>
          <a:xfrm>
            <a:off x="3142211" y="2227811"/>
            <a:ext cx="1335379" cy="864523"/>
          </a:xfrm>
          <a:prstGeom prst="accentBorderCallout1">
            <a:avLst>
              <a:gd name="adj1" fmla="val 40972"/>
              <a:gd name="adj2" fmla="val 106404"/>
              <a:gd name="adj3" fmla="val 117245"/>
              <a:gd name="adj4" fmla="val 1387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Mandatory</a:t>
            </a:r>
            <a:r>
              <a:rPr lang="de-DE" sz="1600" dirty="0" smtClean="0"/>
              <a:t> Modules</a:t>
            </a:r>
            <a:endParaRPr lang="en-US" sz="1600" dirty="0"/>
          </a:p>
        </p:txBody>
      </p:sp>
      <p:sp>
        <p:nvSpPr>
          <p:cNvPr id="13" name="Legende mit Linie 1 (Rahmen und Akzentuierungsbalken) 12"/>
          <p:cNvSpPr/>
          <p:nvPr/>
        </p:nvSpPr>
        <p:spPr>
          <a:xfrm>
            <a:off x="2984270" y="3585210"/>
            <a:ext cx="1418014" cy="1357400"/>
          </a:xfrm>
          <a:prstGeom prst="accentBorderCallout1">
            <a:avLst>
              <a:gd name="adj1" fmla="val 40972"/>
              <a:gd name="adj2" fmla="val 106404"/>
              <a:gd name="adj3" fmla="val 81113"/>
              <a:gd name="adj4" fmla="val 1276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/>
              <a:t>Elective</a:t>
            </a:r>
            <a:r>
              <a:rPr lang="de-DE" sz="1600" dirty="0" smtClean="0"/>
              <a:t> Modules / Choice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Concentration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2972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798916" y="365125"/>
            <a:ext cx="7554883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dirty="0" smtClean="0"/>
              <a:t>All </a:t>
            </a:r>
            <a:r>
              <a:rPr lang="en-US" sz="3600" dirty="0" smtClean="0"/>
              <a:t>you</a:t>
            </a:r>
            <a:r>
              <a:rPr lang="de-DE" sz="3600" dirty="0" smtClean="0"/>
              <a:t> </a:t>
            </a:r>
            <a:r>
              <a:rPr lang="de-DE" sz="3600" dirty="0" err="1" smtClean="0"/>
              <a:t>need</a:t>
            </a:r>
            <a:r>
              <a:rPr lang="de-DE" sz="3600" dirty="0" smtClean="0"/>
              <a:t> </a:t>
            </a:r>
            <a:r>
              <a:rPr lang="de-DE" sz="3600" dirty="0" err="1" smtClean="0"/>
              <a:t>to</a:t>
            </a:r>
            <a:r>
              <a:rPr lang="de-DE" sz="3600" dirty="0" smtClean="0"/>
              <a:t> </a:t>
            </a:r>
            <a:r>
              <a:rPr lang="de-DE" sz="3600" dirty="0" err="1" smtClean="0"/>
              <a:t>know</a:t>
            </a:r>
            <a:r>
              <a:rPr lang="de-DE" sz="3600" dirty="0" smtClean="0"/>
              <a:t> </a:t>
            </a:r>
            <a:r>
              <a:rPr lang="de-DE" sz="3600" dirty="0" err="1" smtClean="0"/>
              <a:t>about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en-US" sz="3600" dirty="0" smtClean="0"/>
              <a:t>“</a:t>
            </a:r>
            <a:r>
              <a:rPr lang="de-DE" sz="3600" dirty="0" smtClean="0"/>
              <a:t>Verlaufsplan</a:t>
            </a:r>
            <a:r>
              <a:rPr lang="en-US" sz="3600" dirty="0" smtClean="0"/>
              <a:t>” – English Major</a:t>
            </a:r>
            <a:endParaRPr lang="de-DE" sz="36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ACE2-1BC1-403E-B945-F9B70B2E92A7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-1" r="1987" b="1179"/>
          <a:stretch/>
        </p:blipFill>
        <p:spPr>
          <a:xfrm>
            <a:off x="644756" y="80010"/>
            <a:ext cx="2996219" cy="627091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224" y="1599248"/>
            <a:ext cx="3827318" cy="5013787"/>
          </a:xfrm>
          <a:prstGeom prst="rect">
            <a:avLst/>
          </a:prstGeom>
        </p:spPr>
      </p:pic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5378335" y="2146112"/>
            <a:ext cx="1878676" cy="307571"/>
          </a:xfrm>
          <a:ln w="28575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endParaRPr lang="de-DE" dirty="0" smtClean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12" name="Inhaltsplatzhalter 7"/>
          <p:cNvSpPr txBox="1">
            <a:spLocks/>
          </p:cNvSpPr>
          <p:nvPr/>
        </p:nvSpPr>
        <p:spPr>
          <a:xfrm>
            <a:off x="5378335" y="2784764"/>
            <a:ext cx="1878676" cy="2735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numCol="1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mtClean="0">
              <a:sym typeface="Wingdings" panose="05000000000000000000" pitchFamily="2" charset="2"/>
            </a:endParaRPr>
          </a:p>
          <a:p>
            <a:endParaRPr lang="de-DE" smtClean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13" name="Inhaltsplatzhalter 7"/>
          <p:cNvSpPr txBox="1">
            <a:spLocks/>
          </p:cNvSpPr>
          <p:nvPr/>
        </p:nvSpPr>
        <p:spPr>
          <a:xfrm>
            <a:off x="5378334" y="3311714"/>
            <a:ext cx="2094807" cy="30757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numCol="1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mtClean="0">
              <a:sym typeface="Wingdings" panose="05000000000000000000" pitchFamily="2" charset="2"/>
            </a:endParaRPr>
          </a:p>
          <a:p>
            <a:endParaRPr lang="de-DE" smtClean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5" name="Geschweifte Klammer rechts 4"/>
          <p:cNvSpPr/>
          <p:nvPr/>
        </p:nvSpPr>
        <p:spPr>
          <a:xfrm>
            <a:off x="7600604" y="2146112"/>
            <a:ext cx="1210887" cy="147317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9148850" y="2320680"/>
            <a:ext cx="2133600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NOTE</a:t>
            </a:r>
            <a:r>
              <a:rPr lang="en-US" dirty="0" smtClean="0"/>
              <a:t>: These modules are important for your first semester!!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2" grpId="0" animBg="1"/>
      <p:bldP spid="1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152" y="2498679"/>
            <a:ext cx="6594851" cy="254676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798916" y="365125"/>
            <a:ext cx="755488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600" dirty="0" smtClean="0"/>
              <a:t>All </a:t>
            </a:r>
            <a:r>
              <a:rPr lang="en-US" sz="3600" dirty="0" smtClean="0"/>
              <a:t>you</a:t>
            </a:r>
            <a:r>
              <a:rPr lang="de-DE" sz="3600" dirty="0" smtClean="0"/>
              <a:t> </a:t>
            </a:r>
            <a:r>
              <a:rPr lang="de-DE" sz="3600" dirty="0" err="1" smtClean="0"/>
              <a:t>need</a:t>
            </a:r>
            <a:r>
              <a:rPr lang="de-DE" sz="3600" dirty="0" smtClean="0"/>
              <a:t> </a:t>
            </a:r>
            <a:r>
              <a:rPr lang="de-DE" sz="3600" dirty="0" err="1" smtClean="0"/>
              <a:t>to</a:t>
            </a:r>
            <a:r>
              <a:rPr lang="de-DE" sz="3600" dirty="0" smtClean="0"/>
              <a:t> </a:t>
            </a:r>
            <a:r>
              <a:rPr lang="de-DE" sz="3600" dirty="0" err="1" smtClean="0"/>
              <a:t>know</a:t>
            </a:r>
            <a:r>
              <a:rPr lang="de-DE" sz="3600" dirty="0" smtClean="0"/>
              <a:t> </a:t>
            </a:r>
            <a:r>
              <a:rPr lang="de-DE" sz="3600" dirty="0" err="1" smtClean="0"/>
              <a:t>about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en-US" sz="3600" dirty="0" smtClean="0"/>
              <a:t>“</a:t>
            </a:r>
            <a:r>
              <a:rPr lang="de-DE" sz="3600" dirty="0" smtClean="0"/>
              <a:t>Verlaufsplan</a:t>
            </a:r>
            <a:r>
              <a:rPr lang="en-US" sz="3600" dirty="0" smtClean="0"/>
              <a:t>” – Second Business Language</a:t>
            </a:r>
            <a:endParaRPr lang="de-DE" sz="36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ACE2-1BC1-403E-B945-F9B70B2E92A7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l="-1" r="1987" b="1179"/>
          <a:stretch/>
        </p:blipFill>
        <p:spPr>
          <a:xfrm>
            <a:off x="644756" y="80010"/>
            <a:ext cx="2996219" cy="6270914"/>
          </a:xfrm>
          <a:prstGeom prst="rect">
            <a:avLst/>
          </a:prstGeom>
        </p:spPr>
      </p:pic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5619402" y="3507972"/>
            <a:ext cx="3890358" cy="528174"/>
          </a:xfrm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de-DE" dirty="0" smtClean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601691" y="5391765"/>
            <a:ext cx="2133600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NOTE</a:t>
            </a:r>
            <a:r>
              <a:rPr lang="en-US" dirty="0" smtClean="0"/>
              <a:t>: This module is important for your first semester!! </a:t>
            </a:r>
            <a:endParaRPr lang="en-US" dirty="0"/>
          </a:p>
        </p:txBody>
      </p:sp>
      <p:cxnSp>
        <p:nvCxnSpPr>
          <p:cNvPr id="5" name="Gerade Verbindung mit Pfeil 4"/>
          <p:cNvCxnSpPr>
            <a:stCxn id="8" idx="2"/>
          </p:cNvCxnSpPr>
          <p:nvPr/>
        </p:nvCxnSpPr>
        <p:spPr>
          <a:xfrm>
            <a:off x="7564581" y="4036146"/>
            <a:ext cx="0" cy="1355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78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30436" y="365125"/>
            <a:ext cx="6823363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All you need to know about the “</a:t>
            </a:r>
            <a:r>
              <a:rPr lang="en-US" sz="3600" dirty="0" err="1" smtClean="0"/>
              <a:t>Modulbeschreibungen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952999" y="1862052"/>
            <a:ext cx="6485313" cy="4482204"/>
          </a:xfrm>
        </p:spPr>
        <p:txBody>
          <a:bodyPr>
            <a:normAutofit/>
          </a:bodyPr>
          <a:lstStyle/>
          <a:p>
            <a:pPr algn="ctr"/>
            <a:r>
              <a:rPr lang="de-DE" u="sng" dirty="0" smtClean="0"/>
              <a:t>Courses </a:t>
            </a:r>
            <a:r>
              <a:rPr lang="de-DE" u="sng" dirty="0" err="1" smtClean="0"/>
              <a:t>for</a:t>
            </a:r>
            <a:r>
              <a:rPr lang="de-DE" u="sng" dirty="0" smtClean="0"/>
              <a:t> </a:t>
            </a:r>
            <a:r>
              <a:rPr lang="de-DE" u="sng" dirty="0" err="1" smtClean="0"/>
              <a:t>this</a:t>
            </a:r>
            <a:r>
              <a:rPr lang="de-DE" u="sng" dirty="0" smtClean="0"/>
              <a:t> Module in </a:t>
            </a:r>
            <a:r>
              <a:rPr lang="de-DE" u="sng" dirty="0" err="1" smtClean="0"/>
              <a:t>WiSe</a:t>
            </a:r>
            <a:r>
              <a:rPr lang="de-DE" u="sng" dirty="0" smtClean="0"/>
              <a:t> 20-21</a:t>
            </a:r>
            <a:r>
              <a:rPr lang="de-DE" dirty="0" smtClean="0"/>
              <a:t>:</a:t>
            </a:r>
          </a:p>
          <a:p>
            <a:endParaRPr lang="de-DE" sz="1000" dirty="0"/>
          </a:p>
          <a:p>
            <a:r>
              <a:rPr lang="de-DE" b="1" dirty="0" smtClean="0"/>
              <a:t>A1 Grundkurs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2 groups to choose from: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 Tuesdays, 10-12 a.m. “Introduction to Literary Studies (a)” with Dr. Spies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Tuesdays, 4-6 p.m. “Introduction to Literary Studies (b)” with Dr. Spies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MAP</a:t>
            </a:r>
            <a:r>
              <a:rPr lang="en-US" dirty="0" smtClean="0">
                <a:sym typeface="Wingdings" panose="05000000000000000000" pitchFamily="2" charset="2"/>
              </a:rPr>
              <a:t>  60 min. “</a:t>
            </a:r>
            <a:r>
              <a:rPr lang="en-US" dirty="0" err="1" smtClean="0">
                <a:sym typeface="Wingdings" panose="05000000000000000000" pitchFamily="2" charset="2"/>
              </a:rPr>
              <a:t>Klausur</a:t>
            </a:r>
            <a:r>
              <a:rPr lang="en-US" dirty="0" smtClean="0">
                <a:sym typeface="Wingdings" panose="05000000000000000000" pitchFamily="2" charset="2"/>
              </a:rPr>
              <a:t>” = 100% of the module grade</a:t>
            </a: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r>
              <a:rPr lang="en-US" b="1" dirty="0" smtClean="0">
                <a:sym typeface="Wingdings" panose="05000000000000000000" pitchFamily="2" charset="2"/>
              </a:rPr>
              <a:t>A2 </a:t>
            </a:r>
            <a:r>
              <a:rPr lang="en-US" b="1" dirty="0" err="1" smtClean="0">
                <a:sym typeface="Wingdings" panose="05000000000000000000" pitchFamily="2" charset="2"/>
              </a:rPr>
              <a:t>Vorlesung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3 lectures to choose from: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Mondays, 6-8 p.m. “From </a:t>
            </a:r>
            <a:r>
              <a:rPr lang="en-US" dirty="0" err="1" smtClean="0">
                <a:sym typeface="Wingdings" panose="05000000000000000000" pitchFamily="2" charset="2"/>
              </a:rPr>
              <a:t>Protofeminism</a:t>
            </a:r>
            <a:r>
              <a:rPr lang="en-US" dirty="0" smtClean="0">
                <a:sym typeface="Wingdings" panose="05000000000000000000" pitchFamily="2" charset="2"/>
              </a:rPr>
              <a:t> to Queer*, Trans* and Beyond” with Prof. Olson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Tuesdays, 12-2 p.m. “Der </a:t>
            </a:r>
            <a:r>
              <a:rPr lang="en-US" dirty="0" err="1" smtClean="0">
                <a:sym typeface="Wingdings" panose="05000000000000000000" pitchFamily="2" charset="2"/>
              </a:rPr>
              <a:t>englische</a:t>
            </a:r>
            <a:r>
              <a:rPr lang="en-US" dirty="0" smtClean="0">
                <a:sym typeface="Wingdings" panose="05000000000000000000" pitchFamily="2" charset="2"/>
              </a:rPr>
              <a:t> und </a:t>
            </a:r>
            <a:r>
              <a:rPr lang="en-US" dirty="0" err="1" smtClean="0">
                <a:sym typeface="Wingdings" panose="05000000000000000000" pitchFamily="2" charset="2"/>
              </a:rPr>
              <a:t>amerikanische</a:t>
            </a:r>
            <a:r>
              <a:rPr lang="en-US" dirty="0" smtClean="0">
                <a:sym typeface="Wingdings" panose="05000000000000000000" pitchFamily="2" charset="2"/>
              </a:rPr>
              <a:t> Roman des 20. und 21. </a:t>
            </a:r>
            <a:r>
              <a:rPr lang="en-US" dirty="0" err="1" smtClean="0">
                <a:sym typeface="Wingdings" panose="05000000000000000000" pitchFamily="2" charset="2"/>
              </a:rPr>
              <a:t>Jahrhunderts</a:t>
            </a:r>
            <a:r>
              <a:rPr lang="en-US" dirty="0" smtClean="0">
                <a:sym typeface="Wingdings" panose="05000000000000000000" pitchFamily="2" charset="2"/>
              </a:rPr>
              <a:t>” with Prof. </a:t>
            </a:r>
            <a:r>
              <a:rPr lang="en-US" dirty="0" err="1" smtClean="0">
                <a:sym typeface="Wingdings" panose="05000000000000000000" pitchFamily="2" charset="2"/>
              </a:rPr>
              <a:t>Nünning</a:t>
            </a: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Thursdays, 2-4 p.m. “Early Modern Culture: Literature and Society” with Prof. Wolf </a:t>
            </a:r>
            <a:endParaRPr lang="de-DE" dirty="0" smtClean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ACE2-1BC1-403E-B945-F9B70B2E92A7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61" y="427154"/>
            <a:ext cx="4497185" cy="6221106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280554" y="427154"/>
            <a:ext cx="1115292" cy="62632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3616729" y="895438"/>
            <a:ext cx="1115292" cy="62632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1778923" y="2959331"/>
            <a:ext cx="1230283" cy="41563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83127" y="5535684"/>
            <a:ext cx="4197928" cy="111257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3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53" y="269379"/>
            <a:ext cx="4571516" cy="658862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30436" y="365125"/>
            <a:ext cx="6823363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All you need to know about the “</a:t>
            </a:r>
            <a:r>
              <a:rPr lang="en-US" sz="3600" dirty="0" err="1" smtClean="0"/>
              <a:t>Modulbeschreibungen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952999" y="1862052"/>
            <a:ext cx="6751321" cy="448220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de-DE" u="sng" dirty="0" smtClean="0"/>
              <a:t>Courses </a:t>
            </a:r>
            <a:r>
              <a:rPr lang="de-DE" u="sng" dirty="0" err="1" smtClean="0"/>
              <a:t>for</a:t>
            </a:r>
            <a:r>
              <a:rPr lang="de-DE" u="sng" dirty="0" smtClean="0"/>
              <a:t> </a:t>
            </a:r>
            <a:r>
              <a:rPr lang="de-DE" u="sng" dirty="0" err="1" smtClean="0"/>
              <a:t>this</a:t>
            </a:r>
            <a:r>
              <a:rPr lang="de-DE" u="sng" dirty="0" smtClean="0"/>
              <a:t> Module in </a:t>
            </a:r>
            <a:r>
              <a:rPr lang="de-DE" u="sng" dirty="0" err="1" smtClean="0"/>
              <a:t>WiSe</a:t>
            </a:r>
            <a:r>
              <a:rPr lang="de-DE" u="sng" dirty="0" smtClean="0"/>
              <a:t> 20-21</a:t>
            </a:r>
            <a:r>
              <a:rPr lang="de-DE" dirty="0" smtClean="0"/>
              <a:t>:</a:t>
            </a:r>
          </a:p>
          <a:p>
            <a:endParaRPr lang="de-DE" sz="1000" dirty="0"/>
          </a:p>
          <a:p>
            <a:r>
              <a:rPr lang="de-DE" b="1" dirty="0" smtClean="0"/>
              <a:t>A1 Grundkurs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6</a:t>
            </a:r>
            <a:r>
              <a:rPr lang="en-US" dirty="0" smtClean="0">
                <a:sym typeface="Wingdings" panose="05000000000000000000" pitchFamily="2" charset="2"/>
              </a:rPr>
              <a:t> groups to choose from: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Tuesdays, 10 a.m.-12 </a:t>
            </a:r>
            <a:r>
              <a:rPr lang="en-US" dirty="0">
                <a:sym typeface="Wingdings" panose="05000000000000000000" pitchFamily="2" charset="2"/>
              </a:rPr>
              <a:t>p</a:t>
            </a:r>
            <a:r>
              <a:rPr lang="en-US" dirty="0" smtClean="0">
                <a:sym typeface="Wingdings" panose="05000000000000000000" pitchFamily="2" charset="2"/>
              </a:rPr>
              <a:t>.m. “Introduction to English Linguistics” with Dr. Güldenring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Tuesdays, 12-2 p.m. </a:t>
            </a:r>
            <a:r>
              <a:rPr lang="en-US" dirty="0">
                <a:sym typeface="Wingdings" panose="05000000000000000000" pitchFamily="2" charset="2"/>
              </a:rPr>
              <a:t>“Introduction to English Linguistics” with Dr. Güldenring</a:t>
            </a: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Wednesdays, </a:t>
            </a:r>
            <a:r>
              <a:rPr lang="en-US" dirty="0">
                <a:sym typeface="Wingdings" panose="05000000000000000000" pitchFamily="2" charset="2"/>
              </a:rPr>
              <a:t>10 a.m.-12 p.m. “Introduction to English Linguistics” with Dr. Güldenring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Thursdays, </a:t>
            </a:r>
            <a:r>
              <a:rPr lang="en-US" dirty="0">
                <a:sym typeface="Wingdings" panose="05000000000000000000" pitchFamily="2" charset="2"/>
              </a:rPr>
              <a:t>10 a.m.-12 p.m. “Introduction to English Linguistics” with Dr. Güldenring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Thursdays, 12-2 p.m</a:t>
            </a:r>
            <a:r>
              <a:rPr lang="en-US" dirty="0">
                <a:sym typeface="Wingdings" panose="05000000000000000000" pitchFamily="2" charset="2"/>
              </a:rPr>
              <a:t>. “Introduction to English Linguistics” with Dr. Güldenring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Thursdays, </a:t>
            </a:r>
            <a:r>
              <a:rPr lang="en-US" dirty="0" smtClean="0">
                <a:sym typeface="Wingdings" panose="05000000000000000000" pitchFamily="2" charset="2"/>
              </a:rPr>
              <a:t>2-4 </a:t>
            </a:r>
            <a:r>
              <a:rPr lang="en-US" dirty="0">
                <a:sym typeface="Wingdings" panose="05000000000000000000" pitchFamily="2" charset="2"/>
              </a:rPr>
              <a:t>p.m. “Introduction to English Linguistics” with Dr. </a:t>
            </a:r>
            <a:r>
              <a:rPr lang="en-US" dirty="0" err="1" smtClean="0">
                <a:sym typeface="Wingdings" panose="05000000000000000000" pitchFamily="2" charset="2"/>
              </a:rPr>
              <a:t>Bernaisch</a:t>
            </a:r>
            <a:endParaRPr lang="en-US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r>
              <a:rPr lang="en-US" b="1" dirty="0" smtClean="0">
                <a:sym typeface="Wingdings" panose="05000000000000000000" pitchFamily="2" charset="2"/>
              </a:rPr>
              <a:t>A2 </a:t>
            </a:r>
            <a:r>
              <a:rPr lang="en-US" b="1" dirty="0" err="1" smtClean="0">
                <a:sym typeface="Wingdings" panose="05000000000000000000" pitchFamily="2" charset="2"/>
              </a:rPr>
              <a:t>Vorlesung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2 (one-hour) lectures to choose from: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Tuesdays, 2-3 p.m. “History of the English Language” with Dr. Güldenring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Thursdays, </a:t>
            </a:r>
            <a:r>
              <a:rPr lang="en-US" dirty="0">
                <a:sym typeface="Wingdings" panose="05000000000000000000" pitchFamily="2" charset="2"/>
              </a:rPr>
              <a:t>3</a:t>
            </a:r>
            <a:r>
              <a:rPr lang="en-US" dirty="0" smtClean="0">
                <a:sym typeface="Wingdings" panose="05000000000000000000" pitchFamily="2" charset="2"/>
              </a:rPr>
              <a:t>-4 p.m. </a:t>
            </a:r>
            <a:r>
              <a:rPr lang="en-US" dirty="0">
                <a:sym typeface="Wingdings" panose="05000000000000000000" pitchFamily="2" charset="2"/>
              </a:rPr>
              <a:t>“History of the English Language” with Dr. Güldenring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b="1" dirty="0" smtClean="0"/>
              <a:t>MAP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90 min. </a:t>
            </a:r>
            <a:r>
              <a:rPr lang="en-US" dirty="0">
                <a:sym typeface="Wingdings" panose="05000000000000000000" pitchFamily="2" charset="2"/>
              </a:rPr>
              <a:t>“</a:t>
            </a:r>
            <a:r>
              <a:rPr lang="en-US" dirty="0" err="1">
                <a:sym typeface="Wingdings" panose="05000000000000000000" pitchFamily="2" charset="2"/>
              </a:rPr>
              <a:t>Klausur</a:t>
            </a:r>
            <a:r>
              <a:rPr lang="en-US" dirty="0" smtClean="0">
                <a:sym typeface="Wingdings" panose="05000000000000000000" pitchFamily="2" charset="2"/>
              </a:rPr>
              <a:t>” (testing content from both A1 GK and A2 VL) </a:t>
            </a:r>
            <a:r>
              <a:rPr lang="en-US" dirty="0">
                <a:sym typeface="Wingdings" panose="05000000000000000000" pitchFamily="2" charset="2"/>
              </a:rPr>
              <a:t>= 100% of the module grade</a:t>
            </a:r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ACE2-1BC1-403E-B945-F9B70B2E92A7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214259" y="218868"/>
            <a:ext cx="1115292" cy="62632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3616729" y="895438"/>
            <a:ext cx="1115292" cy="62632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1721427" y="2871422"/>
            <a:ext cx="1362595" cy="42873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108065" y="5498762"/>
            <a:ext cx="4505499" cy="108491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1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JLU FOLIENMASTER">
  <a:themeElements>
    <a:clrScheme name="JLU Gießen">
      <a:dk1>
        <a:sysClr val="windowText" lastClr="000000"/>
      </a:dk1>
      <a:lt1>
        <a:sysClr val="window" lastClr="FFFFFF"/>
      </a:lt1>
      <a:dk2>
        <a:srgbClr val="53606B"/>
      </a:dk2>
      <a:lt2>
        <a:srgbClr val="E7E6E6"/>
      </a:lt2>
      <a:accent1>
        <a:srgbClr val="0069B3"/>
      </a:accent1>
      <a:accent2>
        <a:srgbClr val="ED7D31"/>
      </a:accent2>
      <a:accent3>
        <a:srgbClr val="A5A5A5"/>
      </a:accent3>
      <a:accent4>
        <a:srgbClr val="FFC000"/>
      </a:accent4>
      <a:accent5>
        <a:srgbClr val="DCE6EB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JLU_16_9_Calibri" id="{1D5F062F-75DA-F14C-8D7E-2DB7E635818D}" vid="{CD83FBED-9354-B943-958D-00CEB85C273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Vorlage_JLU_16_9_Calibri</Template>
  <TotalTime>0</TotalTime>
  <Words>785</Words>
  <Application>Microsoft Office PowerPoint</Application>
  <PresentationFormat>Breitbild</PresentationFormat>
  <Paragraphs>89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JLU FOLIENMASTER</vt:lpstr>
      <vt:lpstr>Welcome to the Department of English!</vt:lpstr>
      <vt:lpstr>Overview ICB</vt:lpstr>
      <vt:lpstr>All you need to know about the “Prüfungs- und Studienordnung”</vt:lpstr>
      <vt:lpstr>All you need to know about the “Prüfungs- und Studienordnung”</vt:lpstr>
      <vt:lpstr>All you need to know about the “Verlaufsplan”</vt:lpstr>
      <vt:lpstr>All you need to know about the “Verlaufsplan” – English Major</vt:lpstr>
      <vt:lpstr>All you need to know about the “Verlaufsplan” – Second Business Language</vt:lpstr>
      <vt:lpstr>All you need to know about the “Modulbeschreibungen”</vt:lpstr>
      <vt:lpstr>All you need to know about the “Modulbeschreibungen”</vt:lpstr>
      <vt:lpstr>All you need to know about the “Modulbeschreibungen”</vt:lpstr>
      <vt:lpstr>Helpful Aids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ANGLITRATOR</dc:creator>
  <cp:lastModifiedBy>Martin Spies</cp:lastModifiedBy>
  <cp:revision>208</cp:revision>
  <dcterms:created xsi:type="dcterms:W3CDTF">2019-04-01T10:43:53Z</dcterms:created>
  <dcterms:modified xsi:type="dcterms:W3CDTF">2020-11-02T10:32:29Z</dcterms:modified>
</cp:coreProperties>
</file>