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0"/>
  </p:notesMasterIdLst>
  <p:sldIdLst>
    <p:sldId id="288" r:id="rId4"/>
    <p:sldId id="257" r:id="rId5"/>
    <p:sldId id="258" r:id="rId6"/>
    <p:sldId id="290" r:id="rId7"/>
    <p:sldId id="293" r:id="rId8"/>
    <p:sldId id="294" r:id="rId9"/>
    <p:sldId id="296" r:id="rId10"/>
    <p:sldId id="295" r:id="rId11"/>
    <p:sldId id="356" r:id="rId12"/>
    <p:sldId id="284" r:id="rId13"/>
    <p:sldId id="406" r:id="rId14"/>
    <p:sldId id="302" r:id="rId15"/>
    <p:sldId id="291" r:id="rId16"/>
    <p:sldId id="404" r:id="rId17"/>
    <p:sldId id="405" r:id="rId18"/>
    <p:sldId id="379" r:id="rId19"/>
    <p:sldId id="380" r:id="rId20"/>
    <p:sldId id="381" r:id="rId21"/>
    <p:sldId id="382" r:id="rId22"/>
    <p:sldId id="383" r:id="rId23"/>
    <p:sldId id="384" r:id="rId24"/>
    <p:sldId id="407" r:id="rId25"/>
    <p:sldId id="408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376" r:id="rId45"/>
    <p:sldId id="377" r:id="rId46"/>
    <p:sldId id="378" r:id="rId47"/>
    <p:sldId id="260" r:id="rId48"/>
    <p:sldId id="262" r:id="rId49"/>
    <p:sldId id="339" r:id="rId50"/>
    <p:sldId id="264" r:id="rId51"/>
    <p:sldId id="338" r:id="rId52"/>
    <p:sldId id="265" r:id="rId53"/>
    <p:sldId id="263" r:id="rId54"/>
    <p:sldId id="267" r:id="rId55"/>
    <p:sldId id="303" r:id="rId56"/>
    <p:sldId id="369" r:id="rId57"/>
    <p:sldId id="370" r:id="rId58"/>
    <p:sldId id="371" r:id="rId59"/>
    <p:sldId id="372" r:id="rId60"/>
    <p:sldId id="373" r:id="rId61"/>
    <p:sldId id="286" r:id="rId62"/>
    <p:sldId id="305" r:id="rId63"/>
    <p:sldId id="287" r:id="rId64"/>
    <p:sldId id="306" r:id="rId65"/>
    <p:sldId id="274" r:id="rId66"/>
    <p:sldId id="277" r:id="rId67"/>
    <p:sldId id="278" r:id="rId68"/>
    <p:sldId id="307" r:id="rId69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S" initials="RS" lastIdx="1" clrIdx="0">
    <p:extLst/>
  </p:cmAuthor>
  <p:cmAuthor id="2" name="RS" initials="RS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0"/>
    <p:restoredTop sz="93664"/>
  </p:normalViewPr>
  <p:slideViewPr>
    <p:cSldViewPr>
      <p:cViewPr varScale="1">
        <p:scale>
          <a:sx n="119" d="100"/>
          <a:sy n="119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D4309-118A-4BEF-A050-9DCED483B5F9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E439-4A93-4263-BFCF-1FA881857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2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73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9882188" y="4329113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49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98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72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61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27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5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2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841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51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6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091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522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8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99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546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471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65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756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51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951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822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99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0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6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37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52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29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47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6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AD1C-2C2A-4DD5-B598-AD1437547EDC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37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5E5E-421A-4D23-9788-19A8E7578C81}" type="datetimeFigureOut">
              <a:rPr lang="de-DE" smtClean="0"/>
              <a:t>09.12.2021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-9354"/>
            <a:ext cx="9144000" cy="68673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570" y="245403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bg1"/>
                </a:solidFill>
              </a:rPr>
              <a:t>Manual for </a:t>
            </a:r>
            <a:r>
              <a:rPr lang="de-DE" b="1" dirty="0" err="1" smtClean="0">
                <a:solidFill>
                  <a:schemeClr val="bg1"/>
                </a:solidFill>
              </a:rPr>
              <a:t>general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introduction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and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safety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instructions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127395" y="-36385"/>
            <a:ext cx="810090" cy="11787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05" y="863715"/>
            <a:ext cx="630069" cy="2248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995370"/>
            <a:ext cx="1860086" cy="1983580"/>
          </a:xfrm>
          <a:prstGeom prst="rect">
            <a:avLst/>
          </a:prstGeom>
        </p:spPr>
      </p:pic>
      <p:pic>
        <p:nvPicPr>
          <p:cNvPr id="15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49180"/>
            <a:ext cx="6838701" cy="900429"/>
          </a:xfrm>
        </p:spPr>
      </p:pic>
    </p:spTree>
    <p:extLst>
      <p:ext uri="{BB962C8B-B14F-4D97-AF65-F5344CB8AC3E}">
        <p14:creationId xmlns:p14="http://schemas.microsoft.com/office/powerpoint/2010/main" val="38669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Safety|Security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Zones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Strangers are not permitted to enter the </a:t>
            </a:r>
            <a:r>
              <a:rPr lang="en-US" sz="2400" dirty="0" err="1" smtClean="0">
                <a:solidFill>
                  <a:srgbClr val="FF0000"/>
                </a:solidFill>
              </a:rPr>
              <a:t>iFZ</a:t>
            </a:r>
            <a:r>
              <a:rPr lang="en-US" sz="2400" dirty="0" smtClean="0">
                <a:solidFill>
                  <a:srgbClr val="FF0000"/>
                </a:solidFill>
              </a:rPr>
              <a:t> with you through </a:t>
            </a:r>
            <a:r>
              <a:rPr lang="en-US" sz="2400" dirty="0">
                <a:solidFill>
                  <a:srgbClr val="FF0000"/>
                </a:solidFill>
              </a:rPr>
              <a:t>the controlled </a:t>
            </a:r>
            <a:r>
              <a:rPr lang="en-US" sz="2400" dirty="0" smtClean="0">
                <a:solidFill>
                  <a:srgbClr val="FF0000"/>
                </a:solidFill>
              </a:rPr>
              <a:t>doors.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Never work alone in </a:t>
            </a:r>
            <a:r>
              <a:rPr lang="en-US" sz="2400" dirty="0" err="1" smtClean="0">
                <a:solidFill>
                  <a:srgbClr val="FF0000"/>
                </a:solidFill>
              </a:rPr>
              <a:t>iFZ</a:t>
            </a:r>
            <a:r>
              <a:rPr lang="en-US" sz="2400" dirty="0" smtClean="0">
                <a:solidFill>
                  <a:srgbClr val="FF0000"/>
                </a:solidFill>
              </a:rPr>
              <a:t> laboratories and facilities outside of office hours.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de-DE" sz="2400" dirty="0" err="1" smtClean="0"/>
              <a:t>Contractors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JLU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err="1" smtClean="0"/>
              <a:t>members</a:t>
            </a:r>
            <a:r>
              <a:rPr lang="de-DE" sz="2400" dirty="0" smtClean="0"/>
              <a:t> must </a:t>
            </a:r>
            <a:r>
              <a:rPr lang="de-DE" sz="2400" dirty="0" err="1" smtClean="0"/>
              <a:t>contact</a:t>
            </a:r>
            <a:r>
              <a:rPr lang="de-DE" sz="2400" dirty="0" smtClean="0"/>
              <a:t> </a:t>
            </a:r>
            <a:r>
              <a:rPr lang="de-DE" sz="2400" dirty="0" err="1" smtClean="0"/>
              <a:t>persons</a:t>
            </a:r>
            <a:r>
              <a:rPr lang="de-DE" sz="2400" dirty="0" smtClean="0"/>
              <a:t> in </a:t>
            </a:r>
            <a:r>
              <a:rPr lang="de-DE" sz="2400" dirty="0" err="1" smtClean="0"/>
              <a:t>charge</a:t>
            </a:r>
            <a:r>
              <a:rPr lang="de-DE" sz="2400" dirty="0" smtClean="0"/>
              <a:t> </a:t>
            </a:r>
            <a:r>
              <a:rPr lang="de-DE" sz="2400" dirty="0" err="1" smtClean="0"/>
              <a:t>daily</a:t>
            </a:r>
            <a:r>
              <a:rPr lang="de-DE" sz="2400" dirty="0" smtClean="0"/>
              <a:t> BEFORE </a:t>
            </a:r>
            <a:r>
              <a:rPr lang="de-DE" sz="2400" dirty="0" err="1" smtClean="0"/>
              <a:t>onset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.</a:t>
            </a:r>
            <a:endParaRPr lang="de-DE" sz="2400" dirty="0"/>
          </a:p>
          <a:p>
            <a:r>
              <a:rPr lang="en-US" sz="2400" dirty="0" smtClean="0"/>
              <a:t>Always </a:t>
            </a:r>
            <a:r>
              <a:rPr lang="en-US" sz="2400" dirty="0"/>
              <a:t>follow the </a:t>
            </a:r>
            <a:r>
              <a:rPr lang="en-US" sz="2400" dirty="0" smtClean="0"/>
              <a:t>safety </a:t>
            </a:r>
            <a:r>
              <a:rPr lang="en-US" sz="2400" dirty="0"/>
              <a:t>directives of </a:t>
            </a:r>
            <a:r>
              <a:rPr lang="en-US" sz="2400" dirty="0" smtClean="0"/>
              <a:t>your responsible project </a:t>
            </a:r>
            <a:r>
              <a:rPr lang="en-US" sz="2400" dirty="0"/>
              <a:t>manager or person in </a:t>
            </a:r>
            <a:r>
              <a:rPr lang="en-US" sz="2400" dirty="0" smtClean="0"/>
              <a:t>cha</a:t>
            </a:r>
            <a:r>
              <a:rPr lang="de-DE" sz="2400" dirty="0" err="1" smtClean="0"/>
              <a:t>rge</a:t>
            </a:r>
            <a:r>
              <a:rPr lang="de-DE" sz="2400" dirty="0"/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-18510" y="6399329"/>
            <a:ext cx="9162510" cy="45867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4000">
                <a:srgbClr val="EAEFF9"/>
              </a:gs>
              <a:gs pos="10000">
                <a:schemeClr val="accent1">
                  <a:tint val="44500"/>
                  <a:satMod val="160000"/>
                </a:schemeClr>
              </a:gs>
              <a:gs pos="1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JLU </a:t>
            </a:r>
            <a:r>
              <a:rPr lang="de-DE" b="1" dirty="0" err="1" smtClean="0"/>
              <a:t>Governing</a:t>
            </a:r>
            <a:r>
              <a:rPr lang="de-DE" b="1" dirty="0" smtClean="0"/>
              <a:t> </a:t>
            </a:r>
            <a:r>
              <a:rPr lang="de-DE" b="1" dirty="0" err="1" smtClean="0"/>
              <a:t>Bodies</a:t>
            </a:r>
            <a:r>
              <a:rPr lang="de-DE" b="1" dirty="0" smtClean="0"/>
              <a:t> „Gremien“</a:t>
            </a:r>
            <a:endParaRPr lang="de-DE" b="1" dirty="0"/>
          </a:p>
          <a:p>
            <a:endParaRPr lang="de-DE" dirty="0"/>
          </a:p>
          <a:p>
            <a:r>
              <a:rPr lang="de-DE" dirty="0" smtClean="0"/>
              <a:t>        </a:t>
            </a:r>
            <a:r>
              <a:rPr lang="de-DE" dirty="0"/>
              <a:t>Präsidium</a:t>
            </a:r>
          </a:p>
          <a:p>
            <a:r>
              <a:rPr lang="de-DE" dirty="0"/>
              <a:t>        Hochschulrat</a:t>
            </a:r>
          </a:p>
          <a:p>
            <a:r>
              <a:rPr lang="de-DE" dirty="0"/>
              <a:t>        Senat</a:t>
            </a:r>
          </a:p>
          <a:p>
            <a:r>
              <a:rPr lang="de-DE" dirty="0"/>
              <a:t>        Erweiterter Senat</a:t>
            </a:r>
          </a:p>
          <a:p>
            <a:r>
              <a:rPr lang="de-DE" dirty="0"/>
              <a:t>        Erweitertes Präsidium</a:t>
            </a:r>
          </a:p>
          <a:p>
            <a:r>
              <a:rPr lang="de-DE" dirty="0"/>
              <a:t>        Fachbereichsräte</a:t>
            </a:r>
          </a:p>
          <a:p>
            <a:r>
              <a:rPr lang="de-DE" dirty="0"/>
              <a:t>        Dekanate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JLU Administration</a:t>
            </a:r>
            <a:endParaRPr lang="de-DE" b="1" dirty="0"/>
          </a:p>
          <a:p>
            <a:endParaRPr lang="de-DE" dirty="0"/>
          </a:p>
          <a:p>
            <a:r>
              <a:rPr lang="de-DE" dirty="0" smtClean="0"/>
              <a:t>        </a:t>
            </a:r>
            <a:r>
              <a:rPr lang="de-DE" dirty="0"/>
              <a:t>Präsidialbüro</a:t>
            </a:r>
          </a:p>
          <a:p>
            <a:r>
              <a:rPr lang="de-DE" dirty="0"/>
              <a:t>        Kanzlerbüro</a:t>
            </a:r>
          </a:p>
          <a:p>
            <a:r>
              <a:rPr lang="de-DE" dirty="0"/>
              <a:t>        Stabsabteilungen (</a:t>
            </a:r>
            <a:r>
              <a:rPr lang="de-DE" dirty="0" err="1"/>
              <a:t>StP</a:t>
            </a:r>
            <a:r>
              <a:rPr lang="de-DE" dirty="0"/>
              <a:t>, </a:t>
            </a:r>
            <a:r>
              <a:rPr lang="de-DE" dirty="0" err="1"/>
              <a:t>StF</a:t>
            </a:r>
            <a:r>
              <a:rPr lang="de-DE" dirty="0"/>
              <a:t>, </a:t>
            </a:r>
            <a:r>
              <a:rPr lang="de-DE" dirty="0" err="1"/>
              <a:t>StL</a:t>
            </a:r>
            <a:r>
              <a:rPr lang="de-DE" dirty="0"/>
              <a:t>, </a:t>
            </a:r>
            <a:r>
              <a:rPr lang="de-DE" dirty="0" err="1"/>
              <a:t>StW</a:t>
            </a:r>
            <a:r>
              <a:rPr lang="de-DE" dirty="0"/>
              <a:t>, AAA, </a:t>
            </a:r>
            <a:r>
              <a:rPr lang="de-DE" dirty="0" err="1"/>
              <a:t>BfC</a:t>
            </a:r>
            <a:r>
              <a:rPr lang="de-DE" dirty="0"/>
              <a:t>, und WTT)</a:t>
            </a:r>
          </a:p>
          <a:p>
            <a:r>
              <a:rPr lang="de-DE" dirty="0"/>
              <a:t>        Zentrale Studienberatung und Studierenden-Hotline</a:t>
            </a:r>
          </a:p>
          <a:p>
            <a:r>
              <a:rPr lang="de-DE" dirty="0"/>
              <a:t>        Dezernate (Dezernat B, Dezernat C, Dezernat D, Dezernat E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8000" i="1" dirty="0">
                <a:solidFill>
                  <a:schemeClr val="accent1"/>
                </a:solidFill>
              </a:rPr>
              <a:t>www.uni-giessen.de/org</a:t>
            </a:r>
          </a:p>
        </p:txBody>
      </p:sp>
    </p:spTree>
    <p:extLst>
      <p:ext uri="{BB962C8B-B14F-4D97-AF65-F5344CB8AC3E}">
        <p14:creationId xmlns:p14="http://schemas.microsoft.com/office/powerpoint/2010/main" val="419314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Responsibilities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JLU: </a:t>
            </a:r>
            <a:r>
              <a:rPr lang="de-DE" sz="2400" dirty="0" err="1" smtClean="0"/>
              <a:t>President</a:t>
            </a:r>
            <a:endParaRPr lang="de-DE" sz="2400" dirty="0" smtClean="0"/>
          </a:p>
          <a:p>
            <a:r>
              <a:rPr lang="de-DE" sz="2400" dirty="0" err="1" smtClean="0"/>
              <a:t>Faculty</a:t>
            </a:r>
            <a:r>
              <a:rPr lang="de-DE" sz="2400" dirty="0" smtClean="0"/>
              <a:t>: </a:t>
            </a:r>
            <a:r>
              <a:rPr lang="de-DE" sz="2400" dirty="0" err="1" smtClean="0"/>
              <a:t>dean</a:t>
            </a:r>
            <a:endParaRPr lang="de-DE" sz="2400" dirty="0" smtClean="0"/>
          </a:p>
          <a:p>
            <a:r>
              <a:rPr lang="de-DE" sz="2400" dirty="0"/>
              <a:t>D</a:t>
            </a:r>
            <a:r>
              <a:rPr lang="de-DE" sz="2400" dirty="0" smtClean="0"/>
              <a:t>epartment: </a:t>
            </a:r>
            <a:r>
              <a:rPr lang="de-DE" sz="2400" dirty="0" err="1" smtClean="0"/>
              <a:t>institute</a:t>
            </a:r>
            <a:r>
              <a:rPr lang="de-DE" sz="2400" dirty="0" smtClean="0"/>
              <a:t> </a:t>
            </a:r>
            <a:r>
              <a:rPr lang="de-DE" sz="2400" dirty="0" err="1"/>
              <a:t>d</a:t>
            </a:r>
            <a:r>
              <a:rPr lang="de-DE" sz="2400" dirty="0" err="1" smtClean="0"/>
              <a:t>irector</a:t>
            </a:r>
            <a:endParaRPr lang="de-DE" sz="2400" dirty="0" smtClean="0"/>
          </a:p>
          <a:p>
            <a:r>
              <a:rPr lang="de-DE" sz="2400" dirty="0" err="1"/>
              <a:t>P</a:t>
            </a:r>
            <a:r>
              <a:rPr lang="de-DE" sz="2400" dirty="0" err="1" smtClean="0"/>
              <a:t>rofessorship</a:t>
            </a:r>
            <a:r>
              <a:rPr lang="de-DE" sz="2400" dirty="0" smtClean="0"/>
              <a:t>: </a:t>
            </a:r>
            <a:r>
              <a:rPr lang="de-DE" sz="2400" dirty="0" err="1" smtClean="0"/>
              <a:t>professor</a:t>
            </a:r>
            <a:endParaRPr lang="de-DE" sz="2400" dirty="0" smtClean="0"/>
          </a:p>
          <a:p>
            <a:r>
              <a:rPr lang="de-DE" sz="2400" dirty="0"/>
              <a:t>C</a:t>
            </a:r>
            <a:r>
              <a:rPr lang="de-DE" sz="2400" dirty="0" smtClean="0"/>
              <a:t>entral </a:t>
            </a:r>
            <a:r>
              <a:rPr lang="de-DE" sz="2400" dirty="0" err="1" smtClean="0"/>
              <a:t>facility</a:t>
            </a:r>
            <a:r>
              <a:rPr lang="de-DE" sz="2400" dirty="0" smtClean="0"/>
              <a:t> (e.g. </a:t>
            </a:r>
            <a:r>
              <a:rPr lang="de-DE" sz="2400" dirty="0" err="1" smtClean="0"/>
              <a:t>greenhouses</a:t>
            </a:r>
            <a:r>
              <a:rPr lang="de-DE" sz="2400" dirty="0" smtClean="0"/>
              <a:t>): </a:t>
            </a:r>
            <a:r>
              <a:rPr lang="de-DE" sz="2400" dirty="0" err="1" smtClean="0"/>
              <a:t>h</a:t>
            </a:r>
            <a:r>
              <a:rPr lang="de-DE" sz="2400" dirty="0" err="1" smtClean="0">
                <a:solidFill>
                  <a:prstClr val="black"/>
                </a:solidFill>
              </a:rPr>
              <a:t>ead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of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central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facility</a:t>
            </a:r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Genetic </a:t>
            </a:r>
            <a:r>
              <a:rPr lang="de-DE" sz="2400" dirty="0" err="1" smtClean="0">
                <a:solidFill>
                  <a:prstClr val="black"/>
                </a:solidFill>
              </a:rPr>
              <a:t>engineering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unit</a:t>
            </a:r>
            <a:r>
              <a:rPr lang="de-DE" sz="2400" dirty="0" smtClean="0">
                <a:solidFill>
                  <a:prstClr val="black"/>
                </a:solidFill>
              </a:rPr>
              <a:t>: UGI </a:t>
            </a:r>
            <a:r>
              <a:rPr lang="de-DE" sz="2400" dirty="0" err="1" smtClean="0">
                <a:solidFill>
                  <a:prstClr val="black"/>
                </a:solidFill>
              </a:rPr>
              <a:t>project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leader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endParaRPr lang="de-DE" sz="2400" dirty="0" smtClean="0">
              <a:solidFill>
                <a:prstClr val="black"/>
              </a:solidFill>
            </a:endParaRPr>
          </a:p>
          <a:p>
            <a:endParaRPr lang="de-DE" sz="2400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02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7304" y="332656"/>
            <a:ext cx="7820091" cy="3237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iFZ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statutes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regulations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400" dirty="0" smtClean="0">
                <a:latin typeface="+mj-lt"/>
                <a:ea typeface="+mj-ea"/>
                <a:cs typeface="+mj-cs"/>
              </a:rPr>
              <a:t>[</a:t>
            </a:r>
            <a:r>
              <a:rPr lang="de-DE" sz="2400" dirty="0" err="1">
                <a:latin typeface="+mj-lt"/>
                <a:ea typeface="+mj-ea"/>
                <a:cs typeface="+mj-cs"/>
              </a:rPr>
              <a:t>official</a:t>
            </a:r>
            <a:r>
              <a:rPr lang="de-DE" sz="2400" dirty="0"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latin typeface="+mj-lt"/>
                <a:ea typeface="+mj-ea"/>
                <a:cs typeface="+mj-cs"/>
              </a:rPr>
              <a:t>version</a:t>
            </a:r>
            <a:r>
              <a:rPr lang="de-DE" sz="2400" dirty="0"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latin typeface="+mj-lt"/>
                <a:ea typeface="+mj-ea"/>
                <a:cs typeface="+mj-cs"/>
              </a:rPr>
              <a:t>available</a:t>
            </a:r>
            <a:r>
              <a:rPr lang="de-DE" sz="2400" dirty="0" smtClean="0">
                <a:latin typeface="+mj-lt"/>
                <a:ea typeface="+mj-ea"/>
                <a:cs typeface="+mj-cs"/>
              </a:rPr>
              <a:t> in </a:t>
            </a:r>
            <a:r>
              <a:rPr lang="de-DE" sz="2400" dirty="0">
                <a:latin typeface="+mj-lt"/>
                <a:ea typeface="+mj-ea"/>
                <a:cs typeface="+mj-cs"/>
              </a:rPr>
              <a:t>German </a:t>
            </a:r>
            <a:r>
              <a:rPr lang="de-DE" sz="2400" dirty="0" err="1">
                <a:latin typeface="+mj-lt"/>
                <a:ea typeface="+mj-ea"/>
                <a:cs typeface="+mj-cs"/>
              </a:rPr>
              <a:t>only</a:t>
            </a:r>
            <a:r>
              <a:rPr lang="de-DE" sz="2400" dirty="0">
                <a:latin typeface="+mj-lt"/>
                <a:ea typeface="+mj-ea"/>
                <a:cs typeface="+mj-cs"/>
              </a:rPr>
              <a:t>]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5113" r="12102" b="35038"/>
          <a:stretch/>
        </p:blipFill>
        <p:spPr>
          <a:xfrm>
            <a:off x="539553" y="2132856"/>
            <a:ext cx="7988462" cy="3399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Eating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drinking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storage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absolutely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prohibited</a:t>
            </a:r>
            <a:r>
              <a:rPr lang="de-DE" dirty="0" smtClean="0">
                <a:solidFill>
                  <a:srgbClr val="FF0000"/>
                </a:solidFill>
              </a:rPr>
              <a:t> in all </a:t>
            </a:r>
            <a:r>
              <a:rPr lang="de-DE" dirty="0" err="1" smtClean="0">
                <a:solidFill>
                  <a:srgbClr val="FF0000"/>
                </a:solidFill>
              </a:rPr>
              <a:t>laboratories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Contractors</a:t>
            </a:r>
            <a:r>
              <a:rPr lang="de-DE" dirty="0" smtClean="0"/>
              <a:t>, JLU </a:t>
            </a:r>
            <a:r>
              <a:rPr lang="de-DE" dirty="0" err="1" smtClean="0"/>
              <a:t>technicians</a:t>
            </a:r>
            <a:r>
              <a:rPr lang="de-DE" dirty="0" smtClean="0"/>
              <a:t> →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cafeteria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r>
              <a:rPr lang="de-DE" dirty="0" smtClean="0"/>
              <a:t> →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rooms</a:t>
            </a:r>
            <a:r>
              <a:rPr lang="de-DE" dirty="0" smtClean="0"/>
              <a:t> (Wintergarten)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cosmetics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</a:t>
            </a:r>
            <a:r>
              <a:rPr lang="de-DE" dirty="0" err="1" smtClean="0"/>
              <a:t>sanitary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>, not in </a:t>
            </a:r>
            <a:r>
              <a:rPr lang="de-DE" dirty="0" err="1" smtClean="0"/>
              <a:t>laboratories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leaving</a:t>
            </a:r>
            <a:r>
              <a:rPr lang="de-DE" dirty="0" smtClean="0"/>
              <a:t> </a:t>
            </a:r>
            <a:r>
              <a:rPr lang="de-DE" dirty="0" err="1" smtClean="0"/>
              <a:t>laboratories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must </a:t>
            </a:r>
            <a:r>
              <a:rPr lang="de-DE" dirty="0" err="1" smtClean="0"/>
              <a:t>disinfect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wash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hands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/>
              <a:t>Hand </a:t>
            </a:r>
            <a:r>
              <a:rPr lang="de-DE" dirty="0" err="1" smtClean="0"/>
              <a:t>moisturiser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in </a:t>
            </a:r>
            <a:r>
              <a:rPr lang="de-DE" dirty="0" err="1" smtClean="0"/>
              <a:t>labs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after </a:t>
            </a:r>
            <a:r>
              <a:rPr lang="de-DE" dirty="0" err="1" smtClean="0"/>
              <a:t>washing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Lab </a:t>
            </a:r>
            <a:r>
              <a:rPr lang="de-DE" dirty="0">
                <a:solidFill>
                  <a:schemeClr val="bg1"/>
                </a:solidFill>
              </a:rPr>
              <a:t>R</a:t>
            </a:r>
            <a:r>
              <a:rPr lang="de-DE" dirty="0" smtClean="0">
                <a:solidFill>
                  <a:schemeClr val="bg1"/>
                </a:solidFill>
              </a:rPr>
              <a:t>ules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Lab </a:t>
            </a:r>
            <a:r>
              <a:rPr lang="de-DE" dirty="0">
                <a:solidFill>
                  <a:schemeClr val="bg1"/>
                </a:solidFill>
              </a:rPr>
              <a:t>R</a:t>
            </a:r>
            <a:r>
              <a:rPr lang="de-DE" dirty="0" smtClean="0">
                <a:solidFill>
                  <a:schemeClr val="bg1"/>
                </a:solidFill>
              </a:rPr>
              <a:t>ules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545" y="1268760"/>
            <a:ext cx="8480285" cy="4525963"/>
          </a:xfrm>
        </p:spPr>
        <p:txBody>
          <a:bodyPr>
            <a:noAutofit/>
          </a:bodyPr>
          <a:lstStyle/>
          <a:p>
            <a:endParaRPr lang="de-DE" sz="2000" b="1" dirty="0"/>
          </a:p>
          <a:p>
            <a:r>
              <a:rPr lang="de-DE" sz="2000" b="1" dirty="0" smtClean="0"/>
              <a:t>Lab </a:t>
            </a:r>
            <a:r>
              <a:rPr lang="de-DE" sz="2000" b="1" dirty="0" err="1" smtClean="0"/>
              <a:t>coats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obligatory</a:t>
            </a:r>
            <a:r>
              <a:rPr lang="de-DE" sz="2000" b="1" dirty="0" smtClean="0"/>
              <a:t> in all </a:t>
            </a:r>
            <a:r>
              <a:rPr lang="de-DE" sz="2000" b="1" dirty="0" err="1" smtClean="0"/>
              <a:t>iFZ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labs</a:t>
            </a:r>
            <a:endParaRPr lang="de-DE" sz="2000" b="1" dirty="0" smtClean="0"/>
          </a:p>
          <a:p>
            <a:r>
              <a:rPr lang="de-DE" sz="2000" dirty="0" err="1" smtClean="0"/>
              <a:t>Protective</a:t>
            </a:r>
            <a:r>
              <a:rPr lang="de-DE" sz="2000" dirty="0" smtClean="0"/>
              <a:t> </a:t>
            </a:r>
            <a:r>
              <a:rPr lang="de-DE" sz="2000" dirty="0" err="1" smtClean="0"/>
              <a:t>clothes</a:t>
            </a:r>
            <a:r>
              <a:rPr lang="de-DE" sz="2000" dirty="0" smtClean="0"/>
              <a:t> must not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worn</a:t>
            </a:r>
            <a:r>
              <a:rPr lang="de-DE" sz="2000" dirty="0" smtClean="0"/>
              <a:t> outside </a:t>
            </a:r>
            <a:r>
              <a:rPr lang="de-DE" sz="2000" dirty="0" err="1" smtClean="0"/>
              <a:t>laboratories</a:t>
            </a:r>
            <a:endParaRPr lang="de-DE" sz="2000" dirty="0" smtClean="0"/>
          </a:p>
          <a:p>
            <a:r>
              <a:rPr lang="de-DE" sz="2000" dirty="0" smtClean="0"/>
              <a:t>Open </a:t>
            </a:r>
            <a:r>
              <a:rPr lang="de-DE" sz="2000" dirty="0" err="1" smtClean="0"/>
              <a:t>shoes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bare </a:t>
            </a:r>
            <a:r>
              <a:rPr lang="de-DE" sz="2000" dirty="0" err="1" smtClean="0"/>
              <a:t>feet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not </a:t>
            </a:r>
            <a:r>
              <a:rPr lang="de-DE" sz="2000" dirty="0" err="1" smtClean="0"/>
              <a:t>permitted</a:t>
            </a:r>
            <a:r>
              <a:rPr lang="de-DE" sz="2000" dirty="0" smtClean="0"/>
              <a:t> in </a:t>
            </a:r>
            <a:r>
              <a:rPr lang="de-DE" sz="2000" dirty="0" err="1" smtClean="0"/>
              <a:t>laboratories</a:t>
            </a:r>
            <a:endParaRPr lang="de-DE" sz="2000" dirty="0" smtClean="0"/>
          </a:p>
          <a:p>
            <a:r>
              <a:rPr lang="de-DE" sz="2000" dirty="0" smtClean="0"/>
              <a:t>Avoid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scarfs</a:t>
            </a:r>
            <a:r>
              <a:rPr lang="de-DE" sz="2000" dirty="0" smtClean="0"/>
              <a:t>, </a:t>
            </a:r>
            <a:r>
              <a:rPr lang="de-DE" sz="2000" dirty="0" err="1" smtClean="0"/>
              <a:t>tie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hair</a:t>
            </a:r>
            <a:endParaRPr lang="de-DE" sz="2000" dirty="0" smtClean="0"/>
          </a:p>
          <a:p>
            <a:r>
              <a:rPr lang="en-US" sz="2000" dirty="0"/>
              <a:t>Do not wedge or </a:t>
            </a:r>
            <a:r>
              <a:rPr lang="en-US" sz="2000" dirty="0" smtClean="0"/>
              <a:t>otherwise fix the </a:t>
            </a:r>
            <a:r>
              <a:rPr lang="en-US" sz="2000" dirty="0"/>
              <a:t>fire protection </a:t>
            </a:r>
            <a:r>
              <a:rPr lang="en-US" sz="2000" dirty="0" smtClean="0"/>
              <a:t>doors to keep them open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indows must remain closed at all times </a:t>
            </a:r>
            <a:r>
              <a:rPr lang="en-US" sz="2000" dirty="0"/>
              <a:t>(to protect the environment </a:t>
            </a:r>
            <a:r>
              <a:rPr lang="en-US" sz="2000" dirty="0" smtClean="0"/>
              <a:t>outside and maintain the automated room ventilation)</a:t>
            </a:r>
            <a:endParaRPr lang="de-DE" sz="2000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Do not </a:t>
            </a:r>
            <a:r>
              <a:rPr lang="de-DE" sz="2000" b="1" dirty="0" err="1" smtClean="0"/>
              <a:t>work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lab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open </a:t>
            </a:r>
            <a:r>
              <a:rPr lang="de-DE" sz="2000" b="1" dirty="0" err="1" smtClean="0"/>
              <a:t>wounds</a:t>
            </a: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0910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10" y="262320"/>
            <a:ext cx="8139780" cy="63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9269" t="9605"/>
          <a:stretch/>
        </p:blipFill>
        <p:spPr>
          <a:xfrm>
            <a:off x="395536" y="404664"/>
            <a:ext cx="7830458" cy="60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18492"/>
            <a:ext cx="8552356" cy="47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Risk</a:t>
            </a:r>
            <a:r>
              <a:rPr lang="de-DE" sz="3600" dirty="0" smtClean="0"/>
              <a:t> </a:t>
            </a:r>
            <a:r>
              <a:rPr lang="de-DE" sz="3600" dirty="0" err="1" smtClean="0"/>
              <a:t>levels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infectious</a:t>
            </a:r>
            <a:r>
              <a:rPr lang="de-DE" sz="3600" dirty="0" smtClean="0"/>
              <a:t> </a:t>
            </a:r>
            <a:r>
              <a:rPr lang="de-DE" sz="3600" dirty="0" err="1" smtClean="0"/>
              <a:t>agents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GMOs</a:t>
            </a:r>
            <a:endParaRPr lang="de-DE" sz="36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611560" y="1704176"/>
          <a:ext cx="783087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Level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Risk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human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health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environment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Spreading</a:t>
                      </a:r>
                      <a:endParaRPr lang="de-DE" dirty="0" smtClean="0"/>
                    </a:p>
                    <a:p>
                      <a:pPr algn="ctr"/>
                      <a:r>
                        <a:rPr lang="de-DE" dirty="0" err="1" smtClean="0"/>
                        <a:t>among</a:t>
                      </a:r>
                      <a:r>
                        <a:rPr lang="de-DE" dirty="0" smtClean="0"/>
                        <a:t> human </a:t>
                      </a:r>
                      <a:r>
                        <a:rPr lang="de-DE" dirty="0" err="1" smtClean="0"/>
                        <a:t>population</a:t>
                      </a:r>
                      <a:endParaRPr lang="de-DE" dirty="0" smtClean="0"/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Prevention</a:t>
                      </a:r>
                      <a:r>
                        <a:rPr lang="de-DE" dirty="0" smtClean="0"/>
                        <a:t>/</a:t>
                      </a:r>
                    </a:p>
                    <a:p>
                      <a:pPr algn="ctr"/>
                      <a:r>
                        <a:rPr lang="de-DE" dirty="0" err="1" smtClean="0"/>
                        <a:t>treatment</a:t>
                      </a:r>
                      <a:endParaRPr lang="de-DE" dirty="0" smtClean="0"/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S1</a:t>
                      </a:r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none</a:t>
                      </a:r>
                      <a:r>
                        <a:rPr lang="de-DE" dirty="0" smtClean="0"/>
                        <a:t> 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----</a:t>
                      </a:r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----</a:t>
                      </a:r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S2</a:t>
                      </a:r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low</a:t>
                      </a:r>
                      <a:r>
                        <a:rPr lang="de-DE" dirty="0" smtClean="0"/>
                        <a:t> 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improbable</a:t>
                      </a:r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S3**</a:t>
                      </a:r>
                      <a:endParaRPr lang="de-DE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moderate</a:t>
                      </a:r>
                    </a:p>
                    <a:p>
                      <a:pPr algn="ctr"/>
                      <a:r>
                        <a:rPr lang="de-DE" b="0" dirty="0" smtClean="0"/>
                        <a:t>NOT </a:t>
                      </a:r>
                      <a:r>
                        <a:rPr lang="de-DE" b="0" dirty="0" err="1" smtClean="0"/>
                        <a:t>air</a:t>
                      </a:r>
                      <a:r>
                        <a:rPr lang="de-DE" b="0" dirty="0" smtClean="0"/>
                        <a:t>-borne</a:t>
                      </a:r>
                      <a:endParaRPr lang="de-DE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rather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unlikely</a:t>
                      </a:r>
                      <a:endParaRPr lang="de-DE" dirty="0" smtClean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endParaRPr lang="de-DE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S3 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moderate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air</a:t>
                      </a:r>
                      <a:r>
                        <a:rPr lang="de-DE" baseline="0" dirty="0" smtClean="0"/>
                        <a:t>-borne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S4 </a:t>
                      </a:r>
                      <a:endParaRPr lang="de-DE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high 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pandemic</a:t>
                      </a:r>
                      <a:r>
                        <a:rPr lang="de-DE" dirty="0" smtClean="0"/>
                        <a:t>!</a:t>
                      </a:r>
                      <a:endParaRPr lang="de-DE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possible</a:t>
                      </a:r>
                      <a:endParaRPr lang="de-DE" dirty="0" smtClean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7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Instructions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obligatory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must </a:t>
            </a:r>
            <a:r>
              <a:rPr lang="de-DE" dirty="0" err="1" smtClean="0"/>
              <a:t>receive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instructions</a:t>
            </a:r>
            <a:r>
              <a:rPr lang="de-DE" dirty="0" smtClean="0"/>
              <a:t> </a:t>
            </a:r>
            <a:r>
              <a:rPr lang="de-DE" b="1" dirty="0" err="1" smtClean="0"/>
              <a:t>before</a:t>
            </a:r>
            <a:r>
              <a:rPr lang="de-DE" b="1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manager</a:t>
            </a:r>
            <a:r>
              <a:rPr lang="de-DE" dirty="0" smtClean="0"/>
              <a:t> must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instructions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valid for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Essential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ensuring</a:t>
            </a:r>
            <a:r>
              <a:rPr lang="de-DE" dirty="0" smtClean="0"/>
              <a:t> </a:t>
            </a:r>
            <a:r>
              <a:rPr lang="de-DE" b="1" dirty="0" err="1" smtClean="0"/>
              <a:t>good</a:t>
            </a:r>
            <a:r>
              <a:rPr lang="de-DE" b="1" dirty="0" smtClean="0"/>
              <a:t> </a:t>
            </a:r>
            <a:r>
              <a:rPr lang="de-DE" b="1" dirty="0" err="1"/>
              <a:t>scientific</a:t>
            </a:r>
            <a:r>
              <a:rPr lang="de-DE" b="1" dirty="0"/>
              <a:t> </a:t>
            </a:r>
            <a:r>
              <a:rPr lang="de-DE" b="1" dirty="0" err="1"/>
              <a:t>practice</a:t>
            </a:r>
            <a:endParaRPr lang="de-DE" b="1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973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 err="1"/>
              <a:t>Genetically</a:t>
            </a:r>
            <a:r>
              <a:rPr lang="de-DE" dirty="0"/>
              <a:t> </a:t>
            </a:r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Organisms</a:t>
            </a:r>
            <a:r>
              <a:rPr lang="de-DE" dirty="0"/>
              <a:t> (GMO)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a GMO </a:t>
            </a:r>
            <a:r>
              <a:rPr lang="de-DE" sz="2400" dirty="0" err="1" smtClean="0"/>
              <a:t>is</a:t>
            </a:r>
            <a:r>
              <a:rPr lang="de-DE" sz="2400" dirty="0" smtClean="0"/>
              <a:t> an </a:t>
            </a:r>
            <a:r>
              <a:rPr lang="de-DE" sz="2400" dirty="0" err="1" smtClean="0"/>
              <a:t>organism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</a:t>
            </a:r>
            <a:r>
              <a:rPr lang="de-DE" sz="2400" dirty="0" err="1" smtClean="0"/>
              <a:t>genome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GMO </a:t>
            </a:r>
            <a:r>
              <a:rPr lang="de-DE" sz="2400" dirty="0" err="1" smtClean="0"/>
              <a:t>organisms</a:t>
            </a:r>
            <a:r>
              <a:rPr lang="de-DE" sz="2400" dirty="0" smtClean="0"/>
              <a:t> do not </a:t>
            </a:r>
            <a:r>
              <a:rPr lang="de-DE" sz="2400" dirty="0" err="1" smtClean="0"/>
              <a:t>occur</a:t>
            </a:r>
            <a:r>
              <a:rPr lang="de-DE" sz="2400" dirty="0" smtClean="0"/>
              <a:t> </a:t>
            </a:r>
            <a:r>
              <a:rPr lang="de-DE" sz="2400" dirty="0" err="1" smtClean="0"/>
              <a:t>naturally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in Germany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restricted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laboratories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Examples</a:t>
            </a:r>
            <a:r>
              <a:rPr lang="de-DE" sz="2400" dirty="0"/>
              <a:t>: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bacteria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</a:t>
            </a:r>
            <a:r>
              <a:rPr lang="de-DE" sz="2400" dirty="0"/>
              <a:t>C</a:t>
            </a:r>
            <a:r>
              <a:rPr lang="de-DE" sz="2400" dirty="0" smtClean="0"/>
              <a:t>ells </a:t>
            </a:r>
            <a:r>
              <a:rPr lang="de-DE" sz="2400" dirty="0" err="1" smtClean="0"/>
              <a:t>infected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bacteria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viruses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plants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animals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7258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dirty="0" err="1">
                <a:solidFill>
                  <a:prstClr val="black"/>
                </a:solidFill>
              </a:rPr>
              <a:t>Biosafety</a:t>
            </a:r>
            <a:r>
              <a:rPr lang="de-DE" sz="4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err="1" smtClean="0">
                <a:solidFill>
                  <a:srgbClr val="FFC000"/>
                </a:solidFill>
              </a:rPr>
              <a:t>Protection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of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staff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from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hazards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working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with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biological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agents</a:t>
            </a:r>
            <a:endParaRPr lang="de-DE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/>
              <a:t>Regulations</a:t>
            </a:r>
            <a:endParaRPr lang="de-DE" sz="2400" dirty="0"/>
          </a:p>
          <a:p>
            <a:pPr marL="363538" indent="-363538">
              <a:buNone/>
            </a:pPr>
            <a:r>
              <a:rPr lang="de-DE" sz="2400" dirty="0" smtClean="0"/>
              <a:t>German Genetic Engineering </a:t>
            </a:r>
            <a:r>
              <a:rPr lang="de-DE" sz="2400" dirty="0" err="1" smtClean="0"/>
              <a:t>Ordinance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Gentechnikgesetz </a:t>
            </a:r>
            <a:r>
              <a:rPr lang="de-DE" sz="2400" dirty="0" smtClean="0"/>
              <a:t>und GenTSV)</a:t>
            </a:r>
          </a:p>
          <a:p>
            <a:pPr marL="363538" indent="-363538">
              <a:buNone/>
            </a:pPr>
            <a:r>
              <a:rPr lang="de-DE" sz="2400" dirty="0" smtClean="0"/>
              <a:t>German </a:t>
            </a:r>
            <a:r>
              <a:rPr lang="de-DE" sz="2400" dirty="0" err="1" smtClean="0"/>
              <a:t>Ordinance</a:t>
            </a:r>
            <a:r>
              <a:rPr lang="de-DE" sz="2400" dirty="0" smtClean="0"/>
              <a:t> on </a:t>
            </a:r>
            <a:r>
              <a:rPr lang="de-DE" sz="2400" dirty="0"/>
              <a:t>Biological </a:t>
            </a:r>
            <a:r>
              <a:rPr lang="de-DE" sz="2400" dirty="0" err="1" smtClean="0"/>
              <a:t>Agents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Biostoffverordnung</a:t>
            </a:r>
            <a:r>
              <a:rPr lang="de-DE" sz="2400" dirty="0" smtClean="0"/>
              <a:t>)</a:t>
            </a:r>
          </a:p>
          <a:p>
            <a:pPr marL="363538" indent="-363538">
              <a:buNone/>
            </a:pPr>
            <a:r>
              <a:rPr lang="en-US" sz="2400" dirty="0" smtClean="0"/>
              <a:t>German </a:t>
            </a:r>
            <a:r>
              <a:rPr lang="en-US" sz="2400" dirty="0"/>
              <a:t>Infectious Disease Control Act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/>
              <a:t>Animal</a:t>
            </a:r>
            <a:r>
              <a:rPr lang="de-DE" sz="2400" dirty="0"/>
              <a:t> Pathogen </a:t>
            </a:r>
            <a:r>
              <a:rPr lang="de-DE" sz="2400" dirty="0" err="1"/>
              <a:t>Ordinance</a:t>
            </a:r>
            <a:endParaRPr lang="de-DE" sz="2400" dirty="0"/>
          </a:p>
          <a:p>
            <a:pPr marL="363538" indent="-363538">
              <a:buNone/>
            </a:pPr>
            <a:r>
              <a:rPr lang="de-DE" sz="2400" dirty="0" smtClean="0"/>
              <a:t>Technical </a:t>
            </a:r>
            <a:r>
              <a:rPr lang="de-DE" sz="2400" dirty="0" err="1" smtClean="0"/>
              <a:t>rules</a:t>
            </a:r>
            <a:r>
              <a:rPr lang="de-DE" sz="2400" dirty="0" smtClean="0"/>
              <a:t> (e.g</a:t>
            </a:r>
            <a:r>
              <a:rPr lang="de-DE" sz="2400" dirty="0"/>
              <a:t>. TRBA 100 </a:t>
            </a:r>
            <a:r>
              <a:rPr lang="de-DE" sz="2400" dirty="0" err="1" smtClean="0"/>
              <a:t>protective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measures</a:t>
            </a:r>
            <a:r>
              <a:rPr lang="de-DE" sz="2400" dirty="0" smtClean="0"/>
              <a:t> in </a:t>
            </a:r>
            <a:r>
              <a:rPr lang="de-DE" sz="2400" dirty="0" err="1" smtClean="0"/>
              <a:t>laboratories</a:t>
            </a:r>
            <a:r>
              <a:rPr lang="de-DE" sz="2400" dirty="0" smtClean="0"/>
              <a:t>)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FFC000"/>
                </a:solidFill>
              </a:rPr>
              <a:t>Designated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project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managers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are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responsible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for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specific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areas</a:t>
            </a:r>
            <a:endParaRPr lang="de-DE" sz="2400" dirty="0" smtClean="0">
              <a:solidFill>
                <a:srgbClr val="FFC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12" y="2780928"/>
            <a:ext cx="2460273" cy="18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7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49550" y="1239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746576" y="829843"/>
          <a:ext cx="7695853" cy="5614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85">
                  <a:extLst>
                    <a:ext uri="{9D8B030D-6E8A-4147-A177-3AD203B41FA5}">
                      <a16:colId xmlns:a16="http://schemas.microsoft.com/office/drawing/2014/main" val="1763678989"/>
                    </a:ext>
                  </a:extLst>
                </a:gridCol>
                <a:gridCol w="172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Gentechnische Anlage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Sich.stufe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UGI</a:t>
                      </a:r>
                      <a:endParaRPr lang="de-DE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Projektleiter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BBS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Mikro- und Molekularbiologie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L251, Nutzung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 unter S1-Bedingungen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Gabriele Klug,</a:t>
                      </a:r>
                      <a:b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Kai Thormann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66813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S. </a:t>
                      </a:r>
                      <a:r>
                        <a:rPr lang="de-DE" sz="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Rahlfs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Mikro- und Molekularbiologie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L230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L231, L232, L233, L234, L235, L236, L245, L246, L247/248, L249/L250, M233, M234, M235, M236, M237, M238, M239, M244, M245;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L021; U170, U176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Gabriele Klug,</a:t>
                      </a:r>
                      <a:b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Kai Thormann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S. Rahlfs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 für Phytopathologie und Insektenbiotechnologie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L335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L336, L337, L338, L347, L348, L350, L357, M328, M329, M330, M331, M336, M337, M338;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M420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M423, L423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L431/432, L433,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M422;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L349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M421,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M422a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Jens Steinbrenner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C. Obermeier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Pflanzenernährung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L034-L036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L037, L038, L039, L040, L049, L050, L051, L052, L053, L054, L055, L056, M034, M035, M042, M043;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L131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M129; U150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Till </a:t>
                      </a:r>
                      <a:r>
                        <a:rPr lang="de-DE" sz="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Schäberle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Pflanzenbau und Pflanzenzüchtung I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L320/321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L322, L323, L324, L325, L327, L332, L333, L334, M318, M319, M320, M321, M322, M323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L420, L421, L422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Christian Obermeier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J. Imani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Angewandte Mikrobiologie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L017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019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Dr. 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Kämpfer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Pflanzenbau und Pflanzenzüchtung II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Biometrie und Populationsgenetik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L203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L204, L205,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M212, M211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Snowdon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J. Imani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Biotechnikum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mit Klimakammern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H023, H031, H042, H024-H030,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H035-H041,H012-H015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H017-H020, Flure H011, H021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Putzraum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H032, Toiletten H033,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H034; H004, H005, H006,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H010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Jens Steinbrenner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Ernährungswissenschaft, Biochemie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Ernährung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L147, L148, L151, L152, L153, M128, M136 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Jude Przyborski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6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iFZ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-Gewächshausanlage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K8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K9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K15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Räume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R1, R3, R4a, R5, R5a, Flur R6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Jens Steinbrenner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Forschungshalle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IFZ, Kombination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Labor- und Gewächshausbereich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J. Imani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Ernährungswissenschaft, Biochemie der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Ernährung: </a:t>
                      </a:r>
                      <a:b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L149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L150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Jude Przyborski</a:t>
                      </a:r>
                      <a:b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Professur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Molekulare Ernährungsforschung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L306, L307, L308, L318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Uwe Wenzel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Phytopathologie (Praktikumslabor)</a:t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U144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U152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Jafargholi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Imani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Tierernährung und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Ernährungsphysiologie </a:t>
                      </a:r>
                      <a:b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L116/L116a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L117, L118, L119, M118, M120, M129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Gaiping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Wen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Tierernährung und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Ernährungsphysiologie, Stoffwechsellabor 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Räume 11, 12, 13, 15/17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Gaiping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Wen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</a:t>
                      </a: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</a:t>
                      </a:r>
                      <a:r>
                        <a:rPr lang="de-DE" sz="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Ernährungswissenschaft, Lebensmittelwissenschaft </a:t>
                      </a:r>
                      <a:br>
                        <a:rPr lang="de-DE" sz="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L132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L133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Gaiping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Wen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</a:t>
                      </a:r>
                      <a:r>
                        <a:rPr lang="de-DE" sz="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Rahlfs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Insektenbiotechnologie</a:t>
                      </a:r>
                      <a:b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L352, L353, L355, L439, M422a, M428, M429 und M430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Kwang-Zin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W. Wende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28745"/>
                  </a:ext>
                </a:extLst>
              </a:tr>
            </a:tbl>
          </a:graphicData>
        </a:graphic>
      </p:graphicFrame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29633"/>
            <a:ext cx="8229600" cy="409057"/>
          </a:xfrm>
        </p:spPr>
        <p:txBody>
          <a:bodyPr>
            <a:normAutofit fontScale="90000"/>
          </a:bodyPr>
          <a:lstStyle/>
          <a:p>
            <a:r>
              <a:rPr lang="de-DE" sz="3600" b="1" dirty="0" err="1" smtClean="0">
                <a:solidFill>
                  <a:prstClr val="black"/>
                </a:solidFill>
              </a:rPr>
              <a:t>iFZ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dirty="0" smtClean="0">
                <a:solidFill>
                  <a:prstClr val="black"/>
                </a:solidFill>
              </a:rPr>
              <a:t>Genetic Engineering </a:t>
            </a:r>
            <a:r>
              <a:rPr lang="de-DE" sz="3600" dirty="0" err="1" smtClean="0">
                <a:solidFill>
                  <a:prstClr val="black"/>
                </a:solidFill>
              </a:rPr>
              <a:t>Facilities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2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49550" y="1239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61672"/>
              </p:ext>
            </p:extLst>
          </p:nvPr>
        </p:nvGraphicFramePr>
        <p:xfrm>
          <a:off x="746576" y="829843"/>
          <a:ext cx="7695853" cy="2070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85">
                  <a:extLst>
                    <a:ext uri="{9D8B030D-6E8A-4147-A177-3AD203B41FA5}">
                      <a16:colId xmlns:a16="http://schemas.microsoft.com/office/drawing/2014/main" val="1763678989"/>
                    </a:ext>
                  </a:extLst>
                </a:gridCol>
                <a:gridCol w="172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Gentechnische Anlage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Sich.stufe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UGI</a:t>
                      </a:r>
                      <a:endParaRPr lang="de-DE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Projektleiter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BBS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Professur für Immunologie, Praktikumsbereich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CVH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Räume 2.03, 2.10, 2.11, 4.02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 Dr. Rolf Ross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Wolfgang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Wende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086691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Botanik, Prof. Spezielle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Botanik</a:t>
                      </a:r>
                      <a:endParaRPr lang="de-DE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CVH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Räume 027, 028, 030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Birgit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Gemeinholzer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66813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M. Zeidler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Tierphysiologie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CVH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Räume 3.16, 3.17, 3.18, 3.19, 3.20, 3.21, 3.22, 3.23, 3.24 und 3.47 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Ivan Manzini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A.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Dorresteijn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3338"/>
                  </a:ext>
                </a:extLst>
              </a:tr>
              <a:tr h="4159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Botanik, Prof.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Entwicklungsbiologie der Pflanzen</a:t>
                      </a:r>
                      <a:endParaRPr lang="de-DE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CVH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Räume -1.22, 0.11a, 0.11b, 0.12, 0.13,  0.14</a:t>
                      </a:r>
                      <a:r>
                        <a:rPr lang="pt-BR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0.15a, 0.15b, 0.15c, 0.15d, 0.16a, 0.16b 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Annette Becker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66813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M. Zeidler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Zoologie mit Schwerpunkt Molekulare Entwicklungsbiologie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CVH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Räume 1.14a, 1.14b, 1.15, 1.16, 1.17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Nikola-Michael Prpic-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Schäper</a:t>
                      </a:r>
                      <a:endParaRPr lang="de-DE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Annette Becker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29633"/>
            <a:ext cx="8229600" cy="40905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CVH </a:t>
            </a:r>
            <a:r>
              <a:rPr lang="de-DE" dirty="0">
                <a:solidFill>
                  <a:prstClr val="black"/>
                </a:solidFill>
              </a:rPr>
              <a:t>Genetic Engineering </a:t>
            </a:r>
            <a:r>
              <a:rPr lang="de-DE" dirty="0" err="1">
                <a:solidFill>
                  <a:prstClr val="black"/>
                </a:solidFill>
              </a:rPr>
              <a:t>Facilities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337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3200" dirty="0" smtClean="0"/>
              <a:t>Genetic Engineering – cultures  </a:t>
            </a:r>
          </a:p>
        </p:txBody>
      </p:sp>
      <p:sp>
        <p:nvSpPr>
          <p:cNvPr id="38916" name="Rectangle 4"/>
          <p:cNvSpPr txBox="1">
            <a:spLocks noChangeArrowheads="1"/>
          </p:cNvSpPr>
          <p:nvPr/>
        </p:nvSpPr>
        <p:spPr bwMode="auto">
          <a:xfrm>
            <a:off x="500063" y="1905000"/>
            <a:ext cx="81867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cultures (including GMOs) must be labelled with:</a:t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 date</a:t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 identification/organism</a:t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 owner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cultures must be stored within designated </a:t>
            </a: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areas.</a:t>
            </a:r>
            <a:endParaRPr kumimoji="0" lang="en-AU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Any unlabelled viable materials must be treated as potential GMOs and handled in accordance with these </a:t>
            </a: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conditions.</a:t>
            </a: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Notify the </a:t>
            </a: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lab </a:t>
            </a:r>
            <a:r>
              <a:rPr lang="en-AU" altLang="de-DE" dirty="0">
                <a:solidFill>
                  <a:srgbClr val="DA1F28"/>
                </a:solidFill>
              </a:rPr>
              <a:t>m</a:t>
            </a:r>
            <a:r>
              <a:rPr kumimoji="0" lang="en-AU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anager</a:t>
            </a: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immediately, </a:t>
            </a: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 you find unlabelled </a:t>
            </a: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materials.</a:t>
            </a:r>
            <a:endParaRPr kumimoji="0" lang="en-AU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3200" dirty="0" smtClean="0"/>
              <a:t>Genetic Engineering – Transport </a:t>
            </a:r>
          </a:p>
        </p:txBody>
      </p:sp>
      <p:sp>
        <p:nvSpPr>
          <p:cNvPr id="8" name="Rectangle 3">
            <a:extLst/>
          </p:cNvPr>
          <p:cNvSpPr txBox="1">
            <a:spLocks noChangeArrowheads="1"/>
          </p:cNvSpPr>
          <p:nvPr/>
        </p:nvSpPr>
        <p:spPr>
          <a:xfrm>
            <a:off x="468313" y="1628775"/>
            <a:ext cx="8568183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spcAft>
                <a:spcPct val="30000"/>
              </a:spcAft>
              <a:buNone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GMOs must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de-DE" sz="2400" dirty="0" err="1" smtClean="0">
                <a:solidFill>
                  <a:srgbClr val="DA1F28"/>
                </a:solidFill>
              </a:rPr>
              <a:t>always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transported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>
                <a:solidFill>
                  <a:srgbClr val="002060"/>
                </a:solidFill>
              </a:rPr>
              <a:t>in </a:t>
            </a:r>
            <a:r>
              <a:rPr kumimoji="0" lang="de-DE" sz="24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closed</a:t>
            </a:r>
            <a:r>
              <a:rPr kumimoji="0" lang="de-DE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labeled</a:t>
            </a:r>
            <a:r>
              <a:rPr kumimoji="0" lang="de-DE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containers</a:t>
            </a:r>
            <a:r>
              <a:rPr kumimoji="0" lang="de-DE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4487" marR="0" lvl="1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4487" marR="0" lvl="1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1338" marR="0" lvl="0" indent="-541338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941" name="Picture 2" descr="C:\Users\BENUTZ~1\AppData\Local\Temp\IMG_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865" r="10883" b="17188"/>
          <a:stretch>
            <a:fillRect/>
          </a:stretch>
        </p:blipFill>
        <p:spPr bwMode="auto">
          <a:xfrm>
            <a:off x="1258888" y="2781300"/>
            <a:ext cx="2916237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C:\Users\BENUTZ~1\AppData\Local\Temp\IMG_5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195" r="1764" b="28326"/>
          <a:stretch>
            <a:fillRect/>
          </a:stretch>
        </p:blipFill>
        <p:spPr bwMode="auto">
          <a:xfrm>
            <a:off x="4462463" y="2755900"/>
            <a:ext cx="3168650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3200" dirty="0" smtClean="0"/>
              <a:t>Genetic Engineering – Waste  </a:t>
            </a:r>
          </a:p>
        </p:txBody>
      </p:sp>
      <p:sp>
        <p:nvSpPr>
          <p:cNvPr id="40964" name="Textfeld 6"/>
          <p:cNvSpPr txBox="1">
            <a:spLocks noChangeArrowheads="1"/>
          </p:cNvSpPr>
          <p:nvPr/>
        </p:nvSpPr>
        <p:spPr bwMode="auto">
          <a:xfrm>
            <a:off x="539750" y="1812925"/>
            <a:ext cx="885666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waste contaminated with GMOs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must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autoclaved.</a:t>
            </a:r>
            <a:endParaRPr kumimoji="0" lang="de-DE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Waste: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de-DE" sz="2000" dirty="0" smtClean="0">
                <a:solidFill>
                  <a:srgbClr val="002060"/>
                </a:solidFill>
              </a:rPr>
              <a:t>All </a:t>
            </a:r>
            <a:r>
              <a:rPr lang="en-US" altLang="de-DE" sz="2000" dirty="0">
                <a:solidFill>
                  <a:srgbClr val="002060"/>
                </a:solidFill>
              </a:rPr>
              <a:t>solid and liquid waste contaminated with GMOs 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Plant material (a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ll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propagative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parts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dirty="0" err="1">
                <a:solidFill>
                  <a:srgbClr val="002060"/>
                </a:solidFill>
              </a:rPr>
              <a:t>P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otting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soil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 </a:t>
            </a:r>
            <a:r>
              <a:rPr lang="en-US" altLang="de-DE" sz="2000" dirty="0" smtClean="0">
                <a:solidFill>
                  <a:srgbClr val="002060"/>
                </a:solidFill>
              </a:rPr>
              <a:t>a</a:t>
            </a:r>
            <a:r>
              <a:rPr kumimoji="0" lang="en-US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utoclave</a:t>
            </a: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must </a:t>
            </a:r>
            <a:r>
              <a:rPr lang="en-US" altLang="de-DE" sz="2000" dirty="0" smtClean="0">
                <a:solidFill>
                  <a:srgbClr val="002060"/>
                </a:solidFill>
              </a:rPr>
              <a:t>only </a:t>
            </a: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 used by trained </a:t>
            </a: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personnel.</a:t>
            </a: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Decontamination of GMOs must be </a:t>
            </a: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documented.</a:t>
            </a: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de-DE" sz="2000" dirty="0">
                <a:solidFill>
                  <a:srgbClr val="002060"/>
                </a:solidFill>
              </a:rPr>
              <a:t>After </a:t>
            </a:r>
            <a:r>
              <a:rPr lang="en-US" altLang="de-DE" sz="2000" dirty="0" smtClean="0">
                <a:solidFill>
                  <a:srgbClr val="002060"/>
                </a:solidFill>
              </a:rPr>
              <a:t>autoclaving, </a:t>
            </a:r>
            <a:r>
              <a:rPr lang="en-US" altLang="de-DE" sz="2000" dirty="0">
                <a:solidFill>
                  <a:srgbClr val="002060"/>
                </a:solidFill>
              </a:rPr>
              <a:t>the waste can be disposed in a normal </a:t>
            </a:r>
            <a:r>
              <a:rPr lang="en-US" altLang="de-DE" sz="2000" dirty="0" smtClean="0">
                <a:solidFill>
                  <a:srgbClr val="002060"/>
                </a:solidFill>
              </a:rPr>
              <a:t>manner.</a:t>
            </a:r>
            <a:endParaRPr lang="de-DE" alt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Genetic Engineering – Disinfection/Decontamination  </a:t>
            </a:r>
          </a:p>
        </p:txBody>
      </p:sp>
      <p:sp>
        <p:nvSpPr>
          <p:cNvPr id="9" name="Textfeld 8">
            <a:extLst/>
          </p:cNvPr>
          <p:cNvSpPr txBox="1"/>
          <p:nvPr/>
        </p:nvSpPr>
        <p:spPr>
          <a:xfrm>
            <a:off x="395288" y="5589240"/>
            <a:ext cx="7992888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For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details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on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desinfection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of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skin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, (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bench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)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surfaces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devices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: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see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safety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directive</a:t>
            </a:r>
            <a:r>
              <a:rPr lang="de-DE" sz="1600" b="1" dirty="0">
                <a:solidFill>
                  <a:srgbClr val="002060"/>
                </a:solidFill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("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Betriebsanweisung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") in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each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lab.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395288" y="1600201"/>
            <a:ext cx="8713787" cy="37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39788" indent="-4953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GMOs 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de-DE" altLang="de-DE" sz="2100" dirty="0" err="1">
                <a:solidFill>
                  <a:srgbClr val="002060"/>
                </a:solidFill>
              </a:rPr>
              <a:t>spilled</a:t>
            </a:r>
            <a:r>
              <a:rPr lang="de-DE" altLang="de-DE" sz="2100" dirty="0">
                <a:solidFill>
                  <a:srgbClr val="002060"/>
                </a:solidFill>
              </a:rPr>
              <a:t> on </a:t>
            </a:r>
            <a:r>
              <a:rPr lang="de-DE" altLang="de-DE" sz="2100" dirty="0" err="1">
                <a:solidFill>
                  <a:srgbClr val="002060"/>
                </a:solidFill>
              </a:rPr>
              <a:t>the</a:t>
            </a:r>
            <a:r>
              <a:rPr lang="de-DE" altLang="de-DE" sz="2100" dirty="0">
                <a:solidFill>
                  <a:srgbClr val="002060"/>
                </a:solidFill>
              </a:rPr>
              <a:t> </a:t>
            </a:r>
            <a:r>
              <a:rPr lang="de-DE" altLang="de-DE" sz="2100" dirty="0" err="1">
                <a:solidFill>
                  <a:srgbClr val="002060"/>
                </a:solidFill>
              </a:rPr>
              <a:t>bench</a:t>
            </a:r>
            <a:r>
              <a:rPr lang="de-DE" altLang="de-DE" sz="2100" dirty="0">
                <a:solidFill>
                  <a:srgbClr val="002060"/>
                </a:solidFill>
              </a:rPr>
              <a:t>, </a:t>
            </a:r>
            <a:r>
              <a:rPr lang="de-DE" altLang="de-DE" sz="2100" dirty="0" err="1">
                <a:solidFill>
                  <a:srgbClr val="002060"/>
                </a:solidFill>
              </a:rPr>
              <a:t>floor</a:t>
            </a:r>
            <a:r>
              <a:rPr lang="de-DE" altLang="de-DE" sz="2100" dirty="0">
                <a:solidFill>
                  <a:srgbClr val="002060"/>
                </a:solidFill>
              </a:rPr>
              <a:t> </a:t>
            </a:r>
            <a:r>
              <a:rPr lang="de-DE" altLang="de-DE" sz="2100" dirty="0" err="1" smtClean="0">
                <a:solidFill>
                  <a:srgbClr val="002060"/>
                </a:solidFill>
              </a:rPr>
              <a:t>etc</a:t>
            </a:r>
            <a:r>
              <a:rPr lang="de-DE" altLang="de-DE" sz="2100" dirty="0" smtClean="0">
                <a:solidFill>
                  <a:srgbClr val="002060"/>
                </a:solidFill>
              </a:rPr>
              <a:t> :</a:t>
            </a:r>
            <a:endParaRPr lang="de-DE" altLang="de-DE" sz="2100" dirty="0">
              <a:solidFill>
                <a:srgbClr val="002060"/>
              </a:solidFill>
            </a:endParaRP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de-DE" altLang="de-DE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remove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material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with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paper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towels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de-DE" altLang="de-DE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autoclave</a:t>
            </a:r>
            <a:r>
              <a:rPr kumimoji="0" lang="de-DE" altLang="de-D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waste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de-DE" altLang="de-DE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disinfect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area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with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Frekanol</a:t>
            </a:r>
            <a:r>
              <a:rPr lang="de-DE" altLang="de-DE" sz="1900" dirty="0">
                <a:solidFill>
                  <a:srgbClr val="002060"/>
                </a:solidFill>
              </a:rPr>
              <a:t>.</a:t>
            </a:r>
            <a:endParaRPr kumimoji="0" lang="de-DE" altLang="de-DE" sz="1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0" lang="de-DE" altLang="de-DE" sz="1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lang="de-DE" altLang="de-DE" sz="2100" dirty="0" err="1" smtClean="0">
                <a:solidFill>
                  <a:srgbClr val="002060"/>
                </a:solidFill>
              </a:rPr>
              <a:t>If</a:t>
            </a:r>
            <a:r>
              <a:rPr lang="de-DE" altLang="de-DE" sz="2100" dirty="0" smtClean="0">
                <a:solidFill>
                  <a:srgbClr val="002060"/>
                </a:solidFill>
              </a:rPr>
              <a:t> </a:t>
            </a:r>
            <a:r>
              <a:rPr lang="de-DE" altLang="de-DE" sz="2100" dirty="0">
                <a:solidFill>
                  <a:srgbClr val="002060"/>
                </a:solidFill>
              </a:rPr>
              <a:t>GMOs </a:t>
            </a:r>
            <a:r>
              <a:rPr lang="de-DE" altLang="de-DE" sz="2100" dirty="0" err="1">
                <a:solidFill>
                  <a:srgbClr val="002060"/>
                </a:solidFill>
              </a:rPr>
              <a:t>are</a:t>
            </a:r>
            <a:r>
              <a:rPr lang="de-DE" altLang="de-DE" sz="2100" dirty="0">
                <a:solidFill>
                  <a:srgbClr val="002060"/>
                </a:solidFill>
              </a:rPr>
              <a:t> </a:t>
            </a:r>
            <a:r>
              <a:rPr lang="de-DE" altLang="de-DE" sz="2100" dirty="0" err="1">
                <a:solidFill>
                  <a:srgbClr val="002060"/>
                </a:solidFill>
              </a:rPr>
              <a:t>spilled</a:t>
            </a:r>
            <a:r>
              <a:rPr lang="de-DE" altLang="de-DE" sz="2100" dirty="0">
                <a:solidFill>
                  <a:srgbClr val="002060"/>
                </a:solidFill>
              </a:rPr>
              <a:t> on </a:t>
            </a:r>
            <a:r>
              <a:rPr lang="de-DE" altLang="de-DE" sz="2100" dirty="0" err="1">
                <a:solidFill>
                  <a:srgbClr val="002060"/>
                </a:solidFill>
              </a:rPr>
              <a:t>skin</a:t>
            </a:r>
            <a:r>
              <a:rPr lang="de-DE" altLang="de-DE" sz="2100" dirty="0">
                <a:solidFill>
                  <a:srgbClr val="002060"/>
                </a:solidFill>
              </a:rPr>
              <a:t>: </a:t>
            </a:r>
            <a:r>
              <a:rPr lang="de-DE" altLang="de-DE" sz="2100" dirty="0" smtClean="0">
                <a:solidFill>
                  <a:srgbClr val="002060"/>
                </a:solidFill>
              </a:rPr>
              <a:t>d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isinfect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with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Sterillium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!</a:t>
            </a:r>
            <a:endParaRPr kumimoji="0" lang="de-DE" altLang="de-DE" sz="2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lang="de-DE" altLang="de-DE" sz="2100" dirty="0" err="1" smtClean="0">
                <a:solidFill>
                  <a:srgbClr val="FF0000"/>
                </a:solidFill>
              </a:rPr>
              <a:t>Always</a:t>
            </a:r>
            <a:r>
              <a:rPr lang="de-DE" altLang="de-DE" sz="2100" dirty="0" smtClean="0">
                <a:solidFill>
                  <a:srgbClr val="FF0000"/>
                </a:solidFill>
              </a:rPr>
              <a:t> i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nform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responsible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project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leader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!</a:t>
            </a:r>
            <a:endParaRPr kumimoji="0" lang="de-DE" altLang="de-DE" sz="21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2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Biological Safety - </a:t>
            </a:r>
            <a:r>
              <a:rPr lang="en-US" altLang="en-US" sz="2800" dirty="0" smtClean="0"/>
              <a:t>“</a:t>
            </a:r>
            <a:r>
              <a:rPr lang="en-US" altLang="de-DE" sz="2800" dirty="0" err="1" smtClean="0"/>
              <a:t>Formblatt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Aufzeichnungen</a:t>
            </a:r>
            <a:r>
              <a:rPr lang="en-US" altLang="en-US" sz="2800" dirty="0" smtClean="0"/>
              <a:t>”</a:t>
            </a:r>
            <a:endParaRPr lang="en-US" altLang="de-DE" sz="2800" dirty="0" smtClean="0"/>
          </a:p>
        </p:txBody>
      </p:sp>
      <p:sp>
        <p:nvSpPr>
          <p:cNvPr id="43012" name="Rectangle 3"/>
          <p:cNvSpPr txBox="1">
            <a:spLocks noChangeArrowheads="1"/>
          </p:cNvSpPr>
          <p:nvPr/>
        </p:nvSpPr>
        <p:spPr bwMode="auto">
          <a:xfrm>
            <a:off x="899592" y="2276475"/>
            <a:ext cx="7344816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7463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idea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of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Formblatt Aufzeichnungen</a:t>
            </a: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”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that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assembly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construction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features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of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GMOs in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use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(incl.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vectors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and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procedures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) must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always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traceable</a:t>
            </a:r>
            <a:r>
              <a:rPr lang="de-DE" altLang="de-DE" dirty="0">
                <a:solidFill>
                  <a:srgbClr val="002060"/>
                </a:solidFill>
              </a:rPr>
              <a:t>.</a:t>
            </a:r>
            <a:endParaRPr kumimoji="0" lang="de-DE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17463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Formblatt Aufzeichnungen</a:t>
            </a: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”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fixed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in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each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lab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journal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de-DE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17463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lang="de-DE" altLang="de-DE" dirty="0" err="1">
                <a:solidFill>
                  <a:srgbClr val="002060"/>
                </a:solidFill>
              </a:rPr>
              <a:t>T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he lab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journal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does</a:t>
            </a:r>
            <a:r>
              <a:rPr kumimoji="0" lang="de-DE" altLang="de-DE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not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leave</a:t>
            </a:r>
            <a:r>
              <a:rPr kumimoji="0" lang="de-DE" altLang="de-DE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altLang="de-DE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institute</a:t>
            </a:r>
            <a:r>
              <a:rPr kumimoji="0" lang="de-DE" altLang="de-DE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de-DE" altLang="de-DE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17463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Große Bild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Inhaltsplatzhalter 2"/>
          <p:cNvSpPr txBox="1">
            <a:spLocks/>
          </p:cNvSpPr>
          <p:nvPr/>
        </p:nvSpPr>
        <p:spPr bwMode="auto">
          <a:xfrm>
            <a:off x="179388" y="2463800"/>
            <a:ext cx="8856662" cy="348615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74295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Because of the different locations there are several INDEPENDENT biological containment facilities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associated with the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endParaRPr kumimoji="0" lang="en-US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Dr. </a:t>
            </a:r>
            <a:r>
              <a:rPr kumimoji="0" lang="en-US" altLang="de-D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Jafargholi</a:t>
            </a: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Imani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UGI 90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Forschungshalle</a:t>
            </a:r>
            <a:endParaRPr kumimoji="0" lang="en-US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</a:t>
            </a: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. </a:t>
            </a: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Jens Steinbrenner</a:t>
            </a:r>
            <a:endParaRPr kumimoji="0" lang="en-US" altLang="de-DE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UGI 89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Greenhouse</a:t>
            </a:r>
            <a:endParaRPr kumimoji="0" lang="en-US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Dr. Jens Steinbrenner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UGI 87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Biotechnikum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Growth Chambers</a:t>
            </a:r>
            <a:endParaRPr kumimoji="0" lang="en-US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083" name="Rechteck 1"/>
          <p:cNvSpPr>
            <a:spLocks noChangeArrowheads="1"/>
          </p:cNvSpPr>
          <p:nvPr/>
        </p:nvSpPr>
        <p:spPr bwMode="auto">
          <a:xfrm>
            <a:off x="174625" y="417513"/>
            <a:ext cx="8877430" cy="923330"/>
          </a:xfrm>
          <a:prstGeom prst="rect">
            <a:avLst/>
          </a:pr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r>
              <a:rPr kumimoji="0" lang="en-US" alt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GMO plant growth</a:t>
            </a:r>
            <a:r>
              <a:rPr kumimoji="0" lang="en-US" altLang="de-DE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altLang="de-DE" sz="5400" dirty="0" smtClean="0">
                <a:solidFill>
                  <a:prstClr val="black"/>
                </a:solidFill>
              </a:rPr>
              <a:t>facilities</a:t>
            </a:r>
            <a:endParaRPr kumimoji="0" lang="en-US" altLang="de-DE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Secrecy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sworn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secrecy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endParaRPr lang="de-DE" dirty="0" smtClean="0"/>
          </a:p>
          <a:p>
            <a:r>
              <a:rPr lang="de-DE" dirty="0" smtClean="0"/>
              <a:t>Information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must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communicated</a:t>
            </a:r>
            <a:r>
              <a:rPr lang="de-DE" dirty="0" smtClean="0"/>
              <a:t> </a:t>
            </a:r>
            <a:r>
              <a:rPr lang="de-DE" dirty="0" err="1" smtClean="0"/>
              <a:t>externally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165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General rules</a:t>
            </a:r>
          </a:p>
        </p:txBody>
      </p:sp>
      <p:sp>
        <p:nvSpPr>
          <p:cNvPr id="47108" name="Inhaltsplatzhalter 2"/>
          <p:cNvSpPr>
            <a:spLocks noGrp="1"/>
          </p:cNvSpPr>
          <p:nvPr>
            <p:ph idx="1"/>
          </p:nvPr>
        </p:nvSpPr>
        <p:spPr>
          <a:xfrm>
            <a:off x="683569" y="1493838"/>
            <a:ext cx="8003232" cy="48148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de-DE" sz="2000" dirty="0" smtClean="0">
                <a:solidFill>
                  <a:srgbClr val="002060"/>
                </a:solidFill>
              </a:rPr>
              <a:t>New users must undergo a </a:t>
            </a:r>
            <a:r>
              <a:rPr lang="en-US" altLang="de-DE" sz="2000" b="1" dirty="0" smtClean="0">
                <a:solidFill>
                  <a:srgbClr val="002060"/>
                </a:solidFill>
              </a:rPr>
              <a:t>safety briefing </a:t>
            </a:r>
            <a:r>
              <a:rPr lang="en-US" altLang="de-DE" sz="2000" dirty="0">
                <a:solidFill>
                  <a:srgbClr val="002060"/>
                </a:solidFill>
              </a:rPr>
              <a:t>(by </a:t>
            </a:r>
            <a:r>
              <a:rPr lang="en-US" altLang="de-DE" sz="2000" dirty="0" smtClean="0">
                <a:solidFill>
                  <a:srgbClr val="002060"/>
                </a:solidFill>
              </a:rPr>
              <a:t>an </a:t>
            </a:r>
            <a:r>
              <a:rPr lang="en-US" altLang="de-DE" sz="2000" dirty="0" err="1" smtClean="0">
                <a:solidFill>
                  <a:srgbClr val="002060"/>
                </a:solidFill>
              </a:rPr>
              <a:t>authorised</a:t>
            </a:r>
            <a:r>
              <a:rPr lang="en-US" altLang="de-DE" sz="2000" dirty="0" smtClean="0">
                <a:solidFill>
                  <a:srgbClr val="002060"/>
                </a:solidFill>
              </a:rPr>
              <a:t> project leader) </a:t>
            </a:r>
            <a:r>
              <a:rPr lang="en-US" altLang="de-DE" sz="2000" b="1" dirty="0" smtClean="0">
                <a:solidFill>
                  <a:srgbClr val="002060"/>
                </a:solidFill>
              </a:rPr>
              <a:t>before start of work </a:t>
            </a:r>
            <a:r>
              <a:rPr lang="en-US" altLang="de-DE" sz="2000" dirty="0" smtClean="0">
                <a:solidFill>
                  <a:srgbClr val="002060"/>
                </a:solidFill>
              </a:rPr>
              <a:t>and must read the appropriate 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manual of operations </a:t>
            </a:r>
            <a:r>
              <a:rPr lang="en-US" altLang="ja-JP" sz="2000" dirty="0" smtClean="0">
                <a:solidFill>
                  <a:srgbClr val="002060"/>
                </a:solidFill>
              </a:rPr>
              <a:t>(“</a:t>
            </a:r>
            <a:r>
              <a:rPr lang="en-US" altLang="ja-JP" sz="2000" dirty="0" err="1">
                <a:solidFill>
                  <a:srgbClr val="002060"/>
                </a:solidFill>
              </a:rPr>
              <a:t>Betriebsanweisung</a:t>
            </a:r>
            <a:r>
              <a:rPr lang="en-US" altLang="ja-JP" sz="2000" dirty="0" smtClean="0">
                <a:solidFill>
                  <a:srgbClr val="002060"/>
                </a:solidFill>
              </a:rPr>
              <a:t>”).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sz="20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de-DE" sz="2000" dirty="0">
                <a:solidFill>
                  <a:srgbClr val="002060"/>
                </a:solidFill>
              </a:rPr>
              <a:t>For each facility there is a specific, detailed manual of </a:t>
            </a:r>
            <a:r>
              <a:rPr lang="en-US" altLang="de-DE" sz="2000" dirty="0" smtClean="0">
                <a:solidFill>
                  <a:srgbClr val="002060"/>
                </a:solidFill>
              </a:rPr>
              <a:t>operations.</a:t>
            </a:r>
            <a:endParaRPr lang="en-US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de-DE" sz="2000" dirty="0" smtClean="0">
                <a:solidFill>
                  <a:srgbClr val="002060"/>
                </a:solidFill>
              </a:rPr>
              <a:t>Annual repetition of safety briefings is </a:t>
            </a:r>
            <a:r>
              <a:rPr lang="en-US" altLang="de-DE" sz="2000" dirty="0" smtClean="0">
                <a:solidFill>
                  <a:srgbClr val="002060"/>
                </a:solidFill>
              </a:rPr>
              <a:t>obligatory.</a:t>
            </a:r>
            <a:endParaRPr lang="en-US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de-DE" sz="2000" dirty="0" smtClean="0">
                <a:solidFill>
                  <a:srgbClr val="002060"/>
                </a:solidFill>
              </a:rPr>
              <a:t>The project leader (“</a:t>
            </a:r>
            <a:r>
              <a:rPr lang="en-US" altLang="de-DE" sz="2000" b="1" dirty="0" err="1" smtClean="0">
                <a:solidFill>
                  <a:srgbClr val="002060"/>
                </a:solidFill>
              </a:rPr>
              <a:t>Projektleiter</a:t>
            </a:r>
            <a:r>
              <a:rPr lang="en-US" altLang="de-DE" sz="2000" dirty="0" smtClean="0">
                <a:solidFill>
                  <a:srgbClr val="002060"/>
                </a:solidFill>
              </a:rPr>
              <a:t>”) responsible for GMO work in each facility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000" b="1" dirty="0">
                <a:solidFill>
                  <a:srgbClr val="002060"/>
                </a:solidFill>
              </a:rPr>
              <a:t>m</a:t>
            </a:r>
            <a:r>
              <a:rPr lang="en-US" altLang="de-DE" sz="2000" b="1" dirty="0" smtClean="0">
                <a:solidFill>
                  <a:srgbClr val="002060"/>
                </a:solidFill>
              </a:rPr>
              <a:t>ust be informed before start of work </a:t>
            </a:r>
            <a:r>
              <a:rPr lang="en-US" altLang="de-DE" sz="2000" dirty="0" smtClean="0">
                <a:solidFill>
                  <a:srgbClr val="002060"/>
                </a:solidFill>
              </a:rPr>
              <a:t>(new cultures: S1?)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000" dirty="0">
                <a:solidFill>
                  <a:srgbClr val="002060"/>
                </a:solidFill>
              </a:rPr>
              <a:t>m</a:t>
            </a:r>
            <a:r>
              <a:rPr lang="en-US" altLang="de-DE" sz="2000" dirty="0" smtClean="0">
                <a:solidFill>
                  <a:srgbClr val="002060"/>
                </a:solidFill>
              </a:rPr>
              <a:t>ust be provided with a documentation of all GMOs (</a:t>
            </a:r>
            <a:r>
              <a:rPr lang="en-US" altLang="de-DE" sz="2000" dirty="0">
                <a:solidFill>
                  <a:srgbClr val="002060"/>
                </a:solidFill>
              </a:rPr>
              <a:t>he/she n</a:t>
            </a:r>
            <a:r>
              <a:rPr lang="de-DE" altLang="de-DE" sz="2000" dirty="0" err="1">
                <a:solidFill>
                  <a:srgbClr val="002060"/>
                </a:solidFill>
              </a:rPr>
              <a:t>eeds</a:t>
            </a:r>
            <a:r>
              <a:rPr lang="de-DE" altLang="de-DE" sz="2000" dirty="0">
                <a:solidFill>
                  <a:srgbClr val="002060"/>
                </a:solidFill>
              </a:rPr>
              <a:t> a </a:t>
            </a:r>
            <a:r>
              <a:rPr lang="de-DE" altLang="de-DE" sz="2000" dirty="0" err="1">
                <a:solidFill>
                  <a:srgbClr val="002060"/>
                </a:solidFill>
              </a:rPr>
              <a:t>complete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list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of</a:t>
            </a:r>
            <a:r>
              <a:rPr lang="de-DE" altLang="de-DE" sz="2000" dirty="0">
                <a:solidFill>
                  <a:srgbClr val="002060"/>
                </a:solidFill>
              </a:rPr>
              <a:t> GMO </a:t>
            </a:r>
            <a:r>
              <a:rPr lang="de-DE" altLang="de-DE" sz="2000" dirty="0" err="1">
                <a:solidFill>
                  <a:srgbClr val="002060"/>
                </a:solidFill>
              </a:rPr>
              <a:t>species</a:t>
            </a:r>
            <a:r>
              <a:rPr lang="de-DE" altLang="de-DE" sz="2000" dirty="0">
                <a:solidFill>
                  <a:srgbClr val="002060"/>
                </a:solidFill>
              </a:rPr>
              <a:t> in </a:t>
            </a:r>
            <a:r>
              <a:rPr lang="de-DE" altLang="de-DE" sz="2000" dirty="0" err="1">
                <a:solidFill>
                  <a:srgbClr val="002060"/>
                </a:solidFill>
              </a:rPr>
              <a:t>the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facility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for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annual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re</a:t>
            </a:r>
            <a:r>
              <a:rPr lang="de-DE" altLang="de-DE" sz="2000" dirty="0" smtClean="0">
                <a:solidFill>
                  <a:srgbClr val="002060"/>
                </a:solidFill>
              </a:rPr>
              <a:t>-evaluation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>
                <a:solidFill>
                  <a:srgbClr val="002060"/>
                </a:solidFill>
              </a:rPr>
              <a:t>S1 </a:t>
            </a:r>
            <a:r>
              <a:rPr lang="de-DE" altLang="de-DE" sz="2000" dirty="0" err="1">
                <a:solidFill>
                  <a:srgbClr val="002060"/>
                </a:solidFill>
              </a:rPr>
              <a:t>level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classification</a:t>
            </a:r>
            <a:r>
              <a:rPr lang="de-DE" altLang="de-DE" sz="2000" dirty="0" smtClean="0">
                <a:solidFill>
                  <a:srgbClr val="002060"/>
                </a:solidFill>
              </a:rPr>
              <a:t>)</a:t>
            </a:r>
            <a:br>
              <a:rPr lang="de-DE" altLang="de-DE" sz="2000" dirty="0" smtClean="0">
                <a:solidFill>
                  <a:srgbClr val="002060"/>
                </a:solidFill>
              </a:rPr>
            </a:br>
            <a:r>
              <a:rPr lang="de-DE" altLang="de-DE" sz="2000" dirty="0" smtClean="0">
                <a:solidFill>
                  <a:srgbClr val="002060"/>
                </a:solidFill>
              </a:rPr>
              <a:t/>
            </a:r>
            <a:br>
              <a:rPr lang="de-DE" altLang="de-DE" sz="2000" dirty="0" smtClean="0">
                <a:solidFill>
                  <a:srgbClr val="002060"/>
                </a:solidFill>
              </a:rPr>
            </a:br>
            <a:r>
              <a:rPr lang="en-US" altLang="de-DE" sz="2000" dirty="0" smtClean="0">
                <a:solidFill>
                  <a:srgbClr val="002060"/>
                </a:solidFill>
              </a:rPr>
              <a:t>Simplified documentation is possible for e.g. propagation of GMOs documented in other JLU Giessen GMO labs (</a:t>
            </a:r>
            <a:r>
              <a:rPr lang="en-US" altLang="de-DE" sz="2000" dirty="0" err="1" smtClean="0">
                <a:solidFill>
                  <a:srgbClr val="002060"/>
                </a:solidFill>
              </a:rPr>
              <a:t>UGIxx</a:t>
            </a:r>
            <a:r>
              <a:rPr lang="en-US" altLang="de-DE" sz="2000" dirty="0" smtClean="0">
                <a:solidFill>
                  <a:srgbClr val="002060"/>
                </a:solidFill>
              </a:rPr>
              <a:t>)</a:t>
            </a:r>
            <a:br>
              <a:rPr lang="en-US" altLang="de-DE" sz="2000" dirty="0" smtClean="0">
                <a:solidFill>
                  <a:srgbClr val="002060"/>
                </a:solidFill>
              </a:rPr>
            </a:br>
            <a:r>
              <a:rPr lang="en-US" altLang="de-DE" sz="2000" dirty="0" smtClean="0">
                <a:solidFill>
                  <a:srgbClr val="002060"/>
                </a:solidFill>
              </a:rPr>
              <a:t>(ask project leader for detailed instructions)</a:t>
            </a:r>
          </a:p>
          <a:p>
            <a:pPr marL="0" indent="0" eaLnBrk="1" hangingPunct="1">
              <a:lnSpc>
                <a:spcPct val="90000"/>
              </a:lnSpc>
            </a:pPr>
            <a:endParaRPr lang="de-DE" altLang="de-DE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General rules for biological containment facilities</a:t>
            </a:r>
          </a:p>
        </p:txBody>
      </p:sp>
      <p:sp>
        <p:nvSpPr>
          <p:cNvPr id="48132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7776864" cy="4824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altLang="de-DE" sz="2000" dirty="0" smtClean="0">
                <a:solidFill>
                  <a:srgbClr val="002060"/>
                </a:solidFill>
              </a:rPr>
              <a:t>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new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users</a:t>
            </a:r>
            <a:r>
              <a:rPr lang="de-DE" altLang="de-DE" sz="2000" dirty="0" smtClean="0">
                <a:solidFill>
                  <a:srgbClr val="002060"/>
                </a:solidFill>
              </a:rPr>
              <a:t> must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visit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altLang="de-DE" sz="2000" dirty="0" smtClean="0">
                <a:solidFill>
                  <a:srgbClr val="002060"/>
                </a:solidFill>
              </a:rPr>
              <a:t> JLU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medical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officer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(</a:t>
            </a:r>
            <a:r>
              <a:rPr lang="de-DE" altLang="de-DE" sz="2000" dirty="0">
                <a:solidFill>
                  <a:srgbClr val="002060"/>
                </a:solidFill>
              </a:rPr>
              <a:t>„Betriebsarzt</a:t>
            </a:r>
            <a:r>
              <a:rPr lang="de-DE" altLang="en-US" sz="2000" dirty="0" smtClean="0">
                <a:solidFill>
                  <a:srgbClr val="002060"/>
                </a:solidFill>
              </a:rPr>
              <a:t>“</a:t>
            </a:r>
            <a:r>
              <a:rPr lang="de-DE" altLang="de-DE" sz="2000" dirty="0" smtClean="0">
                <a:solidFill>
                  <a:srgbClr val="002060"/>
                </a:solidFill>
              </a:rPr>
              <a:t>)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when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assuming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work</a:t>
            </a:r>
            <a:r>
              <a:rPr lang="de-DE" altLang="de-DE" sz="2000" dirty="0" smtClean="0">
                <a:solidFill>
                  <a:srgbClr val="002060"/>
                </a:solidFill>
              </a:rPr>
              <a:t> in a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biological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containment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facility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DE" altLang="de-DE" sz="2000" dirty="0" smtClean="0">
                <a:solidFill>
                  <a:srgbClr val="002060"/>
                </a:solidFill>
              </a:rPr>
              <a:t>Repeat </a:t>
            </a:r>
            <a:r>
              <a:rPr lang="de-DE" altLang="de-DE" sz="2000" dirty="0" err="1">
                <a:solidFill>
                  <a:srgbClr val="002060"/>
                </a:solidFill>
              </a:rPr>
              <a:t>medical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checks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are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required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every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>
                <a:solidFill>
                  <a:srgbClr val="002060"/>
                </a:solidFill>
              </a:rPr>
              <a:t>3 </a:t>
            </a:r>
            <a:r>
              <a:rPr lang="de-DE" altLang="de-DE" sz="2000" dirty="0" err="1">
                <a:solidFill>
                  <a:srgbClr val="002060"/>
                </a:solidFill>
              </a:rPr>
              <a:t>years</a:t>
            </a:r>
            <a:r>
              <a:rPr lang="de-DE" altLang="de-DE" sz="2000" dirty="0">
                <a:solidFill>
                  <a:srgbClr val="002060"/>
                </a:solidFill>
              </a:rPr>
              <a:t> (</a:t>
            </a:r>
            <a:r>
              <a:rPr lang="de-DE" altLang="de-DE" sz="2000" dirty="0" err="1">
                <a:solidFill>
                  <a:srgbClr val="002060"/>
                </a:solidFill>
              </a:rPr>
              <a:t>to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be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recorded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by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responsible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project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leader</a:t>
            </a:r>
            <a:r>
              <a:rPr lang="de-DE" altLang="de-DE" sz="2000" dirty="0" smtClean="0">
                <a:solidFill>
                  <a:srgbClr val="002060"/>
                </a:solidFill>
              </a:rPr>
              <a:t>)</a:t>
            </a:r>
            <a:endParaRPr lang="de-DE" altLang="de-DE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Always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keep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doors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closes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if</a:t>
            </a:r>
            <a:r>
              <a:rPr lang="de-DE" altLang="de-DE" sz="2000" dirty="0" smtClean="0">
                <a:solidFill>
                  <a:srgbClr val="002060"/>
                </a:solidFill>
              </a:rPr>
              <a:t> GMOs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are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present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Record</a:t>
            </a:r>
            <a:r>
              <a:rPr lang="de-DE" altLang="de-DE" sz="2000" dirty="0" smtClean="0">
                <a:solidFill>
                  <a:srgbClr val="002060"/>
                </a:solidFill>
              </a:rPr>
              <a:t> 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experiments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with</a:t>
            </a:r>
            <a:r>
              <a:rPr lang="de-DE" altLang="de-DE" sz="2000" dirty="0" smtClean="0">
                <a:solidFill>
                  <a:srgbClr val="002060"/>
                </a:solidFill>
              </a:rPr>
              <a:t> GM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plants</a:t>
            </a:r>
            <a:r>
              <a:rPr lang="de-DE" altLang="de-DE" sz="2000" dirty="0" smtClean="0">
                <a:solidFill>
                  <a:srgbClr val="002060"/>
                </a:solidFill>
              </a:rPr>
              <a:t> (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owner</a:t>
            </a:r>
            <a:r>
              <a:rPr lang="de-DE" altLang="de-DE" sz="2000" dirty="0" smtClean="0">
                <a:solidFill>
                  <a:srgbClr val="002060"/>
                </a:solidFill>
              </a:rPr>
              <a:t>, GMO type,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objective</a:t>
            </a:r>
            <a:r>
              <a:rPr lang="de-DE" altLang="de-DE" sz="2000" dirty="0" smtClean="0">
                <a:solidFill>
                  <a:srgbClr val="002060"/>
                </a:solidFill>
              </a:rPr>
              <a:t>, end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experiment</a:t>
            </a:r>
            <a:r>
              <a:rPr lang="de-DE" altLang="de-DE" sz="2000" dirty="0" smtClean="0">
                <a:solidFill>
                  <a:srgbClr val="002060"/>
                </a:solidFill>
              </a:rPr>
              <a:t>/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transportation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into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UGIxx</a:t>
            </a:r>
            <a:r>
              <a:rPr lang="de-DE" altLang="de-DE" sz="2000" dirty="0" smtClean="0">
                <a:solidFill>
                  <a:srgbClr val="002060"/>
                </a:solidFill>
              </a:rPr>
              <a:t>): </a:t>
            </a:r>
            <a:br>
              <a:rPr lang="de-DE" altLang="de-DE" sz="2000" dirty="0" smtClean="0">
                <a:solidFill>
                  <a:srgbClr val="002060"/>
                </a:solidFill>
              </a:rPr>
            </a:br>
            <a:r>
              <a:rPr lang="de-DE" altLang="de-DE" sz="2000" dirty="0" err="1" smtClean="0">
                <a:solidFill>
                  <a:schemeClr val="accent2"/>
                </a:solidFill>
              </a:rPr>
              <a:t>list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at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cabin</a:t>
            </a:r>
            <a:r>
              <a:rPr lang="de-DE" altLang="de-DE" sz="2000" dirty="0" smtClean="0">
                <a:solidFill>
                  <a:srgbClr val="002060"/>
                </a:solidFill>
              </a:rPr>
              <a:t> front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doors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books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in </a:t>
            </a:r>
            <a:r>
              <a:rPr lang="de-DE" altLang="de-DE" sz="2000" dirty="0" err="1">
                <a:solidFill>
                  <a:srgbClr val="002060"/>
                </a:solidFill>
              </a:rPr>
              <a:t>chambers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Label 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plants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and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samples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fully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and</a:t>
            </a:r>
            <a:r>
              <a:rPr lang="de-DE" altLang="de-DE" sz="2000" dirty="0" smtClean="0">
                <a:solidFill>
                  <a:srgbClr val="002060"/>
                </a:solidFill>
              </a:rPr>
              <a:t> non-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ambigiously</a:t>
            </a:r>
            <a:r>
              <a:rPr lang="de-DE" altLang="de-DE" sz="2000" dirty="0" smtClean="0">
                <a:solidFill>
                  <a:srgbClr val="002060"/>
                </a:solidFill>
              </a:rPr>
              <a:t>!</a:t>
            </a:r>
            <a:endParaRPr lang="de-DE" altLang="de-DE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smtClean="0">
                <a:solidFill>
                  <a:srgbClr val="FF0000"/>
                </a:solidFill>
              </a:rPr>
              <a:t>Lab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coats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are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mandatory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in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biological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containment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facilities</a:t>
            </a:r>
            <a:r>
              <a:rPr lang="de-DE" altLang="de-DE" sz="2000" dirty="0" smtClean="0">
                <a:solidFill>
                  <a:srgbClr val="002060"/>
                </a:solidFill>
              </a:rPr>
              <a:t>!</a:t>
            </a:r>
            <a:endParaRPr lang="de-DE" altLang="de-DE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Only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transport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>
                <a:solidFill>
                  <a:srgbClr val="002060"/>
                </a:solidFill>
              </a:rPr>
              <a:t>GMOs in </a:t>
            </a:r>
            <a:r>
              <a:rPr lang="de-DE" altLang="de-DE" sz="2000" dirty="0" err="1">
                <a:solidFill>
                  <a:srgbClr val="002060"/>
                </a:solidFill>
              </a:rPr>
              <a:t>closed</a:t>
            </a:r>
            <a:r>
              <a:rPr lang="de-DE" altLang="de-DE" sz="2000" dirty="0">
                <a:solidFill>
                  <a:srgbClr val="002060"/>
                </a:solidFill>
              </a:rPr>
              <a:t>, </a:t>
            </a:r>
            <a:r>
              <a:rPr lang="de-DE" altLang="de-DE" sz="2000" dirty="0" err="1">
                <a:solidFill>
                  <a:srgbClr val="002060"/>
                </a:solidFill>
              </a:rPr>
              <a:t>unbreakable</a:t>
            </a:r>
            <a:r>
              <a:rPr lang="de-DE" altLang="de-DE" sz="2000" dirty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labeled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boxes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DE" altLang="de-DE" sz="2000" b="1" dirty="0" smtClean="0">
                <a:solidFill>
                  <a:srgbClr val="FF0000"/>
                </a:solidFill>
              </a:rPr>
              <a:t>Transport 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flowering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plants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is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 not 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permitted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!</a:t>
            </a:r>
          </a:p>
          <a:p>
            <a:pPr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Inactivate</a:t>
            </a:r>
            <a:r>
              <a:rPr lang="de-DE" altLang="de-DE" sz="2000" dirty="0" smtClean="0">
                <a:solidFill>
                  <a:srgbClr val="002060"/>
                </a:solidFill>
              </a:rPr>
              <a:t> GMO material in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autoclave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smtClean="0">
                <a:solidFill>
                  <a:srgbClr val="002060"/>
                </a:solidFill>
              </a:rPr>
              <a:t>Control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pests</a:t>
            </a:r>
            <a:r>
              <a:rPr lang="de-DE" altLang="de-DE" sz="2000" dirty="0" smtClean="0">
                <a:solidFill>
                  <a:srgbClr val="002060"/>
                </a:solidFill>
              </a:rPr>
              <a:t>/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pathogens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mandatory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Eating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drinking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smoking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or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storage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food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i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s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absolutely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prohibited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in 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biological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containment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facilities</a:t>
            </a:r>
            <a:r>
              <a:rPr lang="de-DE" altLang="de-DE" sz="2000" dirty="0" smtClean="0">
                <a:solidFill>
                  <a:srgbClr val="002060"/>
                </a:solidFill>
              </a:rPr>
              <a:t> (S1/S2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areas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including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corridors</a:t>
            </a:r>
            <a:r>
              <a:rPr lang="de-DE" altLang="de-DE" sz="2000" dirty="0" smtClean="0">
                <a:solidFill>
                  <a:srgbClr val="002060"/>
                </a:solidFill>
              </a:rPr>
              <a:t>). </a:t>
            </a:r>
            <a:endParaRPr lang="de-DE" altLang="de-DE" sz="3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3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3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1098"/>
            <a:ext cx="8006418" cy="45362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4244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8" y="1700808"/>
            <a:ext cx="8165962" cy="46085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2816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76" y="1700808"/>
            <a:ext cx="8195492" cy="46085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0865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84" y="1628800"/>
            <a:ext cx="8125232" cy="46085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1785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8209636" cy="4608512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368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3412"/>
            <a:ext cx="8229600" cy="467590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3663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1" y="1757362"/>
            <a:ext cx="8072740" cy="4047902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039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1436"/>
            <a:ext cx="8229600" cy="406182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119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25360"/>
            <a:ext cx="2388476" cy="17913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r="8811"/>
          <a:stretch/>
        </p:blipFill>
        <p:spPr>
          <a:xfrm>
            <a:off x="2907764" y="4525360"/>
            <a:ext cx="2372049" cy="177774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7" y="4315618"/>
            <a:ext cx="2462113" cy="235374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043608" y="1665838"/>
            <a:ext cx="7238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200" dirty="0" err="1">
                <a:solidFill>
                  <a:srgbClr val="FF0000"/>
                </a:solidFill>
              </a:rPr>
              <a:t>photographs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latin typeface="Calibri"/>
              </a:rPr>
              <a:t>inside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dirty="0" err="1" smtClean="0">
                <a:latin typeface="Calibri"/>
              </a:rPr>
              <a:t>iFZ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dirty="0" err="1" smtClean="0">
                <a:latin typeface="Calibri"/>
              </a:rPr>
              <a:t>buildings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dirty="0" err="1" smtClean="0">
                <a:latin typeface="Calibri"/>
              </a:rPr>
              <a:t>are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only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allowed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with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permission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respective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head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being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photographed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AND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any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people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who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photographed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Secrecy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Tasks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r>
              <a:rPr lang="de-DE" dirty="0" smtClean="0"/>
              <a:t> </a:t>
            </a:r>
            <a:r>
              <a:rPr lang="de-DE" dirty="0" err="1" smtClean="0"/>
              <a:t>washbasin</a:t>
            </a:r>
            <a:endParaRPr lang="de-DE" dirty="0" smtClean="0"/>
          </a:p>
          <a:p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C000"/>
                </a:solidFill>
              </a:rPr>
              <a:t>(</a:t>
            </a:r>
            <a:r>
              <a:rPr lang="de-DE" dirty="0" err="1">
                <a:solidFill>
                  <a:srgbClr val="FFC000"/>
                </a:solidFill>
              </a:rPr>
              <a:t>c</a:t>
            </a:r>
            <a:r>
              <a:rPr lang="de-DE" dirty="0" err="1" smtClean="0">
                <a:solidFill>
                  <a:srgbClr val="FFC000"/>
                </a:solidFill>
              </a:rPr>
              <a:t>ontaminations</a:t>
            </a:r>
            <a:r>
              <a:rPr lang="de-DE" dirty="0" smtClean="0">
                <a:solidFill>
                  <a:srgbClr val="FFC000"/>
                </a:solidFill>
              </a:rPr>
              <a:t> must </a:t>
            </a:r>
            <a:r>
              <a:rPr lang="de-DE" dirty="0" err="1" smtClean="0">
                <a:solidFill>
                  <a:srgbClr val="FFC000"/>
                </a:solidFill>
              </a:rPr>
              <a:t>be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removed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by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the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scientific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staff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before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cleaning</a:t>
            </a:r>
            <a:r>
              <a:rPr lang="de-DE" dirty="0" smtClean="0">
                <a:solidFill>
                  <a:srgbClr val="FFC000"/>
                </a:solidFill>
              </a:rPr>
              <a:t>)</a:t>
            </a:r>
            <a:endParaRPr lang="de-DE" dirty="0" smtClean="0">
              <a:solidFill>
                <a:srgbClr val="FFC000"/>
              </a:solidFill>
            </a:endParaRPr>
          </a:p>
          <a:p>
            <a:r>
              <a:rPr lang="de-DE" dirty="0" err="1" smtClean="0"/>
              <a:t>Emptying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trash</a:t>
            </a:r>
            <a:r>
              <a:rPr lang="de-DE" dirty="0" smtClean="0"/>
              <a:t> </a:t>
            </a:r>
            <a:r>
              <a:rPr lang="de-DE" dirty="0" err="1" smtClean="0"/>
              <a:t>bins</a:t>
            </a:r>
            <a:r>
              <a:rPr lang="de-DE" dirty="0" smtClean="0"/>
              <a:t> (</a:t>
            </a:r>
            <a:r>
              <a:rPr lang="de-DE" dirty="0" err="1" smtClean="0"/>
              <a:t>household</a:t>
            </a:r>
            <a:r>
              <a:rPr lang="de-DE" dirty="0" smtClean="0"/>
              <a:t> </a:t>
            </a:r>
            <a:r>
              <a:rPr lang="de-DE" dirty="0" err="1" smtClean="0"/>
              <a:t>garbage</a:t>
            </a:r>
            <a:r>
              <a:rPr lang="de-DE" dirty="0" smtClean="0"/>
              <a:t>)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NO </a:t>
            </a:r>
            <a:r>
              <a:rPr lang="de-DE" dirty="0" err="1" smtClean="0">
                <a:solidFill>
                  <a:srgbClr val="FFC000"/>
                </a:solidFill>
              </a:rPr>
              <a:t>disposal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of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hazardous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waste</a:t>
            </a:r>
            <a:endParaRPr lang="de-DE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709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Maintenance in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maintenance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,  </a:t>
            </a:r>
            <a:r>
              <a:rPr lang="de-DE" sz="2400" dirty="0" err="1"/>
              <a:t>laboratory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potential </a:t>
            </a:r>
            <a:r>
              <a:rPr lang="de-DE" sz="2400" dirty="0" err="1"/>
              <a:t>hazards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 smtClean="0"/>
              <a:t>prohibited</a:t>
            </a:r>
            <a:r>
              <a:rPr lang="de-DE" sz="2400" dirty="0" smtClean="0"/>
              <a:t>.</a:t>
            </a:r>
            <a:endParaRPr lang="de-DE" sz="2400" dirty="0"/>
          </a:p>
          <a:p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permitted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open </a:t>
            </a:r>
            <a:r>
              <a:rPr lang="de-DE" sz="2400" dirty="0" err="1"/>
              <a:t>fridges</a:t>
            </a:r>
            <a:r>
              <a:rPr lang="de-DE" sz="2400" dirty="0"/>
              <a:t>, </a:t>
            </a:r>
            <a:r>
              <a:rPr lang="de-DE" sz="2400" dirty="0" err="1" smtClean="0"/>
              <a:t>freezers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incubators</a:t>
            </a:r>
            <a:r>
              <a:rPr lang="de-DE" sz="2400" dirty="0"/>
              <a:t>.</a:t>
            </a:r>
          </a:p>
          <a:p>
            <a:r>
              <a:rPr lang="de-DE" sz="2400" dirty="0" smtClean="0"/>
              <a:t>Maintenance </a:t>
            </a:r>
            <a:r>
              <a:rPr lang="de-DE" sz="2400" dirty="0" err="1" smtClean="0"/>
              <a:t>staff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ot</a:t>
            </a:r>
            <a:r>
              <a:rPr lang="de-DE" sz="2400" dirty="0" smtClean="0"/>
              <a:t> </a:t>
            </a:r>
            <a:r>
              <a:rPr lang="de-DE" sz="2400" dirty="0" err="1" smtClean="0"/>
              <a:t>touch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equipment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consent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/>
              <a:t>.</a:t>
            </a:r>
          </a:p>
          <a:p>
            <a:r>
              <a:rPr lang="de-DE" sz="2400" dirty="0" smtClean="0"/>
              <a:t>Special </a:t>
            </a:r>
            <a:r>
              <a:rPr lang="de-DE" sz="2400" dirty="0" err="1" smtClean="0"/>
              <a:t>protective</a:t>
            </a:r>
            <a:r>
              <a:rPr lang="de-DE" sz="2400" dirty="0" smtClean="0"/>
              <a:t> </a:t>
            </a:r>
            <a:r>
              <a:rPr lang="de-DE" sz="2400" dirty="0" err="1" smtClean="0"/>
              <a:t>clothing</a:t>
            </a:r>
            <a:r>
              <a:rPr lang="de-DE" sz="2400" dirty="0" smtClean="0"/>
              <a:t> (</a:t>
            </a:r>
            <a:r>
              <a:rPr lang="de-DE" sz="2400" dirty="0" err="1" smtClean="0"/>
              <a:t>coats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gloves</a:t>
            </a:r>
            <a:r>
              <a:rPr lang="de-DE" sz="2400" dirty="0" smtClean="0"/>
              <a:t>) </a:t>
            </a:r>
            <a:r>
              <a:rPr lang="de-DE" sz="2400" dirty="0" err="1" smtClean="0"/>
              <a:t>provided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maintenace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must </a:t>
            </a:r>
            <a:r>
              <a:rPr lang="de-DE" sz="2400" dirty="0" err="1" smtClean="0"/>
              <a:t>remain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 </a:t>
            </a:r>
            <a:r>
              <a:rPr lang="de-DE" sz="2400" dirty="0" err="1" smtClean="0"/>
              <a:t>area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must </a:t>
            </a:r>
            <a:r>
              <a:rPr lang="de-DE" sz="2400" dirty="0"/>
              <a:t>not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worn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corridors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27323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a lab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accident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2060848"/>
            <a:ext cx="8229600" cy="38450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b="1" smtClean="0">
                <a:solidFill>
                  <a:schemeClr val="accent3"/>
                </a:solidFill>
              </a:rPr>
              <a:t>keep calm –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b="1" smtClean="0">
                <a:solidFill>
                  <a:schemeClr val="accent3"/>
                </a:solidFill>
              </a:rPr>
              <a:t>think first 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b="1" smtClean="0">
                <a:solidFill>
                  <a:schemeClr val="accent3"/>
                </a:solidFill>
              </a:rPr>
              <a:t>then act !</a:t>
            </a:r>
            <a:endParaRPr lang="de-DE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78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200" y="1988840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err="1"/>
              <a:t>I</a:t>
            </a:r>
            <a:r>
              <a:rPr lang="de-DE" sz="3200" dirty="0" err="1" smtClean="0"/>
              <a:t>dentify</a:t>
            </a:r>
            <a:r>
              <a:rPr lang="de-DE" sz="3200" dirty="0" smtClean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danger</a:t>
            </a:r>
            <a:endParaRPr lang="de-DE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err="1"/>
              <a:t>D</a:t>
            </a:r>
            <a:r>
              <a:rPr lang="de-DE" sz="3200" dirty="0" err="1" smtClean="0"/>
              <a:t>etermine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prevent</a:t>
            </a:r>
            <a:r>
              <a:rPr lang="de-DE" sz="3200" dirty="0" smtClean="0"/>
              <a:t> personal </a:t>
            </a:r>
            <a:r>
              <a:rPr lang="de-DE" sz="3200" dirty="0" err="1" smtClean="0"/>
              <a:t>risk</a:t>
            </a:r>
            <a:r>
              <a:rPr lang="de-DE" sz="3200" dirty="0" smtClean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err="1" smtClean="0"/>
              <a:t>Then</a:t>
            </a:r>
            <a:r>
              <a:rPr lang="de-DE" sz="3200" dirty="0" smtClean="0"/>
              <a:t> warn </a:t>
            </a:r>
            <a:r>
              <a:rPr lang="de-DE" sz="3200" dirty="0" err="1"/>
              <a:t>other</a:t>
            </a:r>
            <a:r>
              <a:rPr lang="de-DE" sz="3200" dirty="0"/>
              <a:t> </a:t>
            </a:r>
            <a:r>
              <a:rPr lang="de-DE" sz="3200" dirty="0" err="1"/>
              <a:t>staff</a:t>
            </a:r>
            <a:endParaRPr lang="de-DE" sz="3200" dirty="0"/>
          </a:p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a lab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accident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8720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200" y="198884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/>
              <a:t>Block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 smtClean="0"/>
              <a:t>contain</a:t>
            </a:r>
            <a:r>
              <a:rPr lang="de-DE" sz="3200" dirty="0" smtClean="0"/>
              <a:t>: </a:t>
            </a:r>
            <a:br>
              <a:rPr lang="de-DE" sz="3200" dirty="0" smtClean="0"/>
            </a:br>
            <a:r>
              <a:rPr lang="de-DE" sz="3200" dirty="0" smtClean="0"/>
              <a:t>Avoid </a:t>
            </a:r>
            <a:r>
              <a:rPr lang="de-DE" sz="3200" dirty="0" err="1" smtClean="0"/>
              <a:t>spreading</a:t>
            </a:r>
            <a:r>
              <a:rPr lang="de-DE" sz="3200" dirty="0" smtClean="0"/>
              <a:t> </a:t>
            </a:r>
            <a:r>
              <a:rPr lang="de-DE" sz="3200" dirty="0" err="1" smtClean="0"/>
              <a:t>contamination</a:t>
            </a:r>
            <a:r>
              <a:rPr lang="de-DE" sz="3200" dirty="0" smtClean="0"/>
              <a:t> (such </a:t>
            </a:r>
            <a:r>
              <a:rPr lang="de-DE" sz="3200" dirty="0" err="1" smtClean="0"/>
              <a:t>as</a:t>
            </a:r>
            <a:r>
              <a:rPr lang="de-DE" sz="3200" dirty="0"/>
              <a:t> </a:t>
            </a:r>
            <a:r>
              <a:rPr lang="de-DE" sz="3200" dirty="0" smtClean="0"/>
              <a:t>GMOs, </a:t>
            </a:r>
            <a:r>
              <a:rPr lang="de-DE" sz="3200" dirty="0" err="1" smtClean="0"/>
              <a:t>infectious</a:t>
            </a:r>
            <a:r>
              <a:rPr lang="de-DE" sz="3200" dirty="0" smtClean="0"/>
              <a:t> </a:t>
            </a:r>
            <a:r>
              <a:rPr lang="de-DE" sz="3200" dirty="0" err="1" smtClean="0"/>
              <a:t>agents</a:t>
            </a:r>
            <a:r>
              <a:rPr lang="de-DE" sz="3200" dirty="0" smtClean="0"/>
              <a:t>, </a:t>
            </a:r>
            <a:r>
              <a:rPr lang="de-DE" sz="3200" dirty="0" err="1" smtClean="0"/>
              <a:t>chemical</a:t>
            </a:r>
            <a:r>
              <a:rPr lang="de-DE" sz="3200" dirty="0" smtClean="0"/>
              <a:t> </a:t>
            </a:r>
            <a:r>
              <a:rPr lang="de-DE" sz="3200" dirty="0" err="1" smtClean="0"/>
              <a:t>hazards</a:t>
            </a:r>
            <a:r>
              <a:rPr lang="de-DE" sz="3200" dirty="0" smtClean="0"/>
              <a:t>) </a:t>
            </a:r>
            <a:r>
              <a:rPr lang="de-DE" sz="3200" dirty="0" err="1" smtClean="0"/>
              <a:t>onto</a:t>
            </a:r>
            <a:r>
              <a:rPr lang="de-DE" sz="3200" dirty="0" smtClean="0"/>
              <a:t> </a:t>
            </a:r>
            <a:r>
              <a:rPr lang="de-DE" sz="3200" dirty="0" err="1" smtClean="0"/>
              <a:t>door</a:t>
            </a:r>
            <a:r>
              <a:rPr lang="de-DE" sz="3200" dirty="0" smtClean="0"/>
              <a:t> </a:t>
            </a:r>
            <a:r>
              <a:rPr lang="de-DE" sz="3200" dirty="0" err="1" smtClean="0"/>
              <a:t>handles</a:t>
            </a:r>
            <a:r>
              <a:rPr lang="de-DE" sz="3200" dirty="0" smtClean="0"/>
              <a:t>, </a:t>
            </a:r>
            <a:r>
              <a:rPr lang="de-DE" sz="3200" dirty="0" err="1" smtClean="0"/>
              <a:t>telephone</a:t>
            </a:r>
            <a:r>
              <a:rPr lang="de-DE" sz="3200" dirty="0" smtClean="0"/>
              <a:t> </a:t>
            </a:r>
            <a:r>
              <a:rPr lang="de-DE" sz="3200" dirty="0" err="1" smtClean="0"/>
              <a:t>receivers</a:t>
            </a:r>
            <a:r>
              <a:rPr lang="de-DE" sz="3200" dirty="0" smtClean="0"/>
              <a:t>, </a:t>
            </a:r>
            <a:r>
              <a:rPr lang="de-DE" sz="3200" dirty="0" err="1" smtClean="0"/>
              <a:t>transportation</a:t>
            </a:r>
            <a:r>
              <a:rPr lang="de-DE" sz="3200" dirty="0" smtClean="0"/>
              <a:t> </a:t>
            </a:r>
            <a:r>
              <a:rPr lang="de-DE" sz="3200" dirty="0" err="1" smtClean="0"/>
              <a:t>containers</a:t>
            </a:r>
            <a:r>
              <a:rPr lang="de-DE" sz="3200" dirty="0" smtClean="0"/>
              <a:t>, etc.</a:t>
            </a:r>
            <a:endParaRPr lang="en-US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I</a:t>
            </a:r>
            <a:r>
              <a:rPr lang="en-US" sz="3200" dirty="0" smtClean="0"/>
              <a:t>mmediately contact the person responsible for the facility or your safety officer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erious incidents</a:t>
            </a:r>
            <a:r>
              <a:rPr lang="en-US" sz="3200" dirty="0" smtClean="0"/>
              <a:t>: clearance only after consulting JLU Safety Department</a:t>
            </a:r>
            <a:endParaRPr lang="en-US" sz="3200" dirty="0"/>
          </a:p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a lab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accident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447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Emergency Numbers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medical</a:t>
            </a:r>
            <a:r>
              <a:rPr lang="de-DE" sz="2400" dirty="0" smtClean="0"/>
              <a:t>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, </a:t>
            </a:r>
            <a:r>
              <a:rPr lang="de-DE" sz="2400" dirty="0" err="1" smtClean="0"/>
              <a:t>call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112 FIRST AID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fire</a:t>
            </a:r>
            <a:r>
              <a:rPr lang="de-DE" sz="2400" dirty="0" smtClean="0"/>
              <a:t>, </a:t>
            </a:r>
            <a:r>
              <a:rPr lang="de-DE" sz="2400" dirty="0" err="1" smtClean="0"/>
              <a:t>call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112 FIRE BRIGADE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technical</a:t>
            </a:r>
            <a:r>
              <a:rPr lang="de-DE" sz="2400" dirty="0" smtClean="0"/>
              <a:t>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 </a:t>
            </a:r>
            <a:r>
              <a:rPr lang="de-DE" sz="2400" dirty="0" smtClean="0"/>
              <a:t>24/7 </a:t>
            </a:r>
            <a:r>
              <a:rPr lang="de-DE" sz="2400" dirty="0" err="1" smtClean="0"/>
              <a:t>call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0641 - 99 - </a:t>
            </a:r>
            <a:r>
              <a:rPr lang="de-DE" sz="2400" dirty="0" smtClean="0">
                <a:solidFill>
                  <a:srgbClr val="FF0000"/>
                </a:solidFill>
              </a:rPr>
              <a:t>12666 (JLU </a:t>
            </a:r>
            <a:r>
              <a:rPr lang="de-DE" sz="2400" dirty="0" err="1" smtClean="0">
                <a:solidFill>
                  <a:srgbClr val="FF0000"/>
                </a:solidFill>
              </a:rPr>
              <a:t>phone</a:t>
            </a:r>
            <a:r>
              <a:rPr lang="de-DE" sz="2400" dirty="0" smtClean="0">
                <a:solidFill>
                  <a:srgbClr val="FF0000"/>
                </a:solidFill>
              </a:rPr>
              <a:t> 12666)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crime</a:t>
            </a:r>
            <a:r>
              <a:rPr lang="de-DE" sz="2400" dirty="0" smtClean="0"/>
              <a:t>, </a:t>
            </a:r>
            <a:r>
              <a:rPr lang="de-DE" sz="2400" dirty="0" err="1" smtClean="0"/>
              <a:t>call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110 POLICE</a:t>
            </a:r>
          </a:p>
        </p:txBody>
      </p:sp>
    </p:spTree>
    <p:extLst>
      <p:ext uri="{BB962C8B-B14F-4D97-AF65-F5344CB8AC3E}">
        <p14:creationId xmlns:p14="http://schemas.microsoft.com/office/powerpoint/2010/main" val="1634983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Emergency Calls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100" dirty="0" err="1">
                <a:solidFill>
                  <a:srgbClr val="FF0000"/>
                </a:solidFill>
              </a:rPr>
              <a:t>If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available</a:t>
            </a:r>
            <a:r>
              <a:rPr lang="de-DE" sz="3100" dirty="0">
                <a:solidFill>
                  <a:srgbClr val="FF0000"/>
                </a:solidFill>
              </a:rPr>
              <a:t>, </a:t>
            </a:r>
            <a:r>
              <a:rPr lang="de-DE" sz="3100" dirty="0" err="1">
                <a:solidFill>
                  <a:srgbClr val="FF0000"/>
                </a:solidFill>
              </a:rPr>
              <a:t>use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your</a:t>
            </a:r>
            <a:r>
              <a:rPr lang="de-DE" sz="3100" dirty="0">
                <a:solidFill>
                  <a:srgbClr val="FF0000"/>
                </a:solidFill>
              </a:rPr>
              <a:t> mobile </a:t>
            </a:r>
            <a:r>
              <a:rPr lang="de-DE" sz="3100" dirty="0" err="1">
                <a:solidFill>
                  <a:srgbClr val="FF0000"/>
                </a:solidFill>
              </a:rPr>
              <a:t>phone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to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be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able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to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keep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contact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with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the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emergency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team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while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>
                <a:solidFill>
                  <a:srgbClr val="FF0000"/>
                </a:solidFill>
              </a:rPr>
              <a:t>moving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 smtClean="0">
                <a:solidFill>
                  <a:srgbClr val="FF0000"/>
                </a:solidFill>
              </a:rPr>
              <a:t>inside</a:t>
            </a:r>
            <a:r>
              <a:rPr lang="de-DE" sz="3100" dirty="0" smtClean="0">
                <a:solidFill>
                  <a:srgbClr val="FF0000"/>
                </a:solidFill>
              </a:rPr>
              <a:t> </a:t>
            </a:r>
            <a:r>
              <a:rPr lang="de-DE" sz="3100" dirty="0" err="1" smtClean="0">
                <a:solidFill>
                  <a:srgbClr val="FF0000"/>
                </a:solidFill>
              </a:rPr>
              <a:t>or</a:t>
            </a:r>
            <a:r>
              <a:rPr lang="de-DE" sz="3100" dirty="0" smtClean="0">
                <a:solidFill>
                  <a:srgbClr val="FF0000"/>
                </a:solidFill>
              </a:rPr>
              <a:t> outside </a:t>
            </a:r>
            <a:r>
              <a:rPr lang="de-DE" sz="3100" dirty="0" err="1">
                <a:solidFill>
                  <a:srgbClr val="FF0000"/>
                </a:solidFill>
              </a:rPr>
              <a:t>the</a:t>
            </a:r>
            <a:r>
              <a:rPr lang="de-DE" sz="3100" dirty="0">
                <a:solidFill>
                  <a:srgbClr val="FF0000"/>
                </a:solidFill>
              </a:rPr>
              <a:t> </a:t>
            </a:r>
            <a:r>
              <a:rPr lang="de-DE" sz="3100" dirty="0" err="1" smtClean="0">
                <a:solidFill>
                  <a:srgbClr val="FF0000"/>
                </a:solidFill>
              </a:rPr>
              <a:t>building</a:t>
            </a:r>
            <a:r>
              <a:rPr lang="de-DE" sz="3100" dirty="0" smtClean="0">
                <a:solidFill>
                  <a:srgbClr val="FF0000"/>
                </a:solidFill>
              </a:rPr>
              <a:t>.</a:t>
            </a:r>
            <a:endParaRPr lang="de-DE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3100" dirty="0"/>
          </a:p>
          <a:p>
            <a:pPr marL="0" indent="0">
              <a:buNone/>
            </a:pPr>
            <a:r>
              <a:rPr lang="de-DE" sz="3100" dirty="0" smtClean="0"/>
              <a:t>Emergency </a:t>
            </a:r>
            <a:r>
              <a:rPr lang="de-DE" sz="3100" dirty="0" err="1" smtClean="0"/>
              <a:t>calls</a:t>
            </a:r>
            <a:r>
              <a:rPr lang="de-DE" sz="3100" dirty="0" smtClean="0"/>
              <a:t> </a:t>
            </a:r>
            <a:r>
              <a:rPr lang="de-DE" sz="3100" dirty="0" err="1" smtClean="0"/>
              <a:t>are</a:t>
            </a:r>
            <a:r>
              <a:rPr lang="de-DE" sz="3100" dirty="0" smtClean="0"/>
              <a:t> </a:t>
            </a:r>
            <a:r>
              <a:rPr lang="de-DE" sz="3100" dirty="0" err="1" smtClean="0"/>
              <a:t>possible</a:t>
            </a:r>
            <a:r>
              <a:rPr lang="de-DE" sz="3100" dirty="0" smtClean="0"/>
              <a:t> </a:t>
            </a:r>
            <a:r>
              <a:rPr lang="de-DE" sz="3100" dirty="0" err="1" smtClean="0"/>
              <a:t>from</a:t>
            </a:r>
            <a:r>
              <a:rPr lang="de-DE" sz="3100" dirty="0" smtClean="0"/>
              <a:t> all </a:t>
            </a:r>
            <a:r>
              <a:rPr lang="de-DE" sz="3100" dirty="0" err="1" smtClean="0"/>
              <a:t>iFZ</a:t>
            </a:r>
            <a:r>
              <a:rPr lang="de-DE" sz="3100" dirty="0" smtClean="0"/>
              <a:t> </a:t>
            </a:r>
            <a:r>
              <a:rPr lang="de-DE" sz="3100" dirty="0" err="1" smtClean="0"/>
              <a:t>telephones</a:t>
            </a:r>
            <a:r>
              <a:rPr lang="de-DE" sz="3100" dirty="0" smtClean="0"/>
              <a:t>.</a:t>
            </a:r>
            <a:endParaRPr lang="de-DE" sz="3100" dirty="0"/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Emergency calls </a:t>
            </a:r>
            <a:r>
              <a:rPr lang="en-US" sz="3100" dirty="0"/>
              <a:t>[in </a:t>
            </a:r>
            <a:r>
              <a:rPr lang="en-US" sz="3100" dirty="0" err="1"/>
              <a:t>Gießen</a:t>
            </a:r>
            <a:r>
              <a:rPr lang="en-US" sz="3100" dirty="0" smtClean="0"/>
              <a:t>] are </a:t>
            </a:r>
            <a:r>
              <a:rPr lang="en-US" sz="3100" dirty="0"/>
              <a:t>possible in both German </a:t>
            </a:r>
            <a:r>
              <a:rPr lang="en-US" sz="3100" dirty="0" smtClean="0"/>
              <a:t>and </a:t>
            </a:r>
            <a:r>
              <a:rPr lang="en-US" sz="3100" dirty="0" smtClean="0"/>
              <a:t>English.</a:t>
            </a:r>
            <a:endParaRPr lang="en-US" sz="3100" dirty="0" smtClean="0"/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Tell </a:t>
            </a:r>
            <a:r>
              <a:rPr lang="en-US" sz="3100" dirty="0" smtClean="0"/>
              <a:t>the emergency/ambulance coordinator:</a:t>
            </a:r>
            <a:br>
              <a:rPr lang="en-US" sz="3100" dirty="0" smtClean="0"/>
            </a:br>
            <a:r>
              <a:rPr lang="en-US" sz="3100" dirty="0" smtClean="0"/>
              <a:t>“Pickup at </a:t>
            </a:r>
            <a:r>
              <a:rPr lang="en-US" sz="3100" dirty="0" err="1" smtClean="0"/>
              <a:t>Lieferanteneingang</a:t>
            </a:r>
            <a:r>
              <a:rPr lang="en-US" sz="3100" dirty="0" smtClean="0"/>
              <a:t>, the main entrance at the turnaround”</a:t>
            </a:r>
          </a:p>
          <a:p>
            <a:pPr marL="0" indent="0">
              <a:buNone/>
            </a:pPr>
            <a:endParaRPr lang="en-US" sz="31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100" dirty="0" smtClean="0"/>
              <a:t>Instruct someone to meet the ambulance </a:t>
            </a:r>
            <a:r>
              <a:rPr lang="en-US" sz="3100" dirty="0" smtClean="0"/>
              <a:t>at the main entrance.</a:t>
            </a:r>
            <a:endParaRPr lang="en-US" sz="3100" dirty="0" smtClean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Tell </a:t>
            </a:r>
            <a:r>
              <a:rPr lang="en-US" sz="3100" dirty="0" smtClean="0">
                <a:solidFill>
                  <a:srgbClr val="FF0000"/>
                </a:solidFill>
              </a:rPr>
              <a:t>the emergency </a:t>
            </a:r>
            <a:r>
              <a:rPr lang="en-US" sz="3100" dirty="0" smtClean="0">
                <a:solidFill>
                  <a:srgbClr val="FF0000"/>
                </a:solidFill>
              </a:rPr>
              <a:t>team: JLU insurance “</a:t>
            </a:r>
            <a:r>
              <a:rPr lang="en-US" sz="3100" dirty="0" err="1" smtClean="0">
                <a:solidFill>
                  <a:srgbClr val="FF0000"/>
                </a:solidFill>
              </a:rPr>
              <a:t>Unfallkasse</a:t>
            </a:r>
            <a:r>
              <a:rPr lang="en-US" sz="3100" dirty="0" smtClean="0">
                <a:solidFill>
                  <a:srgbClr val="FF0000"/>
                </a:solidFill>
              </a:rPr>
              <a:t> Hessen”</a:t>
            </a:r>
            <a:endParaRPr lang="en-US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781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JLU Work-</a:t>
            </a:r>
            <a:r>
              <a:rPr lang="de-DE" dirty="0" err="1" smtClean="0">
                <a:solidFill>
                  <a:srgbClr val="FFC000"/>
                </a:solidFill>
              </a:rPr>
              <a:t>Health</a:t>
            </a:r>
            <a:r>
              <a:rPr lang="de-DE" dirty="0" smtClean="0">
                <a:solidFill>
                  <a:srgbClr val="FFC000"/>
                </a:solidFill>
              </a:rPr>
              <a:t>-Environment Management System (AGUM)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AGUM-Notfall-Organisation </a:t>
            </a:r>
            <a:r>
              <a:rPr lang="de-DE" dirty="0" smtClean="0"/>
              <a:t>(in </a:t>
            </a:r>
            <a:r>
              <a:rPr lang="de-DE" dirty="0"/>
              <a:t>German)</a:t>
            </a:r>
            <a:endParaRPr lang="de-DE" dirty="0" smtClean="0"/>
          </a:p>
          <a:p>
            <a:pPr marL="0" indent="0" algn="ctr">
              <a:buNone/>
            </a:pPr>
            <a:r>
              <a:rPr lang="de-DE" sz="2400" dirty="0" smtClean="0"/>
              <a:t>www.uni-giessen.de/org/admin/dez/b/3/agum/notfallorga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400" i="1" dirty="0" err="1" smtClean="0"/>
              <a:t>under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construction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18540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In </a:t>
            </a:r>
            <a:r>
              <a:rPr lang="de-DE" dirty="0" err="1">
                <a:solidFill>
                  <a:schemeClr val="bg1"/>
                </a:solidFill>
              </a:rPr>
              <a:t>case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2646" y="4106436"/>
            <a:ext cx="4558725" cy="2016225"/>
          </a:xfrm>
          <a:ln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B0F0"/>
                </a:solidFill>
              </a:rPr>
              <a:t>TAKE NOTE!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B0F0"/>
                </a:solidFill>
              </a:rPr>
              <a:t/>
            </a:r>
            <a:br>
              <a:rPr lang="de-DE" sz="2400" dirty="0" smtClean="0">
                <a:solidFill>
                  <a:srgbClr val="00B0F0"/>
                </a:solidFill>
              </a:rPr>
            </a:br>
            <a:r>
              <a:rPr lang="de-DE" sz="2400" dirty="0" err="1" smtClean="0">
                <a:solidFill>
                  <a:srgbClr val="00B0F0"/>
                </a:solidFill>
              </a:rPr>
              <a:t>Where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is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the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firefighting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equipment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located</a:t>
            </a:r>
            <a:r>
              <a:rPr lang="de-DE" sz="2400" dirty="0" smtClean="0">
                <a:solidFill>
                  <a:srgbClr val="00B0F0"/>
                </a:solidFill>
              </a:rPr>
              <a:t>? (</a:t>
            </a:r>
            <a:r>
              <a:rPr lang="de-DE" sz="2400" dirty="0" err="1" smtClean="0">
                <a:solidFill>
                  <a:srgbClr val="00B0F0"/>
                </a:solidFill>
              </a:rPr>
              <a:t>fire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extinguisher</a:t>
            </a:r>
            <a:r>
              <a:rPr lang="de-DE" sz="2400" dirty="0" smtClean="0">
                <a:solidFill>
                  <a:srgbClr val="00B0F0"/>
                </a:solidFill>
              </a:rPr>
              <a:t>, </a:t>
            </a:r>
            <a:r>
              <a:rPr lang="de-DE" sz="2400" dirty="0" err="1" smtClean="0">
                <a:solidFill>
                  <a:srgbClr val="00B0F0"/>
                </a:solidFill>
              </a:rPr>
              <a:t>fire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blankets</a:t>
            </a:r>
            <a:r>
              <a:rPr lang="de-DE" sz="2400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00B0F0"/>
                </a:solidFill>
              </a:rPr>
              <a:t>How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to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use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the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firefighting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equipment</a:t>
            </a:r>
            <a:r>
              <a:rPr lang="de-DE" sz="2400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27584" y="1855365"/>
            <a:ext cx="4474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Try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extinguish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6778"/>
            <a:ext cx="2427388" cy="32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06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Raising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a </a:t>
            </a:r>
            <a:r>
              <a:rPr lang="de-DE" dirty="0" err="1" smtClean="0">
                <a:solidFill>
                  <a:schemeClr val="bg1"/>
                </a:solidFill>
              </a:rPr>
              <a:t>fire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alarm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7944" y="4725144"/>
            <a:ext cx="4402832" cy="1872208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de-DE" sz="2400" smtClean="0">
                <a:solidFill>
                  <a:srgbClr val="00B0F0"/>
                </a:solidFill>
              </a:rPr>
              <a:t>TAKE NOTE!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F0"/>
                </a:solidFill>
              </a:rPr>
              <a:t/>
            </a:r>
            <a:br>
              <a:rPr lang="de-DE" sz="2400" dirty="0">
                <a:solidFill>
                  <a:srgbClr val="00B0F0"/>
                </a:solidFill>
              </a:rPr>
            </a:br>
            <a:r>
              <a:rPr lang="de-DE" sz="2400" dirty="0" err="1">
                <a:solidFill>
                  <a:srgbClr val="00B0F0"/>
                </a:solidFill>
              </a:rPr>
              <a:t>Become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acquainted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with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the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position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of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the</a:t>
            </a:r>
            <a:r>
              <a:rPr lang="de-DE" sz="2400" dirty="0">
                <a:solidFill>
                  <a:srgbClr val="00B0F0"/>
                </a:solidFill>
              </a:rPr>
              <a:t> push-button </a:t>
            </a:r>
            <a:r>
              <a:rPr lang="de-DE" sz="2400" dirty="0" err="1">
                <a:solidFill>
                  <a:srgbClr val="00B0F0"/>
                </a:solidFill>
              </a:rPr>
              <a:t>fire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alarms</a:t>
            </a:r>
            <a:endParaRPr lang="de-DE" sz="2400" dirty="0">
              <a:solidFill>
                <a:srgbClr val="00B0F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1952302" cy="22066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0" t="17603" r="30666" b="23308"/>
          <a:stretch/>
        </p:blipFill>
        <p:spPr>
          <a:xfrm>
            <a:off x="875957" y="1844824"/>
            <a:ext cx="27211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273" t="7082" r="49508" b="32675"/>
          <a:stretch/>
        </p:blipFill>
        <p:spPr>
          <a:xfrm>
            <a:off x="4292398" y="2924944"/>
            <a:ext cx="4341823" cy="332149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3663407" cy="239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 	Office</a:t>
            </a:r>
          </a:p>
          <a:p>
            <a:pPr marL="0" indent="0">
              <a:buNone/>
            </a:pPr>
            <a:r>
              <a:rPr lang="de-DE" sz="2400" dirty="0" smtClean="0"/>
              <a:t>L 	Lab</a:t>
            </a:r>
          </a:p>
          <a:p>
            <a:pPr marL="0" indent="0">
              <a:buNone/>
            </a:pPr>
            <a:r>
              <a:rPr lang="de-DE" sz="2400" dirty="0" smtClean="0"/>
              <a:t>M 	</a:t>
            </a:r>
            <a:r>
              <a:rPr lang="de-DE" sz="2400" dirty="0" err="1" smtClean="0"/>
              <a:t>Multifunctional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U 	Underground</a:t>
            </a:r>
          </a:p>
          <a:p>
            <a:pPr marL="900113" indent="-900113">
              <a:buNone/>
            </a:pPr>
            <a:r>
              <a:rPr lang="de-DE" sz="2400" dirty="0" smtClean="0"/>
              <a:t>H 	separate </a:t>
            </a:r>
            <a:r>
              <a:rPr lang="de-DE" sz="2400" dirty="0" err="1" smtClean="0"/>
              <a:t>buildings</a:t>
            </a:r>
            <a:endParaRPr lang="de-DE" sz="24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37855" y="116632"/>
            <a:ext cx="8187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b="1" dirty="0" err="1">
                <a:solidFill>
                  <a:schemeClr val="tx2"/>
                </a:solidFill>
              </a:rPr>
              <a:t>iFZ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room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denominations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Automatic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Fire</a:t>
            </a:r>
            <a:r>
              <a:rPr lang="de-DE" dirty="0">
                <a:solidFill>
                  <a:schemeClr val="bg1"/>
                </a:solidFill>
              </a:rPr>
              <a:t> Alarm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4186808" cy="4525963"/>
          </a:xfrm>
        </p:spPr>
        <p:txBody>
          <a:bodyPr>
            <a:normAutofit/>
          </a:bodyPr>
          <a:lstStyle/>
          <a:p>
            <a:r>
              <a:rPr lang="de-DE" sz="2400" dirty="0"/>
              <a:t>S</a:t>
            </a:r>
            <a:r>
              <a:rPr lang="de-DE" sz="2400" dirty="0" smtClean="0"/>
              <a:t>moke (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welding</a:t>
            </a:r>
            <a:r>
              <a:rPr lang="de-DE" sz="2400" dirty="0" smtClean="0"/>
              <a:t>) </a:t>
            </a:r>
            <a:r>
              <a:rPr lang="de-DE" sz="2400" dirty="0" err="1" smtClean="0"/>
              <a:t>triggers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automatic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detectors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ceiling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alarm</a:t>
            </a:r>
            <a:r>
              <a:rPr lang="de-DE" sz="2400" dirty="0" smtClean="0"/>
              <a:t> </a:t>
            </a:r>
            <a:r>
              <a:rPr lang="de-DE" sz="2400" dirty="0" err="1" smtClean="0"/>
              <a:t>starts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automatically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department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contacted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automatically</a:t>
            </a:r>
            <a:endParaRPr lang="de-DE" sz="2400" dirty="0">
              <a:solidFill>
                <a:srgbClr val="FFC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23" y="1988840"/>
            <a:ext cx="3486133" cy="26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2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836" y="457200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Hearing an </a:t>
            </a:r>
            <a:r>
              <a:rPr lang="de-DE" dirty="0" err="1" smtClean="0">
                <a:solidFill>
                  <a:schemeClr val="bg1"/>
                </a:solidFill>
              </a:rPr>
              <a:t>alarm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4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b="1" dirty="0" err="1" smtClean="0">
                <a:solidFill>
                  <a:schemeClr val="accent3"/>
                </a:solidFill>
              </a:rPr>
              <a:t>keep</a:t>
            </a:r>
            <a:r>
              <a:rPr lang="de-DE" sz="6000" b="1" dirty="0" smtClean="0">
                <a:solidFill>
                  <a:schemeClr val="accent3"/>
                </a:solidFill>
              </a:rPr>
              <a:t> </a:t>
            </a:r>
            <a:r>
              <a:rPr lang="de-DE" sz="6000" b="1" dirty="0" err="1" smtClean="0">
                <a:solidFill>
                  <a:schemeClr val="accent3"/>
                </a:solidFill>
              </a:rPr>
              <a:t>calm</a:t>
            </a:r>
            <a:r>
              <a:rPr lang="de-DE" sz="6000" b="1" dirty="0" smtClean="0">
                <a:solidFill>
                  <a:schemeClr val="accent3"/>
                </a:solidFill>
              </a:rPr>
              <a:t> –</a:t>
            </a:r>
          </a:p>
          <a:p>
            <a:pPr marL="0" indent="0" algn="ctr">
              <a:buNone/>
            </a:pPr>
            <a:r>
              <a:rPr lang="de-DE" sz="6000" b="1" dirty="0" err="1" smtClean="0">
                <a:solidFill>
                  <a:schemeClr val="accent3"/>
                </a:solidFill>
              </a:rPr>
              <a:t>think</a:t>
            </a:r>
            <a:r>
              <a:rPr lang="de-DE" sz="6000" b="1" dirty="0" smtClean="0">
                <a:solidFill>
                  <a:schemeClr val="accent3"/>
                </a:solidFill>
              </a:rPr>
              <a:t> </a:t>
            </a:r>
            <a:r>
              <a:rPr lang="de-DE" sz="6000" b="1" dirty="0" err="1" smtClean="0">
                <a:solidFill>
                  <a:schemeClr val="accent3"/>
                </a:solidFill>
              </a:rPr>
              <a:t>first</a:t>
            </a:r>
            <a:r>
              <a:rPr lang="de-DE" sz="6000" b="1" dirty="0" smtClean="0">
                <a:solidFill>
                  <a:schemeClr val="accent3"/>
                </a:solidFill>
              </a:rPr>
              <a:t> ?</a:t>
            </a:r>
          </a:p>
          <a:p>
            <a:pPr marL="0" indent="0" algn="ctr">
              <a:buNone/>
            </a:pPr>
            <a:r>
              <a:rPr lang="de-DE" sz="6000" b="1" dirty="0" err="1">
                <a:solidFill>
                  <a:schemeClr val="accent3"/>
                </a:solidFill>
              </a:rPr>
              <a:t>t</a:t>
            </a:r>
            <a:r>
              <a:rPr lang="de-DE" sz="6000" b="1" dirty="0" err="1" smtClean="0">
                <a:solidFill>
                  <a:schemeClr val="accent3"/>
                </a:solidFill>
              </a:rPr>
              <a:t>hen</a:t>
            </a:r>
            <a:r>
              <a:rPr lang="de-DE" sz="6000" b="1" dirty="0" smtClean="0">
                <a:solidFill>
                  <a:schemeClr val="accent3"/>
                </a:solidFill>
              </a:rPr>
              <a:t> </a:t>
            </a:r>
            <a:r>
              <a:rPr lang="de-DE" sz="6000" b="1" dirty="0" err="1" smtClean="0">
                <a:solidFill>
                  <a:schemeClr val="accent3"/>
                </a:solidFill>
              </a:rPr>
              <a:t>act</a:t>
            </a:r>
            <a:r>
              <a:rPr lang="de-DE" sz="6000" b="1" dirty="0" smtClean="0">
                <a:solidFill>
                  <a:schemeClr val="accent3"/>
                </a:solidFill>
              </a:rPr>
              <a:t> !</a:t>
            </a:r>
            <a:endParaRPr lang="de-DE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2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Hearing an </a:t>
            </a:r>
            <a:r>
              <a:rPr lang="de-DE" dirty="0" err="1" smtClean="0">
                <a:solidFill>
                  <a:schemeClr val="bg1"/>
                </a:solidFill>
              </a:rPr>
              <a:t>alarm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dirty="0"/>
              <a:t>B</a:t>
            </a:r>
            <a:r>
              <a:rPr lang="de-DE" dirty="0" smtClean="0"/>
              <a:t>ring </a:t>
            </a:r>
            <a:r>
              <a:rPr lang="de-DE" dirty="0" err="1" smtClean="0"/>
              <a:t>yourself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safety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Assist </a:t>
            </a:r>
            <a:r>
              <a:rPr lang="de-DE" dirty="0" err="1" smtClean="0"/>
              <a:t>handicapped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C</a:t>
            </a:r>
            <a:r>
              <a:rPr lang="de-DE" dirty="0" err="1" smtClean="0"/>
              <a:t>onsider</a:t>
            </a:r>
            <a:r>
              <a:rPr lang="de-DE" dirty="0" smtClean="0"/>
              <a:t> </a:t>
            </a:r>
            <a:r>
              <a:rPr lang="de-DE" dirty="0" err="1" smtClean="0"/>
              <a:t>securing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workplace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still </a:t>
            </a:r>
            <a:r>
              <a:rPr lang="de-DE" dirty="0" err="1" smtClean="0"/>
              <a:t>possible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/>
              <a:t>L</a:t>
            </a:r>
            <a:r>
              <a:rPr lang="de-DE" dirty="0" err="1" smtClean="0"/>
              <a:t>eave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/>
              <a:t> </a:t>
            </a:r>
            <a:r>
              <a:rPr lang="de-DE" dirty="0" err="1" smtClean="0"/>
              <a:t>immediately</a:t>
            </a:r>
            <a:r>
              <a:rPr lang="de-DE" dirty="0" smtClean="0"/>
              <a:t>!</a:t>
            </a:r>
          </a:p>
          <a:p>
            <a:endParaRPr lang="de-DE" dirty="0" smtClean="0"/>
          </a:p>
          <a:p>
            <a:r>
              <a:rPr lang="de-DE" dirty="0"/>
              <a:t>F</a:t>
            </a:r>
            <a:r>
              <a:rPr lang="de-DE" dirty="0" smtClean="0"/>
              <a:t>ollow </a:t>
            </a:r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routes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pPr lvl="0"/>
            <a:r>
              <a:rPr lang="de-DE" dirty="0">
                <a:solidFill>
                  <a:prstClr val="black"/>
                </a:solidFill>
              </a:rPr>
              <a:t>D</a:t>
            </a:r>
            <a:r>
              <a:rPr lang="de-DE" dirty="0" smtClean="0">
                <a:solidFill>
                  <a:prstClr val="black"/>
                </a:solidFill>
              </a:rPr>
              <a:t>o </a:t>
            </a:r>
            <a:r>
              <a:rPr lang="de-DE" dirty="0" smtClean="0"/>
              <a:t>NOT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use</a:t>
            </a:r>
            <a:r>
              <a:rPr lang="de-DE" dirty="0">
                <a:solidFill>
                  <a:prstClr val="black"/>
                </a:solidFill>
              </a:rPr>
              <a:t> an </a:t>
            </a:r>
            <a:r>
              <a:rPr lang="de-DE" dirty="0" err="1">
                <a:solidFill>
                  <a:prstClr val="black"/>
                </a:solidFill>
              </a:rPr>
              <a:t>elevator</a:t>
            </a:r>
            <a:r>
              <a:rPr lang="de-DE" dirty="0" smtClean="0">
                <a:solidFill>
                  <a:prstClr val="black"/>
                </a:solidFill>
              </a:rPr>
              <a:t>! </a:t>
            </a:r>
            <a:r>
              <a:rPr lang="de-DE" dirty="0" err="1" smtClean="0">
                <a:solidFill>
                  <a:prstClr val="black"/>
                </a:solidFill>
              </a:rPr>
              <a:t>You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risk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suffocating</a:t>
            </a:r>
            <a:r>
              <a:rPr lang="de-DE" dirty="0">
                <a:solidFill>
                  <a:prstClr val="black"/>
                </a:solidFill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62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What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do </a:t>
            </a:r>
            <a:r>
              <a:rPr lang="de-DE" dirty="0" err="1" smtClean="0">
                <a:solidFill>
                  <a:schemeClr val="bg1"/>
                </a:solidFill>
              </a:rPr>
              <a:t>before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evacuation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If</a:t>
            </a:r>
            <a:r>
              <a:rPr lang="de-DE" sz="2400" dirty="0" smtClean="0"/>
              <a:t> time </a:t>
            </a:r>
            <a:r>
              <a:rPr lang="de-DE" sz="2400" dirty="0" err="1" smtClean="0"/>
              <a:t>permits</a:t>
            </a:r>
            <a:r>
              <a:rPr lang="de-DE" sz="2400" dirty="0" smtClean="0"/>
              <a:t>, </a:t>
            </a:r>
            <a:r>
              <a:rPr lang="de-DE" sz="2400" dirty="0" err="1" smtClean="0"/>
              <a:t>secure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workplace</a:t>
            </a:r>
            <a:r>
              <a:rPr lang="de-DE" sz="2400" dirty="0" smtClean="0"/>
              <a:t> (e.g. </a:t>
            </a:r>
            <a:r>
              <a:rPr lang="de-DE" sz="2400" dirty="0" err="1" smtClean="0"/>
              <a:t>close</a:t>
            </a:r>
            <a:r>
              <a:rPr lang="de-DE" sz="2400" dirty="0" smtClean="0"/>
              <a:t> </a:t>
            </a:r>
            <a:r>
              <a:rPr lang="de-DE" sz="2400" dirty="0" err="1" smtClean="0"/>
              <a:t>bottles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hazardous</a:t>
            </a:r>
            <a:r>
              <a:rPr lang="de-DE" sz="2400" dirty="0" smtClean="0"/>
              <a:t> </a:t>
            </a:r>
            <a:r>
              <a:rPr lang="de-DE" sz="2400" dirty="0" err="1" smtClean="0"/>
              <a:t>substances</a:t>
            </a:r>
            <a:r>
              <a:rPr lang="de-DE" sz="2400" dirty="0" smtClean="0"/>
              <a:t>, </a:t>
            </a:r>
            <a:r>
              <a:rPr lang="de-DE" sz="2400" dirty="0" err="1" smtClean="0"/>
              <a:t>close</a:t>
            </a:r>
            <a:r>
              <a:rPr lang="de-DE" sz="2400" dirty="0" smtClean="0"/>
              <a:t> </a:t>
            </a:r>
            <a:r>
              <a:rPr lang="de-DE" sz="2400" dirty="0" err="1" smtClean="0"/>
              <a:t>fume</a:t>
            </a:r>
            <a:r>
              <a:rPr lang="de-DE" sz="2400" dirty="0" smtClean="0"/>
              <a:t> </a:t>
            </a:r>
            <a:r>
              <a:rPr lang="de-DE" sz="2400" dirty="0" err="1" smtClean="0"/>
              <a:t>hoods</a:t>
            </a:r>
            <a:r>
              <a:rPr lang="de-DE" sz="2400" dirty="0" smtClean="0"/>
              <a:t>, </a:t>
            </a:r>
            <a:r>
              <a:rPr lang="de-DE" sz="2400" dirty="0" err="1" smtClean="0"/>
              <a:t>extinguish</a:t>
            </a:r>
            <a:r>
              <a:rPr lang="de-DE" sz="2400" dirty="0" smtClean="0"/>
              <a:t> open </a:t>
            </a:r>
            <a:r>
              <a:rPr lang="de-DE" sz="2400" dirty="0" err="1" smtClean="0"/>
              <a:t>fire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  <a:p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 </a:t>
            </a:r>
            <a:r>
              <a:rPr lang="de-DE" sz="2400" dirty="0" err="1" smtClean="0"/>
              <a:t>stop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gas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electricity</a:t>
            </a:r>
            <a:r>
              <a:rPr lang="de-DE" sz="2400" dirty="0"/>
              <a:t> </a:t>
            </a:r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acute</a:t>
            </a:r>
            <a:r>
              <a:rPr lang="de-DE" sz="2400" dirty="0" smtClean="0"/>
              <a:t> </a:t>
            </a:r>
            <a:r>
              <a:rPr lang="de-DE" sz="2400" dirty="0" err="1" smtClean="0"/>
              <a:t>hazard</a:t>
            </a:r>
            <a:r>
              <a:rPr lang="de-DE" sz="2400" dirty="0" smtClean="0"/>
              <a:t> (e.g. </a:t>
            </a:r>
            <a:r>
              <a:rPr lang="de-DE" sz="2400" dirty="0" err="1" smtClean="0"/>
              <a:t>fire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respective</a:t>
            </a:r>
            <a:r>
              <a:rPr lang="de-DE" sz="2400" dirty="0" smtClean="0"/>
              <a:t> lab)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i="1" dirty="0" err="1" smtClean="0">
                <a:solidFill>
                  <a:srgbClr val="FF0000"/>
                </a:solidFill>
              </a:rPr>
              <a:t>Unnecessary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use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of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the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emergency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stop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for</a:t>
            </a:r>
            <a:r>
              <a:rPr lang="de-DE" sz="2400" i="1" dirty="0">
                <a:solidFill>
                  <a:srgbClr val="FF0000"/>
                </a:solidFill>
              </a:rPr>
              <a:t> gas </a:t>
            </a:r>
            <a:r>
              <a:rPr lang="de-DE" sz="2400" i="1" dirty="0" err="1">
                <a:solidFill>
                  <a:srgbClr val="FF0000"/>
                </a:solidFill>
              </a:rPr>
              <a:t>or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electricity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can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lead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to</a:t>
            </a:r>
            <a:r>
              <a:rPr lang="de-DE" sz="2400" i="1" dirty="0" smtClean="0">
                <a:solidFill>
                  <a:srgbClr val="FF0000"/>
                </a:solidFill>
              </a:rPr>
              <a:t> additional </a:t>
            </a:r>
            <a:r>
              <a:rPr lang="de-DE" sz="2400" i="1" dirty="0" err="1" smtClean="0">
                <a:solidFill>
                  <a:srgbClr val="FF0000"/>
                </a:solidFill>
              </a:rPr>
              <a:t>hazards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for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yourself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and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for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the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emergency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personnel</a:t>
            </a:r>
            <a:r>
              <a:rPr lang="de-DE" sz="2400" i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Technical Emergency: </a:t>
            </a:r>
            <a:r>
              <a:rPr lang="de-DE" dirty="0" err="1">
                <a:solidFill>
                  <a:schemeClr val="bg1"/>
                </a:solidFill>
              </a:rPr>
              <a:t>Water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Gas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err="1" smtClean="0"/>
              <a:t>Shut</a:t>
            </a:r>
            <a:r>
              <a:rPr lang="de-DE" dirty="0" smtClean="0"/>
              <a:t>-off </a:t>
            </a:r>
            <a:r>
              <a:rPr lang="de-DE" dirty="0" err="1" smtClean="0"/>
              <a:t>valves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located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top </a:t>
            </a:r>
            <a:r>
              <a:rPr lang="de-DE" dirty="0" err="1" smtClean="0"/>
              <a:t>cupboard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6" y="2843935"/>
            <a:ext cx="4211959" cy="31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0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Technical </a:t>
            </a:r>
            <a:r>
              <a:rPr lang="de-DE" dirty="0" smtClean="0">
                <a:solidFill>
                  <a:schemeClr val="bg1"/>
                </a:solidFill>
              </a:rPr>
              <a:t>Emergency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 smtClean="0">
                <a:solidFill>
                  <a:schemeClr val="bg1"/>
                </a:solidFill>
              </a:rPr>
              <a:t>Electricity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379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C000"/>
                </a:solidFill>
              </a:rPr>
              <a:t>Emergency </a:t>
            </a:r>
            <a:r>
              <a:rPr lang="de-DE" dirty="0" err="1" smtClean="0">
                <a:solidFill>
                  <a:srgbClr val="FFC000"/>
                </a:solidFill>
              </a:rPr>
              <a:t>button</a:t>
            </a:r>
            <a:endParaRPr lang="de-DE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u="sng" dirty="0"/>
              <a:t>I</a:t>
            </a:r>
            <a:r>
              <a:rPr lang="de-DE" u="sng" dirty="0" smtClean="0"/>
              <a:t>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lab,</a:t>
            </a:r>
            <a:br>
              <a:rPr lang="de-DE" dirty="0" smtClean="0"/>
            </a:b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door</a:t>
            </a:r>
            <a:endParaRPr lang="de-DE" dirty="0">
              <a:solidFill>
                <a:srgbClr val="FFC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2123855"/>
            <a:ext cx="3145564" cy="41940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19420" r="23526" b="24705"/>
          <a:stretch/>
        </p:blipFill>
        <p:spPr>
          <a:xfrm>
            <a:off x="1345685" y="3609020"/>
            <a:ext cx="2409570" cy="197146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272300" y="4104075"/>
            <a:ext cx="495055" cy="4950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Gerade Verbindung 7"/>
          <p:cNvCxnSpPr>
            <a:stCxn id="6" idx="2"/>
            <a:endCxn id="4" idx="3"/>
          </p:cNvCxnSpPr>
          <p:nvPr/>
        </p:nvCxnSpPr>
        <p:spPr>
          <a:xfrm flipH="1">
            <a:off x="3755255" y="4351603"/>
            <a:ext cx="3517045" cy="24315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9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Technical </a:t>
            </a:r>
            <a:r>
              <a:rPr lang="de-DE" dirty="0" smtClean="0">
                <a:solidFill>
                  <a:schemeClr val="bg1"/>
                </a:solidFill>
              </a:rPr>
              <a:t>Emergency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smtClean="0">
                <a:solidFill>
                  <a:schemeClr val="bg1"/>
                </a:solidFill>
              </a:rPr>
              <a:t>Gas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8791"/>
            <a:ext cx="8229600" cy="412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C000"/>
                </a:solidFill>
              </a:rPr>
              <a:t>Emergency </a:t>
            </a:r>
            <a:r>
              <a:rPr lang="de-DE" sz="2400" dirty="0" err="1" smtClean="0">
                <a:solidFill>
                  <a:srgbClr val="FFC000"/>
                </a:solidFill>
              </a:rPr>
              <a:t>buttons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to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shut</a:t>
            </a:r>
            <a:r>
              <a:rPr lang="de-DE" sz="2400" dirty="0" smtClean="0">
                <a:solidFill>
                  <a:srgbClr val="FFC000"/>
                </a:solidFill>
              </a:rPr>
              <a:t> down gas </a:t>
            </a:r>
            <a:r>
              <a:rPr lang="de-DE" sz="2400" dirty="0" err="1" smtClean="0">
                <a:solidFill>
                  <a:srgbClr val="FFC000"/>
                </a:solidFill>
              </a:rPr>
              <a:t>supply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located</a:t>
            </a:r>
            <a:r>
              <a:rPr lang="de-DE" sz="2400" dirty="0" smtClean="0"/>
              <a:t> </a:t>
            </a:r>
            <a:r>
              <a:rPr lang="de-DE" sz="2400" u="sng" dirty="0" smtClean="0"/>
              <a:t>in </a:t>
            </a:r>
            <a:r>
              <a:rPr lang="de-DE" sz="2400" u="sng" dirty="0" err="1" smtClean="0"/>
              <a:t>the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corridor</a:t>
            </a:r>
            <a:endParaRPr lang="de-DE" sz="2400" u="sng" dirty="0"/>
          </a:p>
          <a:p>
            <a:pPr marL="0" indent="0">
              <a:buNone/>
            </a:pPr>
            <a:r>
              <a:rPr lang="de-DE" sz="2400" dirty="0" smtClean="0"/>
              <a:t>[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tool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break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glass</a:t>
            </a:r>
            <a:r>
              <a:rPr lang="de-DE" sz="2400" dirty="0"/>
              <a:t>;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do not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hand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ellbow</a:t>
            </a:r>
            <a:r>
              <a:rPr lang="de-DE" sz="2400" dirty="0" smtClean="0"/>
              <a:t>,</a:t>
            </a:r>
            <a:br>
              <a:rPr lang="de-DE" sz="2400" dirty="0" smtClean="0"/>
            </a:br>
            <a:r>
              <a:rPr lang="de-DE" sz="2400" dirty="0" err="1" smtClean="0"/>
              <a:t>serious</a:t>
            </a:r>
            <a:r>
              <a:rPr lang="de-DE" sz="2400" dirty="0" smtClean="0"/>
              <a:t> </a:t>
            </a:r>
            <a:r>
              <a:rPr lang="de-DE" sz="2400" dirty="0" err="1" smtClean="0"/>
              <a:t>risk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injury</a:t>
            </a:r>
            <a:r>
              <a:rPr lang="de-DE" sz="2400" dirty="0" smtClean="0"/>
              <a:t>]</a:t>
            </a:r>
          </a:p>
          <a:p>
            <a:pPr marL="0" indent="0"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The </a:t>
            </a:r>
            <a:r>
              <a:rPr lang="de-DE" sz="2400" dirty="0" err="1" smtClean="0"/>
              <a:t>button</a:t>
            </a:r>
            <a:r>
              <a:rPr lang="de-DE" sz="2400" dirty="0" smtClean="0"/>
              <a:t> </a:t>
            </a:r>
            <a:r>
              <a:rPr lang="de-DE" sz="2400" dirty="0" err="1" smtClean="0"/>
              <a:t>switches</a:t>
            </a:r>
            <a:r>
              <a:rPr lang="de-DE" sz="2400" dirty="0" smtClean="0"/>
              <a:t> off 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FFC000"/>
                </a:solidFill>
              </a:rPr>
              <a:t>central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gases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and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gases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inside</a:t>
            </a:r>
            <a:r>
              <a:rPr lang="de-DE" sz="2400" dirty="0" smtClean="0">
                <a:solidFill>
                  <a:srgbClr val="FFC000"/>
                </a:solidFill>
              </a:rPr>
              <a:t> gas </a:t>
            </a:r>
            <a:r>
              <a:rPr lang="de-DE" sz="2400" dirty="0" err="1" smtClean="0">
                <a:solidFill>
                  <a:srgbClr val="FFC000"/>
                </a:solidFill>
              </a:rPr>
              <a:t>safety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cabinets</a:t>
            </a:r>
            <a:endParaRPr lang="de-DE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entire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respective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smtClean="0"/>
              <a:t>(C, D, E </a:t>
            </a:r>
            <a:r>
              <a:rPr lang="de-DE" sz="2400" dirty="0" err="1" smtClean="0"/>
              <a:t>or</a:t>
            </a:r>
            <a:r>
              <a:rPr lang="de-DE" sz="2400" dirty="0" smtClean="0"/>
              <a:t> F)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FFC000"/>
                </a:solidFill>
              </a:rPr>
              <a:t/>
            </a:r>
            <a:br>
              <a:rPr lang="de-DE" sz="2400" dirty="0">
                <a:solidFill>
                  <a:srgbClr val="FFC000"/>
                </a:solidFill>
              </a:rPr>
            </a:br>
            <a:r>
              <a:rPr lang="de-DE" sz="2400" dirty="0" smtClean="0"/>
              <a:t>Emergency </a:t>
            </a:r>
            <a:r>
              <a:rPr lang="de-DE" sz="2400" dirty="0" err="1" smtClean="0"/>
              <a:t>buttons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reset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/>
              <a:t>JLU </a:t>
            </a:r>
            <a:r>
              <a:rPr lang="de-DE" sz="2400" dirty="0" err="1" smtClean="0"/>
              <a:t>technical</a:t>
            </a:r>
            <a:r>
              <a:rPr lang="de-DE" sz="2400" dirty="0" smtClean="0"/>
              <a:t> </a:t>
            </a:r>
            <a:r>
              <a:rPr lang="de-DE" sz="2400" dirty="0" err="1" smtClean="0"/>
              <a:t>worhshop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(Bereichswerkstatt)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t="9136" r="16341" b="19599"/>
          <a:stretch/>
        </p:blipFill>
        <p:spPr>
          <a:xfrm>
            <a:off x="6433724" y="1600200"/>
            <a:ext cx="2251424" cy="20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8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Emergency </a:t>
            </a:r>
            <a:r>
              <a:rPr lang="de-DE" dirty="0" err="1" smtClean="0">
                <a:solidFill>
                  <a:schemeClr val="bg1"/>
                </a:solidFill>
              </a:rPr>
              <a:t>body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showers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labs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10190"/>
            <a:ext cx="4114800" cy="49341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Emergency </a:t>
            </a:r>
            <a:r>
              <a:rPr lang="de-DE" dirty="0" err="1" smtClean="0">
                <a:solidFill>
                  <a:srgbClr val="00B050"/>
                </a:solidFill>
              </a:rPr>
              <a:t>body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shower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/>
            </a:r>
            <a:br>
              <a:rPr lang="de-DE" dirty="0" smtClean="0">
                <a:solidFill>
                  <a:srgbClr val="FFC000"/>
                </a:solidFill>
              </a:rPr>
            </a:br>
            <a:r>
              <a:rPr lang="de-DE" dirty="0" err="1" smtClean="0"/>
              <a:t>located</a:t>
            </a:r>
            <a:r>
              <a:rPr lang="de-DE" dirty="0" smtClean="0"/>
              <a:t> at all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doors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emergency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sz="3100" dirty="0">
                <a:solidFill>
                  <a:srgbClr val="00B050"/>
                </a:solidFill>
              </a:rPr>
              <a:t>pull down </a:t>
            </a:r>
            <a:r>
              <a:rPr lang="de-DE" sz="3100" dirty="0" err="1">
                <a:solidFill>
                  <a:srgbClr val="00B050"/>
                </a:solidFill>
              </a:rPr>
              <a:t>the</a:t>
            </a:r>
            <a:r>
              <a:rPr lang="de-DE" sz="3100" dirty="0">
                <a:solidFill>
                  <a:srgbClr val="00B050"/>
                </a:solidFill>
              </a:rPr>
              <a:t> </a:t>
            </a:r>
            <a:r>
              <a:rPr lang="de-DE" sz="3100" dirty="0" smtClean="0">
                <a:solidFill>
                  <a:srgbClr val="00B050"/>
                </a:solidFill>
              </a:rPr>
              <a:t>handle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push </a:t>
            </a:r>
            <a:r>
              <a:rPr lang="de-DE" dirty="0" err="1" smtClean="0"/>
              <a:t>the</a:t>
            </a:r>
            <a:r>
              <a:rPr lang="de-DE" dirty="0" smtClean="0"/>
              <a:t> handle </a:t>
            </a:r>
            <a:r>
              <a:rPr lang="de-DE" dirty="0" err="1" smtClean="0"/>
              <a:t>upwards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 </a:t>
            </a:r>
            <a:r>
              <a:rPr lang="de-DE" dirty="0" err="1" smtClean="0"/>
              <a:t>drain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labs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removed</a:t>
            </a:r>
            <a:r>
              <a:rPr lang="de-DE" dirty="0" smtClean="0"/>
              <a:t> </a:t>
            </a:r>
            <a:r>
              <a:rPr lang="de-DE" dirty="0" err="1" smtClean="0"/>
              <a:t>manually</a:t>
            </a:r>
            <a:r>
              <a:rPr lang="de-DE" dirty="0" smtClean="0"/>
              <a:t> – 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in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lab.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8790"/>
            <a:ext cx="3442883" cy="4590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5" y="3851316"/>
            <a:ext cx="1362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2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Eye </a:t>
            </a:r>
            <a:r>
              <a:rPr lang="de-DE" dirty="0" err="1">
                <a:solidFill>
                  <a:schemeClr val="bg1"/>
                </a:solidFill>
              </a:rPr>
              <a:t>showers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labs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Eye </a:t>
            </a:r>
            <a:r>
              <a:rPr lang="de-DE" dirty="0" err="1" smtClean="0">
                <a:solidFill>
                  <a:srgbClr val="00B050"/>
                </a:solidFill>
              </a:rPr>
              <a:t>shower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wash</a:t>
            </a:r>
            <a:r>
              <a:rPr lang="de-DE" dirty="0" smtClean="0"/>
              <a:t> </a:t>
            </a:r>
            <a:r>
              <a:rPr lang="de-DE" dirty="0" err="1" smtClean="0"/>
              <a:t>basin</a:t>
            </a:r>
            <a:r>
              <a:rPr lang="de-DE" dirty="0" smtClean="0"/>
              <a:t> - </a:t>
            </a:r>
            <a:r>
              <a:rPr lang="de-DE" dirty="0" smtClean="0">
                <a:solidFill>
                  <a:srgbClr val="00B050"/>
                </a:solidFill>
              </a:rPr>
              <a:t>pull out!</a:t>
            </a: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Changing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rooms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showers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available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basement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(U1) (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stairway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opposite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main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entrance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/ „Poststelle“)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1492644" cy="148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74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Escape </a:t>
            </a:r>
            <a:r>
              <a:rPr lang="de-DE" dirty="0" err="1">
                <a:solidFill>
                  <a:schemeClr val="bg1"/>
                </a:solidFill>
              </a:rPr>
              <a:t>Routes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9900"/>
                </a:solidFill>
              </a:rPr>
              <a:t>Access must </a:t>
            </a:r>
            <a:r>
              <a:rPr lang="de-DE" dirty="0" err="1" smtClean="0">
                <a:solidFill>
                  <a:srgbClr val="FF0000"/>
                </a:solidFill>
              </a:rPr>
              <a:t>never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009900"/>
                </a:solidFill>
              </a:rPr>
              <a:t>be</a:t>
            </a:r>
            <a:r>
              <a:rPr lang="de-DE" dirty="0" smtClean="0">
                <a:solidFill>
                  <a:srgbClr val="009900"/>
                </a:solidFill>
              </a:rPr>
              <a:t> </a:t>
            </a:r>
            <a:r>
              <a:rPr lang="de-DE" dirty="0" err="1" smtClean="0">
                <a:solidFill>
                  <a:srgbClr val="009900"/>
                </a:solidFill>
              </a:rPr>
              <a:t>blocked</a:t>
            </a:r>
            <a:endParaRPr lang="de-DE" dirty="0">
              <a:solidFill>
                <a:srgbClr val="0099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66684"/>
            <a:ext cx="2756557" cy="36754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31169" b="69183"/>
          <a:stretch/>
        </p:blipFill>
        <p:spPr>
          <a:xfrm>
            <a:off x="611560" y="2860854"/>
            <a:ext cx="4685870" cy="37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1952" y="188640"/>
            <a:ext cx="6792416" cy="1143000"/>
          </a:xfrm>
        </p:spPr>
        <p:txBody>
          <a:bodyPr>
            <a:noAutofit/>
          </a:bodyPr>
          <a:lstStyle/>
          <a:p>
            <a:r>
              <a:rPr lang="de-DE" b="1" dirty="0" err="1">
                <a:solidFill>
                  <a:schemeClr val="tx2"/>
                </a:solidFill>
              </a:rPr>
              <a:t>iFZ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room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access</a:t>
            </a:r>
            <a:endParaRPr lang="de-DE" dirty="0">
              <a:solidFill>
                <a:schemeClr val="tx2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89411"/>
              </p:ext>
            </p:extLst>
          </p:nvPr>
        </p:nvGraphicFramePr>
        <p:xfrm>
          <a:off x="1091952" y="1988840"/>
          <a:ext cx="6960096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>
                  <a:extLst>
                    <a:ext uri="{9D8B030D-6E8A-4147-A177-3AD203B41FA5}">
                      <a16:colId xmlns:a16="http://schemas.microsoft.com/office/drawing/2014/main" val="2929880726"/>
                    </a:ext>
                  </a:extLst>
                </a:gridCol>
                <a:gridCol w="3480048">
                  <a:extLst>
                    <a:ext uri="{9D8B030D-6E8A-4147-A177-3AD203B41FA5}">
                      <a16:colId xmlns:a16="http://schemas.microsoft.com/office/drawing/2014/main" val="2148449330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Which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room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Who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decides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about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access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095598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Room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belonging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professorship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Professor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921007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iFZ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common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facility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Managers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b="1" dirty="0" err="1" smtClean="0"/>
                        <a:t>iFZ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common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facilities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44986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Technical </a:t>
                      </a:r>
                      <a:r>
                        <a:rPr lang="de-DE" dirty="0" err="1" smtClean="0"/>
                        <a:t>facility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JLU </a:t>
                      </a:r>
                      <a:r>
                        <a:rPr lang="de-DE" dirty="0" err="1" smtClean="0"/>
                        <a:t>administration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94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76" y="4509120"/>
            <a:ext cx="2505280" cy="187896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60848"/>
            <a:ext cx="5906616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600" b="1" dirty="0" err="1" smtClean="0">
                <a:solidFill>
                  <a:srgbClr val="009900"/>
                </a:solidFill>
              </a:rPr>
              <a:t>iFZ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>
                <a:solidFill>
                  <a:srgbClr val="009900"/>
                </a:solidFill>
              </a:rPr>
              <a:t>m</a:t>
            </a:r>
            <a:r>
              <a:rPr lang="de-DE" sz="3600" dirty="0" err="1" smtClean="0">
                <a:solidFill>
                  <a:srgbClr val="009900"/>
                </a:solidFill>
              </a:rPr>
              <a:t>eeting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>
                <a:solidFill>
                  <a:srgbClr val="009900"/>
                </a:solidFill>
              </a:rPr>
              <a:t>point</a:t>
            </a:r>
            <a:r>
              <a:rPr lang="de-DE" sz="3600" dirty="0">
                <a:solidFill>
                  <a:srgbClr val="009900"/>
                </a:solidFill>
              </a:rPr>
              <a:t> </a:t>
            </a:r>
            <a:r>
              <a:rPr lang="de-DE" sz="3600" dirty="0" err="1">
                <a:solidFill>
                  <a:srgbClr val="009900"/>
                </a:solidFill>
              </a:rPr>
              <a:t>for</a:t>
            </a:r>
            <a:r>
              <a:rPr lang="de-DE" sz="3600" dirty="0">
                <a:solidFill>
                  <a:srgbClr val="009900"/>
                </a:solidFill>
              </a:rPr>
              <a:t> all </a:t>
            </a:r>
            <a:r>
              <a:rPr lang="de-DE" sz="3600" b="1" dirty="0" err="1">
                <a:solidFill>
                  <a:srgbClr val="009900"/>
                </a:solidFill>
              </a:rPr>
              <a:t>iFZ</a:t>
            </a:r>
            <a:r>
              <a:rPr lang="de-DE" sz="3600" dirty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groups</a:t>
            </a:r>
            <a:r>
              <a:rPr lang="de-DE" sz="3600" dirty="0" smtClean="0">
                <a:solidFill>
                  <a:srgbClr val="009900"/>
                </a:solidFill>
              </a:rPr>
              <a:t>:</a:t>
            </a:r>
            <a:r>
              <a:rPr lang="de-DE" sz="3600" dirty="0">
                <a:solidFill>
                  <a:srgbClr val="009900"/>
                </a:solidFill>
              </a:rPr>
              <a:t/>
            </a:r>
            <a:br>
              <a:rPr lang="de-DE" sz="3600" dirty="0">
                <a:solidFill>
                  <a:srgbClr val="009900"/>
                </a:solidFill>
              </a:rPr>
            </a:br>
            <a:endParaRPr lang="de-DE" sz="3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de-DE" sz="3600" dirty="0" err="1" smtClean="0">
                <a:solidFill>
                  <a:srgbClr val="009900"/>
                </a:solidFill>
              </a:rPr>
              <a:t>Courtyard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of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new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chemistry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building</a:t>
            </a:r>
            <a:r>
              <a:rPr lang="de-DE" sz="3600" dirty="0" smtClean="0">
                <a:solidFill>
                  <a:srgbClr val="009900"/>
                </a:solidFill>
              </a:rPr>
              <a:t> (Vorplatz Neue Chemie) </a:t>
            </a:r>
            <a:r>
              <a:rPr lang="de-DE" sz="4400" dirty="0" smtClean="0">
                <a:solidFill>
                  <a:srgbClr val="009900"/>
                </a:solidFill>
              </a:rPr>
              <a:t/>
            </a:r>
            <a:br>
              <a:rPr lang="de-DE" sz="4400" dirty="0" smtClean="0">
                <a:solidFill>
                  <a:srgbClr val="009900"/>
                </a:solidFill>
              </a:rPr>
            </a:br>
            <a:r>
              <a:rPr lang="de-DE" dirty="0" smtClean="0">
                <a:solidFill>
                  <a:srgbClr val="009900"/>
                </a:solidFill>
              </a:rPr>
              <a:t/>
            </a:r>
            <a:br>
              <a:rPr lang="de-DE" dirty="0" smtClean="0">
                <a:solidFill>
                  <a:srgbClr val="009900"/>
                </a:solidFill>
              </a:rPr>
            </a:br>
            <a:endParaRPr lang="de-DE" dirty="0" smtClean="0">
              <a:solidFill>
                <a:srgbClr val="0099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Escape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Rescue</a:t>
            </a:r>
            <a:r>
              <a:rPr lang="de-DE" dirty="0"/>
              <a:t> Plan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2322984" cy="3287241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884368" y="4365104"/>
            <a:ext cx="432048" cy="432048"/>
          </a:xfrm>
          <a:prstGeom prst="ellipse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6012160" y="4581128"/>
            <a:ext cx="1756696" cy="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At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Meeting Point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de-DE" sz="2400" dirty="0" err="1"/>
              <a:t>E</a:t>
            </a:r>
            <a:r>
              <a:rPr lang="de-DE" sz="2400" dirty="0" err="1" smtClean="0"/>
              <a:t>ach</a:t>
            </a:r>
            <a:r>
              <a:rPr lang="de-DE" sz="2400" dirty="0" smtClean="0"/>
              <a:t> </a:t>
            </a:r>
            <a:r>
              <a:rPr lang="de-DE" sz="2400" dirty="0" err="1" smtClean="0"/>
              <a:t>team</a:t>
            </a:r>
            <a:r>
              <a:rPr lang="de-DE" sz="2400" dirty="0" smtClean="0"/>
              <a:t> (</a:t>
            </a:r>
            <a:r>
              <a:rPr lang="de-DE" sz="2400" dirty="0" err="1" smtClean="0"/>
              <a:t>institute</a:t>
            </a:r>
            <a:r>
              <a:rPr lang="de-DE" sz="2400" dirty="0" smtClean="0"/>
              <a:t>/</a:t>
            </a:r>
            <a:r>
              <a:rPr lang="de-DE" sz="2400" dirty="0" err="1" smtClean="0"/>
              <a:t>professorship</a:t>
            </a:r>
            <a:r>
              <a:rPr lang="de-DE" sz="2400" dirty="0" smtClean="0"/>
              <a:t>) </a:t>
            </a:r>
            <a:br>
              <a:rPr lang="de-DE" sz="2400" dirty="0" smtClean="0"/>
            </a:br>
            <a:r>
              <a:rPr lang="de-DE" sz="2400" dirty="0" err="1" smtClean="0"/>
              <a:t>gathers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009900"/>
                </a:solidFill>
              </a:rPr>
              <a:t>M</a:t>
            </a:r>
            <a:r>
              <a:rPr lang="de-DE" sz="2400" dirty="0" smtClean="0">
                <a:solidFill>
                  <a:srgbClr val="009900"/>
                </a:solidFill>
              </a:rPr>
              <a:t>eeting Point</a:t>
            </a:r>
          </a:p>
          <a:p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Check: </a:t>
            </a:r>
            <a:r>
              <a:rPr lang="de-DE" sz="2400" dirty="0" err="1" smtClean="0">
                <a:solidFill>
                  <a:srgbClr val="FF0000"/>
                </a:solidFill>
              </a:rPr>
              <a:t>anyone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missing</a:t>
            </a:r>
            <a:r>
              <a:rPr lang="de-DE" sz="2400" dirty="0" smtClean="0">
                <a:solidFill>
                  <a:srgbClr val="FF0000"/>
                </a:solidFill>
              </a:rPr>
              <a:t>?</a:t>
            </a:r>
          </a:p>
          <a:p>
            <a:endParaRPr lang="de-DE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15456"/>
            <a:ext cx="1695450" cy="1695450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825624" y="4509120"/>
            <a:ext cx="3818384" cy="151216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rgbClr val="00B0F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e-DE" dirty="0" smtClean="0"/>
              <a:t>PRACTICE: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W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</a:t>
            </a:r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smtClean="0"/>
              <a:t>check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/>
              <a:t>anyone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80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Re-</a:t>
            </a:r>
            <a:r>
              <a:rPr lang="de-DE" dirty="0" err="1" smtClean="0">
                <a:solidFill>
                  <a:schemeClr val="bg1"/>
                </a:solidFill>
              </a:rPr>
              <a:t>entering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iFZ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NEVER </a:t>
            </a:r>
            <a:r>
              <a:rPr lang="de-DE" sz="2400" dirty="0" err="1" smtClean="0">
                <a:solidFill>
                  <a:srgbClr val="FF0000"/>
                </a:solidFill>
              </a:rPr>
              <a:t>re-enter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building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when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emergency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alarm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sounding</a:t>
            </a:r>
            <a:endParaRPr lang="de-DE" sz="2400" dirty="0" smtClean="0">
              <a:solidFill>
                <a:srgbClr val="FF0000"/>
              </a:solidFill>
            </a:endParaRPr>
          </a:p>
          <a:p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/>
              <a:t>P</a:t>
            </a:r>
            <a:r>
              <a:rPr lang="de-DE" sz="2400" dirty="0" err="1" smtClean="0"/>
              <a:t>ermission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re-enter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buildiung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/>
              <a:t>granted</a:t>
            </a:r>
            <a:r>
              <a:rPr lang="de-DE" sz="2400" dirty="0"/>
              <a:t> EXCLUSIVELY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department</a:t>
            </a:r>
            <a:r>
              <a:rPr lang="de-DE" sz="2400" dirty="0" smtClean="0"/>
              <a:t>, </a:t>
            </a:r>
            <a:r>
              <a:rPr lang="de-DE" sz="2400" dirty="0" err="1" smtClean="0"/>
              <a:t>the</a:t>
            </a:r>
            <a:r>
              <a:rPr lang="de-DE" sz="2400" dirty="0" smtClean="0"/>
              <a:t> JLU </a:t>
            </a:r>
            <a:r>
              <a:rPr lang="de-DE" sz="2400" dirty="0" err="1" smtClean="0"/>
              <a:t>safety</a:t>
            </a:r>
            <a:r>
              <a:rPr lang="de-DE" sz="2400" dirty="0" smtClean="0"/>
              <a:t> </a:t>
            </a:r>
            <a:r>
              <a:rPr lang="de-DE" sz="2400" dirty="0" err="1" smtClean="0"/>
              <a:t>department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persons</a:t>
            </a:r>
            <a:r>
              <a:rPr lang="de-DE" sz="2400" dirty="0" smtClean="0"/>
              <a:t> </a:t>
            </a:r>
            <a:r>
              <a:rPr lang="de-DE" sz="2400" dirty="0" err="1" smtClean="0"/>
              <a:t>authorized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either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4252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First </a:t>
            </a:r>
            <a:r>
              <a:rPr lang="de-DE" dirty="0" err="1" smtClean="0">
                <a:solidFill>
                  <a:schemeClr val="bg1"/>
                </a:solidFill>
              </a:rPr>
              <a:t>Aid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S</a:t>
            </a:r>
            <a:r>
              <a:rPr lang="de-DE" sz="2400" dirty="0" err="1" smtClean="0"/>
              <a:t>top</a:t>
            </a:r>
            <a:r>
              <a:rPr lang="de-DE" sz="2400" dirty="0" smtClean="0"/>
              <a:t> </a:t>
            </a:r>
            <a:r>
              <a:rPr lang="de-DE" sz="2400" dirty="0" err="1" smtClean="0"/>
              <a:t>working</a:t>
            </a:r>
            <a:r>
              <a:rPr lang="de-DE" sz="2400" dirty="0" smtClean="0"/>
              <a:t> </a:t>
            </a:r>
            <a:r>
              <a:rPr lang="de-DE" sz="2400" dirty="0" err="1" smtClean="0"/>
              <a:t>immediately</a:t>
            </a:r>
            <a:endParaRPr lang="de-DE" sz="2400" dirty="0" smtClean="0"/>
          </a:p>
          <a:p>
            <a:r>
              <a:rPr lang="de-DE" sz="2400" dirty="0" err="1" smtClean="0"/>
              <a:t>Apply</a:t>
            </a:r>
            <a:r>
              <a:rPr lang="de-DE" sz="2400" dirty="0" smtClean="0"/>
              <a:t> </a:t>
            </a:r>
            <a:r>
              <a:rPr lang="de-DE" sz="2400" dirty="0" err="1" smtClean="0"/>
              <a:t>appropriate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aid</a:t>
            </a:r>
            <a:r>
              <a:rPr lang="de-DE" sz="2400" dirty="0" smtClean="0"/>
              <a:t> </a:t>
            </a:r>
            <a:r>
              <a:rPr lang="de-DE" sz="2400" dirty="0" err="1" smtClean="0"/>
              <a:t>procedures</a:t>
            </a:r>
            <a:endParaRPr lang="de-DE" sz="2400" dirty="0" smtClean="0"/>
          </a:p>
          <a:p>
            <a:r>
              <a:rPr lang="de-DE" sz="2400" dirty="0"/>
              <a:t>C</a:t>
            </a:r>
            <a:r>
              <a:rPr lang="de-DE" sz="2400" dirty="0" smtClean="0"/>
              <a:t>all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,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/>
              <a:t>necessary</a:t>
            </a:r>
            <a:r>
              <a:rPr lang="de-DE" sz="2400" dirty="0"/>
              <a:t>, – </a:t>
            </a:r>
            <a:r>
              <a:rPr lang="de-DE" sz="2400" dirty="0" err="1" smtClean="0"/>
              <a:t>if</a:t>
            </a:r>
            <a:r>
              <a:rPr lang="de-DE" sz="2400" dirty="0" smtClean="0"/>
              <a:t> not</a:t>
            </a:r>
          </a:p>
          <a:p>
            <a:r>
              <a:rPr lang="de-DE" sz="2400" dirty="0" err="1" smtClean="0"/>
              <a:t>Visit</a:t>
            </a:r>
            <a:r>
              <a:rPr lang="de-DE" sz="2400" dirty="0" smtClean="0"/>
              <a:t> „Durchgangsarzt“ (</a:t>
            </a:r>
            <a:r>
              <a:rPr lang="de-DE" sz="2400" dirty="0" err="1" smtClean="0"/>
              <a:t>physician</a:t>
            </a:r>
            <a:r>
              <a:rPr lang="de-DE" sz="2400" dirty="0" smtClean="0"/>
              <a:t> in </a:t>
            </a:r>
            <a:r>
              <a:rPr lang="de-DE" sz="2400" dirty="0" err="1" smtClean="0"/>
              <a:t>charge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JLU </a:t>
            </a:r>
            <a:r>
              <a:rPr lang="de-DE" sz="2400" dirty="0" err="1" smtClean="0"/>
              <a:t>members</a:t>
            </a:r>
            <a:r>
              <a:rPr lang="de-DE" sz="2400" dirty="0" smtClean="0"/>
              <a:t>)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treatment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formal </a:t>
            </a:r>
            <a:r>
              <a:rPr lang="de-DE" sz="2400" dirty="0" err="1" smtClean="0"/>
              <a:t>diagnosis</a:t>
            </a:r>
            <a:endParaRPr lang="de-DE" sz="2400" dirty="0" smtClean="0"/>
          </a:p>
          <a:p>
            <a:r>
              <a:rPr lang="de-DE" sz="2400" dirty="0" err="1"/>
              <a:t>Immediately</a:t>
            </a:r>
            <a:r>
              <a:rPr lang="de-DE" sz="2400" dirty="0"/>
              <a:t> </a:t>
            </a:r>
            <a:r>
              <a:rPr lang="de-DE" sz="2400" dirty="0" err="1"/>
              <a:t>notify</a:t>
            </a:r>
            <a:r>
              <a:rPr lang="de-DE" sz="2400" dirty="0"/>
              <a:t> </a:t>
            </a:r>
            <a:r>
              <a:rPr lang="de-DE" sz="2400" dirty="0"/>
              <a:t>all </a:t>
            </a:r>
            <a:r>
              <a:rPr lang="de-DE" sz="2400" dirty="0" err="1" smtClean="0"/>
              <a:t>persons</a:t>
            </a:r>
            <a:r>
              <a:rPr lang="de-DE" sz="2400" dirty="0" smtClean="0"/>
              <a:t> </a:t>
            </a:r>
            <a:r>
              <a:rPr lang="de-DE" sz="2400" dirty="0" err="1" smtClean="0"/>
              <a:t>responsible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lab/</a:t>
            </a:r>
            <a:r>
              <a:rPr lang="de-DE" sz="2400" dirty="0" err="1" smtClean="0"/>
              <a:t>facility</a:t>
            </a:r>
            <a:endParaRPr lang="de-DE" sz="2400" dirty="0"/>
          </a:p>
          <a:p>
            <a:endParaRPr lang="de-DE" sz="2400" dirty="0" smtClean="0"/>
          </a:p>
          <a:p>
            <a:r>
              <a:rPr lang="de-DE" sz="2400" dirty="0" err="1"/>
              <a:t>I</a:t>
            </a:r>
            <a:r>
              <a:rPr lang="de-DE" sz="2400" dirty="0" err="1" smtClean="0"/>
              <a:t>njuries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a follow-</a:t>
            </a:r>
            <a:r>
              <a:rPr lang="de-DE" sz="2400" dirty="0" err="1" smtClean="0"/>
              <a:t>up</a:t>
            </a:r>
            <a:r>
              <a:rPr lang="de-DE" sz="2400" dirty="0" smtClean="0"/>
              <a:t> </a:t>
            </a:r>
            <a:r>
              <a:rPr lang="de-DE" sz="2400" dirty="0" err="1" smtClean="0"/>
              <a:t>visit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medical</a:t>
            </a:r>
            <a:r>
              <a:rPr lang="de-DE" sz="2400" dirty="0" smtClean="0"/>
              <a:t> </a:t>
            </a:r>
            <a:r>
              <a:rPr lang="de-DE" sz="2400" dirty="0" err="1" smtClean="0"/>
              <a:t>doctor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documented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accident</a:t>
            </a:r>
            <a:r>
              <a:rPr lang="de-DE" sz="2400" dirty="0" smtClean="0"/>
              <a:t> </a:t>
            </a:r>
            <a:r>
              <a:rPr lang="de-DE" sz="2400" dirty="0" smtClean="0"/>
              <a:t>block </a:t>
            </a:r>
            <a:r>
              <a:rPr lang="de-DE" sz="2400" dirty="0" smtClean="0"/>
              <a:t>(„</a:t>
            </a:r>
            <a:r>
              <a:rPr lang="de-DE" sz="2400" dirty="0" smtClean="0"/>
              <a:t>Unfallblock“)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respective</a:t>
            </a:r>
            <a:r>
              <a:rPr lang="de-DE" sz="2400" dirty="0" smtClean="0"/>
              <a:t> </a:t>
            </a:r>
            <a:r>
              <a:rPr lang="de-DE" sz="2400" dirty="0" smtClean="0"/>
              <a:t>JLU </a:t>
            </a:r>
            <a:r>
              <a:rPr lang="de-DE" sz="2400" dirty="0" err="1" smtClean="0"/>
              <a:t>unit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37842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First </a:t>
            </a:r>
            <a:r>
              <a:rPr lang="de-DE" dirty="0" err="1">
                <a:solidFill>
                  <a:schemeClr val="bg1"/>
                </a:solidFill>
              </a:rPr>
              <a:t>Aid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Stretchers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iFZ</a:t>
            </a:r>
            <a:r>
              <a:rPr lang="de-DE" sz="2400" dirty="0" smtClean="0"/>
              <a:t> </a:t>
            </a:r>
            <a:r>
              <a:rPr lang="de-DE" sz="2400" dirty="0" err="1" smtClean="0"/>
              <a:t>ground</a:t>
            </a:r>
            <a:r>
              <a:rPr lang="de-DE" sz="2400" dirty="0" smtClean="0"/>
              <a:t> </a:t>
            </a:r>
            <a:r>
              <a:rPr lang="de-DE" sz="2400" dirty="0" err="1" smtClean="0"/>
              <a:t>floor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>Mobile </a:t>
            </a:r>
            <a:r>
              <a:rPr lang="de-DE" sz="2400" dirty="0" err="1"/>
              <a:t>stretcher</a:t>
            </a:r>
            <a:r>
              <a:rPr lang="de-DE" sz="2400" dirty="0"/>
              <a:t> outside </a:t>
            </a:r>
            <a:r>
              <a:rPr lang="de-DE" sz="2400" dirty="0" smtClean="0"/>
              <a:t>B004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Portable </a:t>
            </a:r>
            <a:r>
              <a:rPr lang="de-DE" sz="2400" dirty="0" err="1" smtClean="0"/>
              <a:t>fold-up</a:t>
            </a:r>
            <a:r>
              <a:rPr lang="de-DE" sz="2400" dirty="0" smtClean="0"/>
              <a:t> </a:t>
            </a:r>
            <a:r>
              <a:rPr lang="de-DE" sz="2400" dirty="0" err="1" smtClean="0"/>
              <a:t>stretcher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inside</a:t>
            </a:r>
            <a:r>
              <a:rPr lang="de-DE" sz="2400" dirty="0" smtClean="0"/>
              <a:t> B003</a:t>
            </a:r>
          </a:p>
          <a:p>
            <a:endParaRPr lang="de-DE" sz="2400" dirty="0" smtClean="0"/>
          </a:p>
          <a:p>
            <a:r>
              <a:rPr lang="de-DE" sz="2400" dirty="0" smtClean="0">
                <a:solidFill>
                  <a:srgbClr val="FF0000"/>
                </a:solidFill>
              </a:rPr>
              <a:t>[</a:t>
            </a:r>
            <a:r>
              <a:rPr lang="de-DE" sz="2400" dirty="0" err="1" smtClean="0">
                <a:solidFill>
                  <a:srgbClr val="FF0000"/>
                </a:solidFill>
              </a:rPr>
              <a:t>where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else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close</a:t>
            </a: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>
                <a:solidFill>
                  <a:srgbClr val="FF0000"/>
                </a:solidFill>
              </a:rPr>
              <a:t>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your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institute</a:t>
            </a:r>
            <a:r>
              <a:rPr lang="de-DE" sz="2400" dirty="0" smtClean="0">
                <a:solidFill>
                  <a:srgbClr val="FF0000"/>
                </a:solidFill>
              </a:rPr>
              <a:t>??]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01" y="2994702"/>
            <a:ext cx="3555395" cy="26665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5213"/>
            <a:ext cx="1995222" cy="14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4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First </a:t>
            </a:r>
            <a:r>
              <a:rPr lang="de-DE" dirty="0" err="1">
                <a:solidFill>
                  <a:schemeClr val="bg1"/>
                </a:solidFill>
              </a:rPr>
              <a:t>Aid</a:t>
            </a:r>
            <a:r>
              <a:rPr lang="de-DE" dirty="0">
                <a:solidFill>
                  <a:schemeClr val="bg1"/>
                </a:solidFill>
              </a:rPr>
              <a:t> Kits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9900"/>
                </a:solidFill>
              </a:rPr>
              <a:t>F</a:t>
            </a:r>
            <a:r>
              <a:rPr lang="de-DE" sz="2400" dirty="0" smtClean="0">
                <a:solidFill>
                  <a:srgbClr val="009900"/>
                </a:solidFill>
              </a:rPr>
              <a:t>irst </a:t>
            </a:r>
            <a:r>
              <a:rPr lang="de-DE" sz="2400" dirty="0" err="1">
                <a:solidFill>
                  <a:srgbClr val="009900"/>
                </a:solidFill>
              </a:rPr>
              <a:t>a</a:t>
            </a:r>
            <a:r>
              <a:rPr lang="de-DE" sz="2400" dirty="0" err="1" smtClean="0">
                <a:solidFill>
                  <a:srgbClr val="009900"/>
                </a:solidFill>
              </a:rPr>
              <a:t>id</a:t>
            </a:r>
            <a:r>
              <a:rPr lang="de-DE" sz="2400" dirty="0" smtClean="0">
                <a:solidFill>
                  <a:srgbClr val="009900"/>
                </a:solidFill>
              </a:rPr>
              <a:t> </a:t>
            </a:r>
            <a:r>
              <a:rPr lang="de-DE" sz="2400" dirty="0" err="1">
                <a:solidFill>
                  <a:srgbClr val="009900"/>
                </a:solidFill>
              </a:rPr>
              <a:t>k</a:t>
            </a:r>
            <a:r>
              <a:rPr lang="de-DE" sz="2400" dirty="0" err="1" smtClean="0">
                <a:solidFill>
                  <a:srgbClr val="009900"/>
                </a:solidFill>
              </a:rPr>
              <a:t>its</a:t>
            </a:r>
            <a:r>
              <a:rPr lang="de-DE" sz="2400" dirty="0" smtClean="0">
                <a:solidFill>
                  <a:srgbClr val="009900"/>
                </a:solidFill>
              </a:rPr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indicated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a </a:t>
            </a:r>
            <a:r>
              <a:rPr lang="de-DE" sz="2400" dirty="0" err="1" smtClean="0"/>
              <a:t>white</a:t>
            </a:r>
            <a:r>
              <a:rPr lang="de-DE" sz="2400" dirty="0" smtClean="0"/>
              <a:t> </a:t>
            </a:r>
            <a:r>
              <a:rPr lang="de-DE" sz="2400" dirty="0" err="1" smtClean="0"/>
              <a:t>cross</a:t>
            </a:r>
            <a:r>
              <a:rPr lang="de-DE" sz="2400" dirty="0" smtClean="0"/>
              <a:t> on a </a:t>
            </a:r>
            <a:r>
              <a:rPr lang="de-DE" sz="2400" dirty="0" err="1" smtClean="0"/>
              <a:t>green</a:t>
            </a:r>
            <a:r>
              <a:rPr lang="de-DE" sz="2400" dirty="0" smtClean="0"/>
              <a:t> </a:t>
            </a:r>
            <a:r>
              <a:rPr lang="de-DE" sz="2400" dirty="0" err="1" smtClean="0"/>
              <a:t>background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>
                <a:solidFill>
                  <a:srgbClr val="009900"/>
                </a:solidFill>
              </a:rPr>
              <a:t>E</a:t>
            </a:r>
            <a:r>
              <a:rPr lang="de-DE" sz="2400" dirty="0" smtClean="0">
                <a:solidFill>
                  <a:srgbClr val="009900"/>
                </a:solidFill>
              </a:rPr>
              <a:t>mergency </a:t>
            </a:r>
            <a:r>
              <a:rPr lang="de-DE" sz="2400" dirty="0" err="1" smtClean="0">
                <a:solidFill>
                  <a:srgbClr val="009900"/>
                </a:solidFill>
              </a:rPr>
              <a:t>information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/>
              <a:t>E</a:t>
            </a:r>
            <a:r>
              <a:rPr lang="de-DE" sz="2400" dirty="0" smtClean="0"/>
              <a:t>mergency </a:t>
            </a:r>
            <a:r>
              <a:rPr lang="de-DE" sz="2400" dirty="0" err="1" smtClean="0"/>
              <a:t>calls</a:t>
            </a:r>
            <a:r>
              <a:rPr lang="de-DE" sz="2400" dirty="0" smtClean="0"/>
              <a:t> </a:t>
            </a:r>
            <a:r>
              <a:rPr lang="de-DE" sz="2400" dirty="0" err="1" smtClean="0"/>
              <a:t>numbers</a:t>
            </a:r>
            <a:r>
              <a:rPr lang="de-DE" sz="2400" dirty="0" smtClean="0"/>
              <a:t>,</a:t>
            </a:r>
            <a:br>
              <a:rPr lang="de-DE" sz="2400" dirty="0" smtClean="0"/>
            </a:br>
            <a:r>
              <a:rPr lang="de-DE" sz="2400" dirty="0" err="1" smtClean="0"/>
              <a:t>names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first-</a:t>
            </a:r>
            <a:r>
              <a:rPr lang="de-DE" sz="2400" dirty="0" err="1" smtClean="0"/>
              <a:t>aid</a:t>
            </a:r>
            <a:r>
              <a:rPr lang="de-DE" sz="2400" dirty="0" smtClean="0"/>
              <a:t> </a:t>
            </a:r>
            <a:r>
              <a:rPr lang="de-DE" sz="2400" dirty="0" err="1" smtClean="0"/>
              <a:t>responders</a:t>
            </a:r>
            <a:r>
              <a:rPr lang="de-DE" sz="2400" dirty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locations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portable </a:t>
            </a:r>
            <a:r>
              <a:rPr lang="de-DE" sz="2400" dirty="0" err="1" smtClean="0"/>
              <a:t>medical</a:t>
            </a:r>
            <a:r>
              <a:rPr lang="de-DE" sz="2400" dirty="0" smtClean="0"/>
              <a:t> </a:t>
            </a:r>
            <a:r>
              <a:rPr lang="de-DE" sz="2400" dirty="0" err="1" smtClean="0"/>
              <a:t>units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found</a:t>
            </a:r>
            <a:r>
              <a:rPr lang="de-DE" sz="2400" dirty="0" smtClean="0"/>
              <a:t> at </a:t>
            </a:r>
            <a:r>
              <a:rPr lang="de-DE" sz="2400" b="1" dirty="0" err="1" smtClean="0">
                <a:solidFill>
                  <a:srgbClr val="009900"/>
                </a:solidFill>
              </a:rPr>
              <a:t>institute</a:t>
            </a:r>
            <a:r>
              <a:rPr lang="de-DE" sz="2400" b="1" dirty="0" smtClean="0">
                <a:solidFill>
                  <a:srgbClr val="009900"/>
                </a:solidFill>
              </a:rPr>
              <a:t> </a:t>
            </a:r>
            <a:r>
              <a:rPr lang="de-DE" sz="2400" b="1" dirty="0" err="1" smtClean="0">
                <a:solidFill>
                  <a:srgbClr val="009900"/>
                </a:solidFill>
              </a:rPr>
              <a:t>displays</a:t>
            </a:r>
            <a:endParaRPr lang="de-DE" sz="2400" b="1" dirty="0">
              <a:solidFill>
                <a:srgbClr val="0099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15" y="1718810"/>
            <a:ext cx="2124770" cy="2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8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Report </a:t>
            </a:r>
            <a:r>
              <a:rPr lang="de-DE" dirty="0">
                <a:solidFill>
                  <a:schemeClr val="bg1"/>
                </a:solidFill>
              </a:rPr>
              <a:t>after </a:t>
            </a:r>
            <a:r>
              <a:rPr lang="de-DE" dirty="0" err="1">
                <a:solidFill>
                  <a:schemeClr val="bg1"/>
                </a:solidFill>
              </a:rPr>
              <a:t>i</a:t>
            </a:r>
            <a:r>
              <a:rPr lang="de-DE" dirty="0" err="1" smtClean="0">
                <a:solidFill>
                  <a:schemeClr val="bg1"/>
                </a:solidFill>
              </a:rPr>
              <a:t>ncident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iFZ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/>
              <a:t>P</a:t>
            </a:r>
            <a:r>
              <a:rPr lang="de-DE" sz="2400" dirty="0" smtClean="0"/>
              <a:t>rofessor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Project </a:t>
            </a:r>
            <a:r>
              <a:rPr lang="de-DE" sz="2400" dirty="0" err="1" smtClean="0"/>
              <a:t>leader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S1 / S2 </a:t>
            </a:r>
            <a:r>
              <a:rPr lang="de-DE" sz="2400" dirty="0" err="1" smtClean="0"/>
              <a:t>area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isotope lab</a:t>
            </a:r>
            <a:br>
              <a:rPr lang="de-DE" sz="2400" dirty="0" smtClean="0"/>
            </a:br>
            <a:r>
              <a:rPr lang="de-DE" sz="2400" dirty="0" err="1" smtClean="0"/>
              <a:t>iFZ</a:t>
            </a:r>
            <a:r>
              <a:rPr lang="de-DE" sz="2400" dirty="0" smtClean="0"/>
              <a:t> </a:t>
            </a:r>
            <a:r>
              <a:rPr lang="de-DE" sz="2400" dirty="0" err="1"/>
              <a:t>m</a:t>
            </a:r>
            <a:r>
              <a:rPr lang="de-DE" sz="2400" dirty="0" err="1" smtClean="0"/>
              <a:t>anagement</a:t>
            </a:r>
            <a:r>
              <a:rPr lang="de-DE" sz="2400" dirty="0" smtClean="0"/>
              <a:t> Tel. 17500</a:t>
            </a:r>
          </a:p>
          <a:p>
            <a:endParaRPr lang="de-DE" sz="2400" dirty="0"/>
          </a:p>
          <a:p>
            <a:r>
              <a:rPr lang="de-DE" sz="2400" dirty="0"/>
              <a:t>JLU </a:t>
            </a:r>
            <a:r>
              <a:rPr lang="de-DE" sz="2400" dirty="0" err="1"/>
              <a:t>administration</a:t>
            </a:r>
            <a:r>
              <a:rPr lang="de-DE" sz="2400" dirty="0"/>
              <a:t> / HRZ </a:t>
            </a:r>
            <a:r>
              <a:rPr lang="de-DE" sz="2400" dirty="0" err="1"/>
              <a:t>staff</a:t>
            </a:r>
            <a:r>
              <a:rPr lang="de-DE" sz="2400" dirty="0"/>
              <a:t>: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>S</a:t>
            </a:r>
            <a:r>
              <a:rPr lang="de-DE" sz="2400" dirty="0" smtClean="0"/>
              <a:t>upervisor</a:t>
            </a:r>
          </a:p>
          <a:p>
            <a:endParaRPr lang="de-DE" sz="2400" dirty="0"/>
          </a:p>
          <a:p>
            <a:r>
              <a:rPr lang="de-DE" sz="2400" dirty="0" err="1"/>
              <a:t>C</a:t>
            </a:r>
            <a:r>
              <a:rPr lang="de-DE" sz="2400" dirty="0" err="1" smtClean="0"/>
              <a:t>ontractor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err="1"/>
              <a:t>C</a:t>
            </a:r>
            <a:r>
              <a:rPr lang="de-DE" sz="2400" dirty="0" err="1" smtClean="0"/>
              <a:t>ontact</a:t>
            </a:r>
            <a:r>
              <a:rPr lang="de-DE" sz="2400" dirty="0" smtClean="0"/>
              <a:t> </a:t>
            </a:r>
            <a:r>
              <a:rPr lang="de-DE" sz="2400" dirty="0" err="1" smtClean="0"/>
              <a:t>person</a:t>
            </a:r>
            <a:r>
              <a:rPr lang="de-DE" sz="2400" dirty="0" smtClean="0"/>
              <a:t> at JLU</a:t>
            </a:r>
          </a:p>
        </p:txBody>
      </p:sp>
    </p:spTree>
    <p:extLst>
      <p:ext uri="{BB962C8B-B14F-4D97-AF65-F5344CB8AC3E}">
        <p14:creationId xmlns:p14="http://schemas.microsoft.com/office/powerpoint/2010/main" val="421274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88841"/>
            <a:ext cx="7632848" cy="4137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Your</a:t>
            </a:r>
            <a:r>
              <a:rPr lang="de-DE" sz="2400" dirty="0" smtClean="0"/>
              <a:t> digital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either</a:t>
            </a:r>
            <a:r>
              <a:rPr lang="de-DE" sz="2400" dirty="0" smtClean="0"/>
              <a:t> a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(„Mitarbeiterkarte“), a </a:t>
            </a:r>
            <a:r>
              <a:rPr lang="de-DE" sz="2400" dirty="0" err="1" smtClean="0"/>
              <a:t>student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a non-</a:t>
            </a:r>
            <a:r>
              <a:rPr lang="de-DE" sz="2400" dirty="0" err="1" smtClean="0"/>
              <a:t>individualized</a:t>
            </a:r>
            <a:r>
              <a:rPr lang="de-DE" sz="2400" dirty="0" smtClean="0"/>
              <a:t>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(„Gastkarte“).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Key </a:t>
            </a:r>
            <a:r>
              <a:rPr lang="de-DE" sz="2400" dirty="0" err="1" smtClean="0"/>
              <a:t>cards</a:t>
            </a:r>
            <a:r>
              <a:rPr lang="de-DE" sz="2400" dirty="0" smtClean="0"/>
              <a:t>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activated</a:t>
            </a:r>
            <a:r>
              <a:rPr lang="de-DE" sz="2400" dirty="0" smtClean="0"/>
              <a:t> </a:t>
            </a:r>
            <a:r>
              <a:rPr lang="de-DE" sz="2400" dirty="0" err="1" smtClean="0"/>
              <a:t>daily</a:t>
            </a:r>
            <a:r>
              <a:rPr lang="de-DE" sz="2400" dirty="0" smtClean="0"/>
              <a:t>, </a:t>
            </a:r>
            <a:r>
              <a:rPr lang="de-DE" sz="2400" dirty="0" err="1" smtClean="0"/>
              <a:t>before</a:t>
            </a:r>
            <a:r>
              <a:rPr lang="de-DE" sz="2400" dirty="0" smtClean="0"/>
              <a:t> </a:t>
            </a:r>
            <a:r>
              <a:rPr lang="de-DE" sz="2400" dirty="0" err="1" smtClean="0"/>
              <a:t>entering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576" y="188640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chemeClr val="tx2"/>
                </a:solidFill>
              </a:rPr>
              <a:t>iFZ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key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system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413665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iFZ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doors</a:t>
            </a:r>
            <a:endParaRPr lang="de-DE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72830" y="1403775"/>
            <a:ext cx="56316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Activate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card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daily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before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entering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iFZ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building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activation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lasts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until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24:00)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Press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card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onto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activator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at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iFZ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entrances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for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2-3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seconds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The</a:t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first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indicates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start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reading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second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indicates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onset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access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code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writing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third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indicates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completion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activation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process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card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removed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before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hird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beep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programming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incomplete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must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repeated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successful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activation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C:\Users\Weber\Pictures\2017-02-01\IMG_4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r="6802"/>
          <a:stretch/>
        </p:blipFill>
        <p:spPr bwMode="auto">
          <a:xfrm>
            <a:off x="497150" y="1787092"/>
            <a:ext cx="2059619" cy="20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H="1" flipV="1">
            <a:off x="1979712" y="2753417"/>
            <a:ext cx="865964" cy="399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413665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iFZ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doors</a:t>
            </a:r>
            <a:endParaRPr lang="de-DE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15816" y="1569381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Room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access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Hold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key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card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close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front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latin typeface="Calibri"/>
              </a:rPr>
              <a:t>lock </a:t>
            </a:r>
            <a:r>
              <a:rPr lang="de-DE" sz="2400" dirty="0" err="1" smtClean="0">
                <a:solidFill>
                  <a:srgbClr val="FF0000"/>
                </a:solidFill>
                <a:latin typeface="Calibri"/>
              </a:rPr>
              <a:t>cylinder</a:t>
            </a:r>
            <a:r>
              <a:rPr lang="de-DE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below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door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handle. The lock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flashes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green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light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soon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access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provided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Turn lock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open 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like a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mechanical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key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Lock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doors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same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routine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  <a:endParaRPr lang="de-DE" sz="2400" baseline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alarm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after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opening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indicates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low</a:t>
            </a:r>
            <a:r>
              <a:rPr lang="de-DE" sz="2400" dirty="0">
                <a:solidFill>
                  <a:prstClr val="black"/>
                </a:solidFill>
              </a:rPr>
              <a:t> lock </a:t>
            </a:r>
            <a:r>
              <a:rPr lang="de-DE" sz="2400" dirty="0" err="1">
                <a:solidFill>
                  <a:prstClr val="black"/>
                </a:solidFill>
              </a:rPr>
              <a:t>battery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please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notify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„Hausmeister“ (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room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/email?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 so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that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he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can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replace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battery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6899" r="30486" b="15048"/>
          <a:stretch/>
        </p:blipFill>
        <p:spPr>
          <a:xfrm>
            <a:off x="497149" y="1556792"/>
            <a:ext cx="2059619" cy="2001948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>
          <a:xfrm flipH="1">
            <a:off x="1763688" y="2947782"/>
            <a:ext cx="936104" cy="1149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3403</Words>
  <Application>Microsoft Office PowerPoint</Application>
  <PresentationFormat>Bildschirmpräsentation (4:3)</PresentationFormat>
  <Paragraphs>503</Paragraphs>
  <Slides>66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66</vt:i4>
      </vt:variant>
    </vt:vector>
  </HeadingPairs>
  <TitlesOfParts>
    <vt:vector size="75" baseType="lpstr">
      <vt:lpstr>MS PGothic</vt:lpstr>
      <vt:lpstr>MS PGothic</vt:lpstr>
      <vt:lpstr>Arial</vt:lpstr>
      <vt:lpstr>Calibri</vt:lpstr>
      <vt:lpstr>Courier New</vt:lpstr>
      <vt:lpstr>Wingdings</vt:lpstr>
      <vt:lpstr>Larissa</vt:lpstr>
      <vt:lpstr>1_Larissa</vt:lpstr>
      <vt:lpstr>2_Larissa</vt:lpstr>
      <vt:lpstr>Manual for general introduction and safety instructions</vt:lpstr>
      <vt:lpstr>Instructions obligatory</vt:lpstr>
      <vt:lpstr>Secrecy</vt:lpstr>
      <vt:lpstr>Secrecy</vt:lpstr>
      <vt:lpstr>PowerPoint-Präsentation</vt:lpstr>
      <vt:lpstr>iFZ room access</vt:lpstr>
      <vt:lpstr>PowerPoint-Präsentation</vt:lpstr>
      <vt:lpstr>PowerPoint-Präsentation</vt:lpstr>
      <vt:lpstr>PowerPoint-Präsentation</vt:lpstr>
      <vt:lpstr>Safety|Security Zones</vt:lpstr>
      <vt:lpstr>PowerPoint-Präsentation</vt:lpstr>
      <vt:lpstr>Responsibilities</vt:lpstr>
      <vt:lpstr>PowerPoint-Präsentation</vt:lpstr>
      <vt:lpstr>Lab Rules</vt:lpstr>
      <vt:lpstr>Lab Rules</vt:lpstr>
      <vt:lpstr>PowerPoint-Präsentation</vt:lpstr>
      <vt:lpstr>PowerPoint-Präsentation</vt:lpstr>
      <vt:lpstr>PowerPoint-Präsentation</vt:lpstr>
      <vt:lpstr>Risk levels for infectious agents and GMOs</vt:lpstr>
      <vt:lpstr>Genetically Modified Organisms (GMO)</vt:lpstr>
      <vt:lpstr>Biosafety </vt:lpstr>
      <vt:lpstr>iFZ Genetic Engineering Facilities</vt:lpstr>
      <vt:lpstr>CVH Genetic Engineering Facilities</vt:lpstr>
      <vt:lpstr>Genetic Engineering – cultures  </vt:lpstr>
      <vt:lpstr>Genetic Engineering – Transport </vt:lpstr>
      <vt:lpstr>Genetic Engineering – Waste  </vt:lpstr>
      <vt:lpstr>Genetic Engineering – Disinfection/Decontamination  </vt:lpstr>
      <vt:lpstr>Biological Safety - “Formblatt Aufzeichnungen”</vt:lpstr>
      <vt:lpstr>PowerPoint-Präsentation</vt:lpstr>
      <vt:lpstr>General rules</vt:lpstr>
      <vt:lpstr>General rules for biological containment facilities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Tasks of cleaning staff</vt:lpstr>
      <vt:lpstr>Maintenance in research areas</vt:lpstr>
      <vt:lpstr>PowerPoint-Präsentation</vt:lpstr>
      <vt:lpstr>PowerPoint-Präsentation</vt:lpstr>
      <vt:lpstr>PowerPoint-Präsentation</vt:lpstr>
      <vt:lpstr>Emergency Numbers</vt:lpstr>
      <vt:lpstr>Emergency Calls</vt:lpstr>
      <vt:lpstr>JLU Work-Health-Environment Management System (AGUM)</vt:lpstr>
      <vt:lpstr>In case of fire</vt:lpstr>
      <vt:lpstr>Raising a fire alarm</vt:lpstr>
      <vt:lpstr>Automatic Fire Alarm</vt:lpstr>
      <vt:lpstr>Hearing an alarm</vt:lpstr>
      <vt:lpstr>Hearing an alarm</vt:lpstr>
      <vt:lpstr>What to do before evacuation</vt:lpstr>
      <vt:lpstr>Technical Emergency: Water and Gas</vt:lpstr>
      <vt:lpstr>Technical Emergency: Electricity</vt:lpstr>
      <vt:lpstr>Technical Emergency: Gas</vt:lpstr>
      <vt:lpstr>Emergency body showers in labs</vt:lpstr>
      <vt:lpstr>Eye showers in labs</vt:lpstr>
      <vt:lpstr>Escape Routes</vt:lpstr>
      <vt:lpstr>PowerPoint-Präsentation</vt:lpstr>
      <vt:lpstr>At the Meeting Point</vt:lpstr>
      <vt:lpstr>Re-entering the iFZ</vt:lpstr>
      <vt:lpstr>First Aid</vt:lpstr>
      <vt:lpstr>First Aid Stretchers</vt:lpstr>
      <vt:lpstr>First Aid Kits</vt:lpstr>
      <vt:lpstr>Report after incident to</vt:lpstr>
    </vt:vector>
  </TitlesOfParts>
  <Company>Justus-Liebig-Universität Giessen HRZ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</dc:creator>
  <cp:lastModifiedBy>Weber, Edwin</cp:lastModifiedBy>
  <cp:revision>173</cp:revision>
  <cp:lastPrinted>2017-11-23T15:38:46Z</cp:lastPrinted>
  <dcterms:created xsi:type="dcterms:W3CDTF">2015-01-07T12:17:47Z</dcterms:created>
  <dcterms:modified xsi:type="dcterms:W3CDTF">2021-12-09T14:59:28Z</dcterms:modified>
</cp:coreProperties>
</file>