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8" r:id="rId2"/>
    <p:sldId id="259" r:id="rId3"/>
    <p:sldId id="260" r:id="rId4"/>
    <p:sldId id="262" r:id="rId5"/>
    <p:sldId id="261" r:id="rId6"/>
    <p:sldId id="263" r:id="rId7"/>
    <p:sldId id="265" r:id="rId8"/>
    <p:sldId id="264" r:id="rId9"/>
    <p:sldId id="267" r:id="rId10"/>
    <p:sldId id="266" r:id="rId11"/>
    <p:sldId id="269" r:id="rId12"/>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04" autoAdjust="0"/>
    <p:restoredTop sz="94660"/>
  </p:normalViewPr>
  <p:slideViewPr>
    <p:cSldViewPr>
      <p:cViewPr>
        <p:scale>
          <a:sx n="114" d="100"/>
          <a:sy n="114" d="100"/>
        </p:scale>
        <p:origin x="-1752" y="2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705CA2-1257-4345-A147-12D2078B1A24}" type="datetimeFigureOut">
              <a:rPr lang="de-DE" smtClean="0"/>
              <a:t>13.11.2018</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52445-3647-42FD-B49F-C347891D50C7}" type="slidenum">
              <a:rPr lang="de-DE" smtClean="0"/>
              <a:t>‹Nr.›</a:t>
            </a:fld>
            <a:endParaRPr lang="de-DE"/>
          </a:p>
        </p:txBody>
      </p:sp>
    </p:spTree>
    <p:extLst>
      <p:ext uri="{BB962C8B-B14F-4D97-AF65-F5344CB8AC3E}">
        <p14:creationId xmlns:p14="http://schemas.microsoft.com/office/powerpoint/2010/main" val="3757510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3F8B7B54-12AA-453C-8BC4-3B051121FE9C}" type="datetimeFigureOut">
              <a:rPr lang="de-DE" smtClean="0"/>
              <a:t>13.11.2018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3B3F83-149B-4413-9129-05E161A4E579}" type="slidenum">
              <a:rPr lang="de-DE" smtClean="0"/>
              <a:t>‹Nr.›</a:t>
            </a:fld>
            <a:endParaRPr lang="de-DE"/>
          </a:p>
        </p:txBody>
      </p:sp>
    </p:spTree>
    <p:extLst>
      <p:ext uri="{BB962C8B-B14F-4D97-AF65-F5344CB8AC3E}">
        <p14:creationId xmlns:p14="http://schemas.microsoft.com/office/powerpoint/2010/main" val="3488133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3F8B7B54-12AA-453C-8BC4-3B051121FE9C}" type="datetimeFigureOut">
              <a:rPr lang="de-DE" smtClean="0"/>
              <a:t>13.11.2018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3B3F83-149B-4413-9129-05E161A4E579}" type="slidenum">
              <a:rPr lang="de-DE" smtClean="0"/>
              <a:t>‹Nr.›</a:t>
            </a:fld>
            <a:endParaRPr lang="de-DE"/>
          </a:p>
        </p:txBody>
      </p:sp>
    </p:spTree>
    <p:extLst>
      <p:ext uri="{BB962C8B-B14F-4D97-AF65-F5344CB8AC3E}">
        <p14:creationId xmlns:p14="http://schemas.microsoft.com/office/powerpoint/2010/main" val="3630917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3F8B7B54-12AA-453C-8BC4-3B051121FE9C}" type="datetimeFigureOut">
              <a:rPr lang="de-DE" smtClean="0"/>
              <a:t>13.11.2018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3B3F83-149B-4413-9129-05E161A4E579}" type="slidenum">
              <a:rPr lang="de-DE" smtClean="0"/>
              <a:t>‹Nr.›</a:t>
            </a:fld>
            <a:endParaRPr lang="de-DE"/>
          </a:p>
        </p:txBody>
      </p:sp>
    </p:spTree>
    <p:extLst>
      <p:ext uri="{BB962C8B-B14F-4D97-AF65-F5344CB8AC3E}">
        <p14:creationId xmlns:p14="http://schemas.microsoft.com/office/powerpoint/2010/main" val="960696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3F8B7B54-12AA-453C-8BC4-3B051121FE9C}" type="datetimeFigureOut">
              <a:rPr lang="de-DE" smtClean="0"/>
              <a:t>13.11.2018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23B3F83-149B-4413-9129-05E161A4E579}" type="slidenum">
              <a:rPr lang="de-DE" smtClean="0"/>
              <a:t>‹Nr.›</a:t>
            </a:fld>
            <a:endParaRPr lang="de-DE"/>
          </a:p>
        </p:txBody>
      </p:sp>
    </p:spTree>
    <p:extLst>
      <p:ext uri="{BB962C8B-B14F-4D97-AF65-F5344CB8AC3E}">
        <p14:creationId xmlns:p14="http://schemas.microsoft.com/office/powerpoint/2010/main" val="4191314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3F8B7B54-12AA-453C-8BC4-3B051121FE9C}" type="datetimeFigureOut">
              <a:rPr lang="de-DE" smtClean="0"/>
              <a:t>13.11.2018</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423B3F83-149B-4413-9129-05E161A4E579}" type="slidenum">
              <a:rPr lang="de-DE" smtClean="0"/>
              <a:t>‹Nr.›</a:t>
            </a:fld>
            <a:endParaRPr lang="de-DE"/>
          </a:p>
        </p:txBody>
      </p:sp>
    </p:spTree>
    <p:extLst>
      <p:ext uri="{BB962C8B-B14F-4D97-AF65-F5344CB8AC3E}">
        <p14:creationId xmlns:p14="http://schemas.microsoft.com/office/powerpoint/2010/main" val="3205690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3F8B7B54-12AA-453C-8BC4-3B051121FE9C}" type="datetimeFigureOut">
              <a:rPr lang="de-DE" smtClean="0"/>
              <a:t>13.11.2018</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423B3F83-149B-4413-9129-05E161A4E579}" type="slidenum">
              <a:rPr lang="de-DE" smtClean="0"/>
              <a:t>‹Nr.›</a:t>
            </a:fld>
            <a:endParaRPr lang="de-DE"/>
          </a:p>
        </p:txBody>
      </p:sp>
    </p:spTree>
    <p:extLst>
      <p:ext uri="{BB962C8B-B14F-4D97-AF65-F5344CB8AC3E}">
        <p14:creationId xmlns:p14="http://schemas.microsoft.com/office/powerpoint/2010/main" val="1668438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3F8B7B54-12AA-453C-8BC4-3B051121FE9C}" type="datetimeFigureOut">
              <a:rPr lang="de-DE" smtClean="0"/>
              <a:t>13.11.2018</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423B3F83-149B-4413-9129-05E161A4E579}" type="slidenum">
              <a:rPr lang="de-DE" smtClean="0"/>
              <a:t>‹Nr.›</a:t>
            </a:fld>
            <a:endParaRPr lang="de-DE"/>
          </a:p>
        </p:txBody>
      </p:sp>
    </p:spTree>
    <p:extLst>
      <p:ext uri="{BB962C8B-B14F-4D97-AF65-F5344CB8AC3E}">
        <p14:creationId xmlns:p14="http://schemas.microsoft.com/office/powerpoint/2010/main" val="1824449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3F8B7B54-12AA-453C-8BC4-3B051121FE9C}" type="datetimeFigureOut">
              <a:rPr lang="de-DE" smtClean="0"/>
              <a:t>13.11.2018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23B3F83-149B-4413-9129-05E161A4E579}" type="slidenum">
              <a:rPr lang="de-DE" smtClean="0"/>
              <a:t>‹Nr.›</a:t>
            </a:fld>
            <a:endParaRPr lang="de-DE"/>
          </a:p>
        </p:txBody>
      </p:sp>
    </p:spTree>
    <p:extLst>
      <p:ext uri="{BB962C8B-B14F-4D97-AF65-F5344CB8AC3E}">
        <p14:creationId xmlns:p14="http://schemas.microsoft.com/office/powerpoint/2010/main" val="1184818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p>
            <a:fld id="{3F8B7B54-12AA-453C-8BC4-3B051121FE9C}" type="datetimeFigureOut">
              <a:rPr lang="de-DE" smtClean="0"/>
              <a:t>13.11.2018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23B3F83-149B-4413-9129-05E161A4E579}" type="slidenum">
              <a:rPr lang="de-DE" smtClean="0"/>
              <a:t>‹Nr.›</a:t>
            </a:fld>
            <a:endParaRPr lang="de-DE"/>
          </a:p>
        </p:txBody>
      </p:sp>
    </p:spTree>
    <p:extLst>
      <p:ext uri="{BB962C8B-B14F-4D97-AF65-F5344CB8AC3E}">
        <p14:creationId xmlns:p14="http://schemas.microsoft.com/office/powerpoint/2010/main" val="2654674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3F8B7B54-12AA-453C-8BC4-3B051121FE9C}" type="datetimeFigureOut">
              <a:rPr lang="de-DE" smtClean="0"/>
              <a:t>13.11.2018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3B3F83-149B-4413-9129-05E161A4E579}" type="slidenum">
              <a:rPr lang="de-DE" smtClean="0"/>
              <a:t>‹Nr.›</a:t>
            </a:fld>
            <a:endParaRPr lang="de-DE"/>
          </a:p>
        </p:txBody>
      </p:sp>
    </p:spTree>
    <p:extLst>
      <p:ext uri="{BB962C8B-B14F-4D97-AF65-F5344CB8AC3E}">
        <p14:creationId xmlns:p14="http://schemas.microsoft.com/office/powerpoint/2010/main" val="2504050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3F8B7B54-12AA-453C-8BC4-3B051121FE9C}" type="datetimeFigureOut">
              <a:rPr lang="de-DE" smtClean="0"/>
              <a:t>13.11.2018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423B3F83-149B-4413-9129-05E161A4E579}" type="slidenum">
              <a:rPr lang="de-DE" smtClean="0"/>
              <a:t>‹Nr.›</a:t>
            </a:fld>
            <a:endParaRPr lang="de-DE"/>
          </a:p>
        </p:txBody>
      </p:sp>
    </p:spTree>
    <p:extLst>
      <p:ext uri="{BB962C8B-B14F-4D97-AF65-F5344CB8AC3E}">
        <p14:creationId xmlns:p14="http://schemas.microsoft.com/office/powerpoint/2010/main" val="3812999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8B7B54-12AA-453C-8BC4-3B051121FE9C}" type="datetimeFigureOut">
              <a:rPr lang="de-DE" smtClean="0"/>
              <a:t>13.11.2018</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B3F83-149B-4413-9129-05E161A4E579}" type="slidenum">
              <a:rPr lang="de-DE" smtClean="0"/>
              <a:t>‹Nr.›</a:t>
            </a:fld>
            <a:endParaRPr lang="de-DE"/>
          </a:p>
        </p:txBody>
      </p:sp>
    </p:spTree>
    <p:extLst>
      <p:ext uri="{BB962C8B-B14F-4D97-AF65-F5344CB8AC3E}">
        <p14:creationId xmlns:p14="http://schemas.microsoft.com/office/powerpoint/2010/main" val="6100542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1600" dirty="0" smtClean="0"/>
              <a:t/>
            </a:r>
            <a:br>
              <a:rPr lang="de-DE" sz="1600" dirty="0" smtClean="0"/>
            </a:br>
            <a:r>
              <a:rPr lang="de-DE" sz="1600" dirty="0" smtClean="0"/>
              <a:t/>
            </a:r>
            <a:br>
              <a:rPr lang="de-DE" sz="1600" dirty="0" smtClean="0"/>
            </a:br>
            <a:r>
              <a:rPr lang="de-DE" sz="1600" dirty="0"/>
              <a:t/>
            </a:r>
            <a:br>
              <a:rPr lang="de-DE" sz="1600" dirty="0"/>
            </a:br>
            <a:r>
              <a:rPr lang="de-DE" sz="1600" dirty="0" smtClean="0"/>
              <a:t/>
            </a:r>
            <a:br>
              <a:rPr lang="de-DE" sz="1600" dirty="0" smtClean="0"/>
            </a:br>
            <a:endParaRPr lang="de-DE" sz="1600" dirty="0"/>
          </a:p>
        </p:txBody>
      </p:sp>
      <p:sp>
        <p:nvSpPr>
          <p:cNvPr id="5" name="Inhaltsplatzhalter 4"/>
          <p:cNvSpPr>
            <a:spLocks noGrp="1"/>
          </p:cNvSpPr>
          <p:nvPr>
            <p:ph idx="1"/>
          </p:nvPr>
        </p:nvSpPr>
        <p:spPr>
          <a:xfrm>
            <a:off x="457200" y="836712"/>
            <a:ext cx="8229600" cy="5289451"/>
          </a:xfrm>
        </p:spPr>
        <p:txBody>
          <a:bodyPr>
            <a:normAutofit/>
          </a:bodyPr>
          <a:lstStyle/>
          <a:p>
            <a:r>
              <a:rPr lang="de-DE" sz="1600" dirty="0"/>
              <a:t>Lehrerfachtag </a:t>
            </a:r>
            <a:r>
              <a:rPr lang="de-DE" sz="1600" dirty="0" smtClean="0"/>
              <a:t>13.11.2018</a:t>
            </a:r>
          </a:p>
          <a:p>
            <a:endParaRPr lang="de-DE" sz="1600" dirty="0"/>
          </a:p>
          <a:p>
            <a:endParaRPr lang="de-DE" sz="1600" dirty="0" smtClean="0"/>
          </a:p>
          <a:p>
            <a:pPr marL="0" indent="0" algn="ctr">
              <a:buNone/>
            </a:pPr>
            <a:r>
              <a:rPr lang="de-DE" dirty="0">
                <a:ea typeface="Calibri"/>
                <a:cs typeface="Times New Roman"/>
              </a:rPr>
              <a:t>Kollektive Sicherheit </a:t>
            </a:r>
            <a:r>
              <a:rPr lang="de-DE" dirty="0" smtClean="0">
                <a:ea typeface="Calibri"/>
                <a:cs typeface="Times New Roman"/>
              </a:rPr>
              <a:t>– </a:t>
            </a:r>
            <a:br>
              <a:rPr lang="de-DE" dirty="0" smtClean="0">
                <a:ea typeface="Calibri"/>
                <a:cs typeface="Times New Roman"/>
              </a:rPr>
            </a:br>
            <a:r>
              <a:rPr lang="de-DE" dirty="0" smtClean="0">
                <a:ea typeface="Calibri"/>
                <a:cs typeface="Times New Roman"/>
              </a:rPr>
              <a:t>Frieden </a:t>
            </a:r>
            <a:r>
              <a:rPr lang="de-DE" dirty="0">
                <a:ea typeface="Calibri"/>
                <a:cs typeface="Times New Roman"/>
              </a:rPr>
              <a:t>schaffen in der </a:t>
            </a:r>
            <a:r>
              <a:rPr lang="de-DE" dirty="0" smtClean="0">
                <a:ea typeface="Calibri"/>
                <a:cs typeface="Times New Roman"/>
              </a:rPr>
              <a:t>Neuzeit</a:t>
            </a:r>
          </a:p>
          <a:p>
            <a:pPr marL="0" indent="0" algn="ctr">
              <a:buNone/>
            </a:pPr>
            <a:endParaRPr lang="de-DE" dirty="0">
              <a:cs typeface="Times New Roman"/>
            </a:endParaRPr>
          </a:p>
          <a:p>
            <a:pPr marL="0" indent="0" algn="ctr">
              <a:buNone/>
            </a:pPr>
            <a:r>
              <a:rPr lang="de-DE" sz="2000" dirty="0" smtClean="0">
                <a:cs typeface="Times New Roman"/>
              </a:rPr>
              <a:t>Horst Carl, JLU Gießen</a:t>
            </a:r>
            <a:endParaRPr lang="de-DE"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77358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6237312"/>
            <a:ext cx="9288016"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01769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431031" y="1628800"/>
            <a:ext cx="7772400" cy="3312368"/>
          </a:xfrm>
        </p:spPr>
        <p:txBody>
          <a:bodyPr>
            <a:normAutofit fontScale="90000"/>
          </a:bodyPr>
          <a:lstStyle/>
          <a:p>
            <a:pPr algn="l"/>
            <a:r>
              <a:rPr lang="de-DE" sz="1600" dirty="0" smtClean="0"/>
              <a:t>Thema: Die „schwierige Kunst“, Frieden zu schließen</a:t>
            </a:r>
            <a:br>
              <a:rPr lang="de-DE" sz="1600" dirty="0" smtClean="0"/>
            </a:br>
            <a:r>
              <a:rPr lang="de-DE" sz="1600" dirty="0"/>
              <a:t/>
            </a:r>
            <a:br>
              <a:rPr lang="de-DE" sz="1600" dirty="0"/>
            </a:br>
            <a:r>
              <a:rPr lang="de-DE" sz="1600" dirty="0" smtClean="0"/>
              <a:t/>
            </a:r>
            <a:br>
              <a:rPr lang="de-DE" sz="1600" dirty="0" smtClean="0"/>
            </a:br>
            <a:r>
              <a:rPr lang="de-DE" sz="2000" dirty="0" smtClean="0"/>
              <a:t>These: Die Kunst, Frieden zu schließen und nachhaltige Friedensordnungen zu schaffen, geht im 20. Jahrhundert verloren</a:t>
            </a:r>
            <a:br>
              <a:rPr lang="de-DE" sz="2000" dirty="0" smtClean="0"/>
            </a:br>
            <a:r>
              <a:rPr lang="de-DE" sz="2000" dirty="0"/>
              <a:t/>
            </a:r>
            <a:br>
              <a:rPr lang="de-DE" sz="2000" dirty="0"/>
            </a:br>
            <a:r>
              <a:rPr lang="de-DE" sz="2000" dirty="0" smtClean="0"/>
              <a:t/>
            </a:r>
            <a:br>
              <a:rPr lang="de-DE" sz="2000" dirty="0" smtClean="0"/>
            </a:br>
            <a:r>
              <a:rPr lang="de-DE" sz="2000" dirty="0" smtClean="0"/>
              <a:t>„Die erste Nachkriegs-Friedensordnung von 1919, die nach dem Zusammenbruch der alten, universalhistorischen Mächte eine Neuordnung der europäischen Staatenwelt mit dem </a:t>
            </a:r>
            <a:r>
              <a:rPr lang="de-DE" sz="2000" u="sng" dirty="0" smtClean="0"/>
              <a:t>Ziel einer kollektiven Konfliktregelung </a:t>
            </a:r>
            <a:r>
              <a:rPr lang="de-DE" sz="2000" dirty="0" smtClean="0"/>
              <a:t>versprach, verformte sich sehr bald zu einer „Welt in Waffen“ … Ganz im Unterschied zur Wiener Nachkriegsordnung von 1814/15 entstand in Paris und den Konferenzorten am Rande von Paris keine „legitime“, sondern eine „revolutionäre“ Ordnung.“</a:t>
            </a:r>
            <a:r>
              <a:rPr lang="de-DE" sz="1600" dirty="0" smtClean="0"/>
              <a:t/>
            </a:r>
            <a:br>
              <a:rPr lang="de-DE" sz="1600" dirty="0" smtClean="0"/>
            </a:br>
            <a:r>
              <a:rPr lang="de-DE" sz="1600" dirty="0" smtClean="0"/>
              <a:t/>
            </a:r>
            <a:br>
              <a:rPr lang="de-DE" sz="1600" dirty="0" smtClean="0"/>
            </a:br>
            <a:r>
              <a:rPr lang="de-DE" sz="1600" i="1" dirty="0" smtClean="0"/>
              <a:t>(Hans-Ulrich </a:t>
            </a:r>
            <a:r>
              <a:rPr lang="de-DE" sz="1600" i="1" dirty="0" err="1" smtClean="0"/>
              <a:t>Thamer</a:t>
            </a:r>
            <a:r>
              <a:rPr lang="de-DE" sz="1600" i="1" dirty="0" smtClean="0"/>
              <a:t>, Eine verlorene Kunst? Friedensschlüsse und Friedlosigkeit im 20. Jahrhundert, in: Irene </a:t>
            </a:r>
            <a:r>
              <a:rPr lang="de-DE" sz="1600" i="1" dirty="0" err="1" smtClean="0"/>
              <a:t>Dingel</a:t>
            </a:r>
            <a:r>
              <a:rPr lang="de-DE" sz="1600" i="1" dirty="0" smtClean="0"/>
              <a:t> et al. (</a:t>
            </a:r>
            <a:r>
              <a:rPr lang="de-DE" sz="1600" i="1" dirty="0" err="1" smtClean="0"/>
              <a:t>Hg</a:t>
            </a:r>
            <a:r>
              <a:rPr lang="de-DE" sz="1600" i="1" dirty="0" smtClean="0"/>
              <a:t>.), </a:t>
            </a:r>
            <a:r>
              <a:rPr lang="de-DE" sz="1600" i="1" dirty="0" err="1" smtClean="0"/>
              <a:t>Theatrum</a:t>
            </a:r>
            <a:r>
              <a:rPr lang="de-DE" sz="1600" i="1" dirty="0" smtClean="0"/>
              <a:t> Belli – </a:t>
            </a:r>
            <a:r>
              <a:rPr lang="de-DE" sz="1600" i="1" dirty="0" err="1" smtClean="0"/>
              <a:t>Theatrum</a:t>
            </a:r>
            <a:r>
              <a:rPr lang="de-DE" sz="1600" i="1" dirty="0" smtClean="0"/>
              <a:t> </a:t>
            </a:r>
            <a:r>
              <a:rPr lang="de-DE" sz="1600" i="1" dirty="0" err="1" smtClean="0"/>
              <a:t>Pacis</a:t>
            </a:r>
            <a:r>
              <a:rPr lang="de-DE" sz="1600" i="1" dirty="0" smtClean="0"/>
              <a:t>. Konflikte und Konfliktregelung im frühneuzeitlichen Europa, Göttingen 2018, 285-299, hier: 285.)</a:t>
            </a:r>
            <a:r>
              <a:rPr lang="de-DE" sz="1600" dirty="0" smtClean="0"/>
              <a:t/>
            </a:r>
            <a:br>
              <a:rPr lang="de-DE" sz="1600" dirty="0" smtClean="0"/>
            </a:br>
            <a:r>
              <a:rPr lang="de-DE" sz="1600" dirty="0" smtClean="0"/>
              <a:t> </a:t>
            </a:r>
            <a:br>
              <a:rPr lang="de-DE" sz="1600" dirty="0" smtClean="0"/>
            </a:br>
            <a:endParaRPr lang="de-DE"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77358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6237312"/>
            <a:ext cx="9288016"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03810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0" y="908050"/>
            <a:ext cx="7772400" cy="1470025"/>
          </a:xfrm>
        </p:spPr>
        <p:txBody>
          <a:bodyPr>
            <a:normAutofit/>
          </a:bodyPr>
          <a:lstStyle/>
          <a:p>
            <a:r>
              <a:rPr lang="de-DE" sz="1600" dirty="0" smtClean="0"/>
              <a:t/>
            </a:r>
            <a:br>
              <a:rPr lang="de-DE" sz="1600" dirty="0" smtClean="0"/>
            </a:br>
            <a:r>
              <a:rPr lang="de-DE" sz="1600" dirty="0" smtClean="0"/>
              <a:t/>
            </a:r>
            <a:br>
              <a:rPr lang="de-DE" sz="1600" dirty="0" smtClean="0"/>
            </a:br>
            <a:r>
              <a:rPr lang="de-DE" sz="1600" dirty="0"/>
              <a:t/>
            </a:r>
            <a:br>
              <a:rPr lang="de-DE" sz="1600" dirty="0"/>
            </a:br>
            <a:r>
              <a:rPr lang="de-DE" sz="1600" dirty="0" smtClean="0"/>
              <a:t/>
            </a:r>
            <a:br>
              <a:rPr lang="de-DE" sz="1600" dirty="0" smtClean="0"/>
            </a:br>
            <a:endParaRPr lang="de-DE"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77358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6237312"/>
            <a:ext cx="9288016"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hteck 2"/>
          <p:cNvSpPr/>
          <p:nvPr/>
        </p:nvSpPr>
        <p:spPr>
          <a:xfrm>
            <a:off x="825434" y="980728"/>
            <a:ext cx="6192688" cy="5355312"/>
          </a:xfrm>
          <a:prstGeom prst="rect">
            <a:avLst/>
          </a:prstGeom>
        </p:spPr>
        <p:txBody>
          <a:bodyPr wrap="square">
            <a:spAutoFit/>
          </a:bodyPr>
          <a:lstStyle/>
          <a:p>
            <a:r>
              <a:rPr lang="de-DE" b="1" dirty="0" smtClean="0"/>
              <a:t>Welche Kriege – welche Frieden?</a:t>
            </a:r>
          </a:p>
          <a:p>
            <a:endParaRPr lang="de-DE" dirty="0"/>
          </a:p>
          <a:p>
            <a:r>
              <a:rPr lang="de-DE" dirty="0" smtClean="0"/>
              <a:t>1. Dreißigjähriger Krieg 1618 – 1648</a:t>
            </a:r>
          </a:p>
          <a:p>
            <a:endParaRPr lang="de-DE" dirty="0"/>
          </a:p>
          <a:p>
            <a:pPr marL="285750" indent="-285750">
              <a:buFontTx/>
              <a:buChar char="-"/>
            </a:pPr>
            <a:r>
              <a:rPr lang="de-DE" dirty="0" smtClean="0"/>
              <a:t>Zahl der Kriegstoten: ca. 4 – 6 Mio. (inkl. Seuchen) </a:t>
            </a:r>
          </a:p>
          <a:p>
            <a:pPr marL="285750" indent="-285750">
              <a:buFontTx/>
              <a:buChar char="-"/>
            </a:pPr>
            <a:r>
              <a:rPr lang="de-DE" dirty="0" smtClean="0"/>
              <a:t>Dauer des Westfälischen Friedenskongresses zu Münster/Osnabrück: 1643 – 1648</a:t>
            </a:r>
          </a:p>
          <a:p>
            <a:pPr marL="285750" indent="-285750">
              <a:buFontTx/>
              <a:buChar char="-"/>
            </a:pPr>
            <a:endParaRPr lang="de-DE" dirty="0"/>
          </a:p>
          <a:p>
            <a:pPr marL="285750" indent="-285750">
              <a:buFontTx/>
              <a:buChar char="-"/>
            </a:pPr>
            <a:endParaRPr lang="de-DE" dirty="0"/>
          </a:p>
          <a:p>
            <a:r>
              <a:rPr lang="de-DE" dirty="0" smtClean="0"/>
              <a:t>2. Französische Revolutionskriege/Napoleonische Kriege 1792 – 1815</a:t>
            </a:r>
          </a:p>
          <a:p>
            <a:pPr marL="285750" indent="-285750">
              <a:buFontTx/>
              <a:buChar char="-"/>
            </a:pPr>
            <a:r>
              <a:rPr lang="de-DE" dirty="0" smtClean="0"/>
              <a:t>Zahl der Kriegstoten: ca. 6 Mio. Tote </a:t>
            </a:r>
          </a:p>
          <a:p>
            <a:pPr marL="285750" indent="-285750">
              <a:buFontTx/>
              <a:buChar char="-"/>
            </a:pPr>
            <a:r>
              <a:rPr lang="de-DE" dirty="0" smtClean="0"/>
              <a:t>Wiener Kongress: 1814/1815</a:t>
            </a:r>
          </a:p>
          <a:p>
            <a:pPr marL="285750" indent="-285750">
              <a:buFontTx/>
              <a:buChar char="-"/>
            </a:pPr>
            <a:endParaRPr lang="de-DE" dirty="0"/>
          </a:p>
          <a:p>
            <a:pPr marL="285750" indent="-285750">
              <a:buFontTx/>
              <a:buChar char="-"/>
            </a:pPr>
            <a:endParaRPr lang="de-DE" dirty="0" smtClean="0"/>
          </a:p>
          <a:p>
            <a:r>
              <a:rPr lang="de-DE" dirty="0" smtClean="0"/>
              <a:t>3. Erster Weltkrieg 1914-1918: </a:t>
            </a:r>
          </a:p>
          <a:p>
            <a:pPr marL="285750" indent="-285750">
              <a:buFontTx/>
              <a:buChar char="-"/>
            </a:pPr>
            <a:r>
              <a:rPr lang="de-DE" dirty="0" smtClean="0"/>
              <a:t>Zahl der Kriegstoten: ca. 9 Mio. (20 Mio.) Tote</a:t>
            </a:r>
          </a:p>
          <a:p>
            <a:pPr marL="285750" indent="-285750">
              <a:buFontTx/>
              <a:buChar char="-"/>
            </a:pPr>
            <a:r>
              <a:rPr lang="de-DE" dirty="0" smtClean="0"/>
              <a:t>Pariser Vorortkongresse (v.a. Versailles): 1919</a:t>
            </a:r>
          </a:p>
          <a:p>
            <a:pPr marL="285750" indent="-285750">
              <a:buFontTx/>
              <a:buChar char="-"/>
            </a:pPr>
            <a:endParaRPr lang="de-DE" dirty="0"/>
          </a:p>
        </p:txBody>
      </p:sp>
    </p:spTree>
    <p:extLst>
      <p:ext uri="{BB962C8B-B14F-4D97-AF65-F5344CB8AC3E}">
        <p14:creationId xmlns:p14="http://schemas.microsoft.com/office/powerpoint/2010/main" val="34420307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0" y="908050"/>
            <a:ext cx="7772400" cy="1470025"/>
          </a:xfrm>
        </p:spPr>
        <p:txBody>
          <a:bodyPr>
            <a:normAutofit/>
          </a:bodyPr>
          <a:lstStyle/>
          <a:p>
            <a:r>
              <a:rPr lang="de-DE" sz="1600" dirty="0" smtClean="0"/>
              <a:t/>
            </a:r>
            <a:br>
              <a:rPr lang="de-DE" sz="1600" dirty="0" smtClean="0"/>
            </a:br>
            <a:r>
              <a:rPr lang="de-DE" sz="1600" dirty="0" smtClean="0"/>
              <a:t/>
            </a:r>
            <a:br>
              <a:rPr lang="de-DE" sz="1600" dirty="0" smtClean="0"/>
            </a:br>
            <a:r>
              <a:rPr lang="de-DE" sz="1600" dirty="0"/>
              <a:t/>
            </a:r>
            <a:br>
              <a:rPr lang="de-DE" sz="1600" dirty="0"/>
            </a:br>
            <a:r>
              <a:rPr lang="de-DE" sz="1600" dirty="0" smtClean="0"/>
              <a:t/>
            </a:r>
            <a:br>
              <a:rPr lang="de-DE" sz="1600" dirty="0" smtClean="0"/>
            </a:br>
            <a:endParaRPr lang="de-DE"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77358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6237312"/>
            <a:ext cx="9288016"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hteck 2"/>
          <p:cNvSpPr/>
          <p:nvPr/>
        </p:nvSpPr>
        <p:spPr>
          <a:xfrm>
            <a:off x="827584" y="1124744"/>
            <a:ext cx="7560840" cy="5632311"/>
          </a:xfrm>
          <a:prstGeom prst="rect">
            <a:avLst/>
          </a:prstGeom>
        </p:spPr>
        <p:txBody>
          <a:bodyPr wrap="square">
            <a:spAutoFit/>
          </a:bodyPr>
          <a:lstStyle/>
          <a:p>
            <a:r>
              <a:rPr lang="de-DE" dirty="0" smtClean="0"/>
              <a:t>Weshalb schaffen es Westfälischer Friedenskongress und Wiener Kongress, eine Friedens-/Sicherheitsordnung zu etablieren, die immerhin mehrere Jahrzehnte hält?</a:t>
            </a:r>
          </a:p>
          <a:p>
            <a:endParaRPr lang="de-DE" dirty="0"/>
          </a:p>
          <a:p>
            <a:r>
              <a:rPr lang="de-DE" i="1" dirty="0" smtClean="0"/>
              <a:t>Notorisch:  „</a:t>
            </a:r>
            <a:r>
              <a:rPr lang="de-DE" i="1" dirty="0" err="1" smtClean="0"/>
              <a:t>Westphalian</a:t>
            </a:r>
            <a:r>
              <a:rPr lang="de-DE" i="1" dirty="0" smtClean="0"/>
              <a:t> System“ als Nachkriegsordnung der europäischen 		Staatenwelt </a:t>
            </a:r>
          </a:p>
          <a:p>
            <a:r>
              <a:rPr lang="de-DE" i="1" dirty="0"/>
              <a:t>	</a:t>
            </a:r>
            <a:r>
              <a:rPr lang="de-DE" i="1" dirty="0" smtClean="0"/>
              <a:t>Henry Kissinger: Vienna System als Blaupause erfolgreicher 	Friedensstiftung</a:t>
            </a:r>
          </a:p>
          <a:p>
            <a:endParaRPr lang="de-DE" dirty="0"/>
          </a:p>
          <a:p>
            <a:endParaRPr lang="de-DE" dirty="0" smtClean="0"/>
          </a:p>
          <a:p>
            <a:pPr marL="342900" indent="-342900">
              <a:buAutoNum type="arabicPeriod"/>
            </a:pPr>
            <a:r>
              <a:rPr lang="de-DE" b="1" dirty="0" smtClean="0"/>
              <a:t>Friedensfindung in Form eines „Kongresses“</a:t>
            </a:r>
          </a:p>
          <a:p>
            <a:r>
              <a:rPr lang="de-DE" dirty="0" smtClean="0"/>
              <a:t>Innovation des Westfälischen Friedenskongresses: Alle direkt Beteiligten in die Friedensfindung involviert (z. B. Reichsstände) – keine Diskriminierung der Kriegsverlierer (daran scheitert der Prager Friede 1635)</a:t>
            </a:r>
          </a:p>
          <a:p>
            <a:endParaRPr lang="de-DE" dirty="0"/>
          </a:p>
          <a:p>
            <a:r>
              <a:rPr lang="de-DE" dirty="0" smtClean="0"/>
              <a:t>1814/15: Frankreich wird an der Friedensfindung </a:t>
            </a:r>
            <a:r>
              <a:rPr lang="de-DE" u="sng" dirty="0" smtClean="0"/>
              <a:t>gleichberechtigt</a:t>
            </a:r>
            <a:r>
              <a:rPr lang="de-DE" dirty="0" smtClean="0"/>
              <a:t> beteiligt</a:t>
            </a:r>
          </a:p>
          <a:p>
            <a:endParaRPr lang="de-DE" dirty="0" smtClean="0"/>
          </a:p>
          <a:p>
            <a:endParaRPr lang="de-DE" dirty="0" smtClean="0"/>
          </a:p>
          <a:p>
            <a:endParaRPr lang="de-DE" dirty="0"/>
          </a:p>
          <a:p>
            <a:endParaRPr lang="de-DE" dirty="0" smtClean="0"/>
          </a:p>
        </p:txBody>
      </p:sp>
    </p:spTree>
    <p:extLst>
      <p:ext uri="{BB962C8B-B14F-4D97-AF65-F5344CB8AC3E}">
        <p14:creationId xmlns:p14="http://schemas.microsoft.com/office/powerpoint/2010/main" val="40235448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683568" y="1268760"/>
            <a:ext cx="7088832" cy="1326009"/>
          </a:xfrm>
        </p:spPr>
        <p:txBody>
          <a:bodyPr>
            <a:noAutofit/>
          </a:bodyPr>
          <a:lstStyle/>
          <a:p>
            <a:pPr algn="l"/>
            <a:r>
              <a:rPr lang="de-DE" sz="1600" dirty="0" smtClean="0"/>
              <a:t/>
            </a:r>
            <a:br>
              <a:rPr lang="de-DE" sz="1600" dirty="0" smtClean="0"/>
            </a:br>
            <a:r>
              <a:rPr lang="de-DE" sz="1600" dirty="0" smtClean="0"/>
              <a:t/>
            </a:r>
            <a:br>
              <a:rPr lang="de-DE" sz="1600" dirty="0" smtClean="0"/>
            </a:br>
            <a:r>
              <a:rPr lang="de-DE" sz="1600" dirty="0" smtClean="0"/>
              <a:t/>
            </a:r>
            <a:br>
              <a:rPr lang="de-DE" sz="1600" dirty="0" smtClean="0"/>
            </a:br>
            <a:r>
              <a:rPr lang="de-DE" sz="1600" dirty="0" smtClean="0"/>
              <a:t/>
            </a:r>
            <a:br>
              <a:rPr lang="de-DE" sz="1600" dirty="0" smtClean="0"/>
            </a:br>
            <a:r>
              <a:rPr lang="de-DE" sz="1600" b="1" dirty="0" smtClean="0"/>
              <a:t/>
            </a:r>
            <a:br>
              <a:rPr lang="de-DE" sz="1600" b="1" dirty="0" smtClean="0"/>
            </a:br>
            <a:r>
              <a:rPr lang="de-DE" sz="1600" b="1" dirty="0" smtClean="0"/>
              <a:t/>
            </a:r>
            <a:br>
              <a:rPr lang="de-DE" sz="1600" b="1" dirty="0" smtClean="0"/>
            </a:br>
            <a:r>
              <a:rPr lang="de-DE" sz="1600" dirty="0"/>
              <a:t/>
            </a:r>
            <a:br>
              <a:rPr lang="de-DE" sz="1600" dirty="0"/>
            </a:br>
            <a:r>
              <a:rPr lang="de-DE" sz="1600" dirty="0" smtClean="0"/>
              <a:t/>
            </a:r>
            <a:br>
              <a:rPr lang="de-DE" sz="1600" dirty="0" smtClean="0"/>
            </a:br>
            <a:r>
              <a:rPr lang="de-DE" sz="1600" dirty="0" smtClean="0"/>
              <a:t/>
            </a:r>
            <a:br>
              <a:rPr lang="de-DE" sz="1600" dirty="0" smtClean="0"/>
            </a:br>
            <a:r>
              <a:rPr lang="de-DE" sz="1600" dirty="0"/>
              <a:t/>
            </a:r>
            <a:br>
              <a:rPr lang="de-DE" sz="1600" dirty="0"/>
            </a:br>
            <a:r>
              <a:rPr lang="de-DE" sz="1600" dirty="0" smtClean="0"/>
              <a:t/>
            </a:r>
            <a:br>
              <a:rPr lang="de-DE" sz="1600" dirty="0" smtClean="0"/>
            </a:br>
            <a:r>
              <a:rPr lang="de-DE" sz="1600" dirty="0"/>
              <a:t/>
            </a:r>
            <a:br>
              <a:rPr lang="de-DE" sz="1600" dirty="0"/>
            </a:br>
            <a:r>
              <a:rPr lang="de-DE" sz="1600" dirty="0" smtClean="0"/>
              <a:t/>
            </a:r>
            <a:br>
              <a:rPr lang="de-DE" sz="1600" dirty="0" smtClean="0"/>
            </a:br>
            <a:r>
              <a:rPr lang="de-DE" sz="1600" dirty="0"/>
              <a:t/>
            </a:r>
            <a:br>
              <a:rPr lang="de-DE" sz="1600" dirty="0"/>
            </a:br>
            <a:r>
              <a:rPr lang="de-DE" sz="1600" dirty="0" smtClean="0"/>
              <a:t/>
            </a:r>
            <a:br>
              <a:rPr lang="de-DE" sz="1600" dirty="0" smtClean="0"/>
            </a:br>
            <a:r>
              <a:rPr lang="de-DE" sz="1600" dirty="0" smtClean="0"/>
              <a:t/>
            </a:r>
            <a:br>
              <a:rPr lang="de-DE" sz="1600" dirty="0" smtClean="0"/>
            </a:br>
            <a:r>
              <a:rPr lang="de-DE" sz="1600" dirty="0"/>
              <a:t/>
            </a:r>
            <a:br>
              <a:rPr lang="de-DE" sz="1600" dirty="0"/>
            </a:br>
            <a:r>
              <a:rPr lang="de-DE" sz="1600" dirty="0" smtClean="0"/>
              <a:t/>
            </a:r>
            <a:br>
              <a:rPr lang="de-DE" sz="1600" dirty="0" smtClean="0"/>
            </a:br>
            <a:r>
              <a:rPr lang="de-DE" sz="1600" dirty="0"/>
              <a:t/>
            </a:r>
            <a:br>
              <a:rPr lang="de-DE" sz="1600" dirty="0"/>
            </a:br>
            <a:r>
              <a:rPr lang="de-DE" sz="1600" dirty="0" smtClean="0"/>
              <a:t/>
            </a:r>
            <a:br>
              <a:rPr lang="de-DE" sz="1600" dirty="0" smtClean="0"/>
            </a:br>
            <a:r>
              <a:rPr lang="de-DE" sz="1600" b="1" dirty="0" smtClean="0"/>
              <a:t>2. Amnestie</a:t>
            </a:r>
            <a:r>
              <a:rPr lang="de-DE" sz="1600" dirty="0"/>
              <a:t/>
            </a:r>
            <a:br>
              <a:rPr lang="de-DE" sz="1600" dirty="0"/>
            </a:br>
            <a:r>
              <a:rPr lang="de-DE" sz="1600" dirty="0"/>
              <a:t/>
            </a:r>
            <a:br>
              <a:rPr lang="de-DE" sz="1600" dirty="0"/>
            </a:br>
            <a:r>
              <a:rPr lang="de-DE" sz="1600" dirty="0" smtClean="0"/>
              <a:t>Art</a:t>
            </a:r>
            <a:r>
              <a:rPr lang="de-DE" sz="1600" dirty="0"/>
              <a:t>. II IPO: „</a:t>
            </a:r>
            <a:r>
              <a:rPr lang="de-DE" sz="1600" dirty="0" err="1"/>
              <a:t>perpetua</a:t>
            </a:r>
            <a:r>
              <a:rPr lang="de-DE" sz="1600" dirty="0"/>
              <a:t> </a:t>
            </a:r>
            <a:r>
              <a:rPr lang="de-DE" sz="1600" dirty="0" err="1"/>
              <a:t>oblivio</a:t>
            </a:r>
            <a:r>
              <a:rPr lang="de-DE" sz="1600" dirty="0"/>
              <a:t> et </a:t>
            </a:r>
            <a:r>
              <a:rPr lang="de-DE" sz="1600" dirty="0" err="1"/>
              <a:t>amnestia</a:t>
            </a:r>
            <a:r>
              <a:rPr lang="de-DE" sz="1600" dirty="0"/>
              <a:t>“ </a:t>
            </a:r>
            <a:br>
              <a:rPr lang="de-DE" sz="1600" dirty="0"/>
            </a:br>
            <a:r>
              <a:rPr lang="de-DE" sz="1600" dirty="0"/>
              <a:t>keine „Kriegsschulddiskussion</a:t>
            </a:r>
            <a:r>
              <a:rPr lang="de-DE" sz="1600" dirty="0" smtClean="0"/>
              <a:t>“, keine </a:t>
            </a:r>
            <a:r>
              <a:rPr lang="de-DE" sz="1600" dirty="0"/>
              <a:t>Reparationsdiskussion</a:t>
            </a:r>
            <a:br>
              <a:rPr lang="de-DE" sz="1600" dirty="0"/>
            </a:br>
            <a:r>
              <a:rPr lang="de-DE" sz="1600" dirty="0" smtClean="0"/>
              <a:t/>
            </a:r>
            <a:br>
              <a:rPr lang="de-DE" sz="1600" dirty="0" smtClean="0"/>
            </a:br>
            <a:r>
              <a:rPr lang="de-DE" sz="1600" dirty="0" smtClean="0"/>
              <a:t>1814/1815 vergleichbar (auch wenn Frankreich erhebliche Reparationen zahlen muss und Teile seines Territoriums bis 1818 besetzt bleiben)</a:t>
            </a:r>
            <a:br>
              <a:rPr lang="de-DE" sz="1600" dirty="0" smtClean="0"/>
            </a:br>
            <a:r>
              <a:rPr lang="de-DE" sz="1600" dirty="0"/>
              <a:t/>
            </a:r>
            <a:br>
              <a:rPr lang="de-DE" sz="1600" dirty="0"/>
            </a:br>
            <a:r>
              <a:rPr lang="de-DE" sz="1600" b="1" dirty="0" smtClean="0"/>
              <a:t>3</a:t>
            </a:r>
            <a:r>
              <a:rPr lang="de-DE" sz="1600" b="1" dirty="0" smtClean="0"/>
              <a:t>. Garantie des Friedens</a:t>
            </a:r>
            <a:br>
              <a:rPr lang="de-DE" sz="1600" b="1" dirty="0" smtClean="0"/>
            </a:br>
            <a:r>
              <a:rPr lang="de-DE" sz="1600" dirty="0"/>
              <a:t/>
            </a:r>
            <a:br>
              <a:rPr lang="de-DE" sz="1600" dirty="0"/>
            </a:br>
            <a:r>
              <a:rPr lang="de-DE" sz="1600" dirty="0" smtClean="0"/>
              <a:t>1648 werden Frankreich und Schweden (ab 1779 Russland) explizit für die Wahrung des Westfälischen Friedensschlusses in Anspruch genommen: weil sie die eigentlichen Vertragspartner sind, werden sie zu „Garanten“ dieses Friedensschlusses – und ebenso, was meist vergessen wird, auch der Kaiser </a:t>
            </a:r>
            <a:br>
              <a:rPr lang="de-DE" sz="1600" dirty="0" smtClean="0"/>
            </a:br>
            <a:r>
              <a:rPr lang="de-DE" sz="1600" dirty="0" smtClean="0"/>
              <a:t>(funktioniert formal bis 1803)</a:t>
            </a:r>
            <a:br>
              <a:rPr lang="de-DE" sz="1600" dirty="0" smtClean="0"/>
            </a:br>
            <a:r>
              <a:rPr lang="de-DE" sz="1600" dirty="0"/>
              <a:t/>
            </a:r>
            <a:br>
              <a:rPr lang="de-DE" sz="1600" dirty="0"/>
            </a:br>
            <a:r>
              <a:rPr lang="de-DE" sz="1600" dirty="0" smtClean="0"/>
              <a:t>1814/1815: Das Konsortium der 5 vertragsabschließenden Großmächte soll sich regelmäßig treffen, um Gefährdungen des Friedens auszuräumen (Aachener Kongress 1818)  - sowie zusätzlich die „Heilige Allianz“ </a:t>
            </a:r>
            <a:br>
              <a:rPr lang="de-DE" sz="1600" dirty="0" smtClean="0"/>
            </a:br>
            <a:r>
              <a:rPr lang="de-DE" sz="1600" dirty="0"/>
              <a:t/>
            </a:r>
            <a:br>
              <a:rPr lang="de-DE" sz="1600" dirty="0"/>
            </a:br>
            <a:r>
              <a:rPr lang="de-DE" sz="1600" dirty="0" smtClean="0"/>
              <a:t/>
            </a:r>
            <a:br>
              <a:rPr lang="de-DE" sz="1600" dirty="0" smtClean="0"/>
            </a:br>
            <a:r>
              <a:rPr lang="de-DE" sz="1600" dirty="0"/>
              <a:t/>
            </a:r>
            <a:br>
              <a:rPr lang="de-DE" sz="1600" dirty="0"/>
            </a:br>
            <a:r>
              <a:rPr lang="de-DE" sz="1600" dirty="0" smtClean="0"/>
              <a:t/>
            </a:r>
            <a:br>
              <a:rPr lang="de-DE" sz="1600" dirty="0" smtClean="0"/>
            </a:br>
            <a:r>
              <a:rPr lang="de-DE" sz="1600" dirty="0"/>
              <a:t/>
            </a:r>
            <a:br>
              <a:rPr lang="de-DE" sz="1600" dirty="0"/>
            </a:br>
            <a:r>
              <a:rPr lang="de-DE" sz="1600" dirty="0" smtClean="0"/>
              <a:t/>
            </a:r>
            <a:br>
              <a:rPr lang="de-DE" sz="1600" dirty="0" smtClean="0"/>
            </a:br>
            <a:r>
              <a:rPr lang="de-DE" sz="1600" dirty="0"/>
              <a:t/>
            </a:r>
            <a:br>
              <a:rPr lang="de-DE" sz="1600" dirty="0"/>
            </a:br>
            <a:r>
              <a:rPr lang="de-DE" sz="1600" dirty="0" smtClean="0"/>
              <a:t/>
            </a:r>
            <a:br>
              <a:rPr lang="de-DE" sz="1600" dirty="0" smtClean="0"/>
            </a:br>
            <a:r>
              <a:rPr lang="de-DE" sz="1600" dirty="0"/>
              <a:t/>
            </a:r>
            <a:br>
              <a:rPr lang="de-DE" sz="1600" dirty="0"/>
            </a:br>
            <a:r>
              <a:rPr lang="de-DE" sz="1600" dirty="0" smtClean="0"/>
              <a:t/>
            </a:r>
            <a:br>
              <a:rPr lang="de-DE" sz="1600" dirty="0" smtClean="0"/>
            </a:br>
            <a:endParaRPr lang="de-DE"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77358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6237312"/>
            <a:ext cx="9288016"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826517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0" y="908050"/>
            <a:ext cx="7772400" cy="1470025"/>
          </a:xfrm>
        </p:spPr>
        <p:txBody>
          <a:bodyPr>
            <a:normAutofit/>
          </a:bodyPr>
          <a:lstStyle/>
          <a:p>
            <a:r>
              <a:rPr lang="de-DE" sz="1600" dirty="0" smtClean="0"/>
              <a:t/>
            </a:r>
            <a:br>
              <a:rPr lang="de-DE" sz="1600" dirty="0" smtClean="0"/>
            </a:br>
            <a:r>
              <a:rPr lang="de-DE" sz="1600" dirty="0" smtClean="0"/>
              <a:t/>
            </a:r>
            <a:br>
              <a:rPr lang="de-DE" sz="1600" dirty="0" smtClean="0"/>
            </a:br>
            <a:r>
              <a:rPr lang="de-DE" sz="1600" dirty="0"/>
              <a:t/>
            </a:r>
            <a:br>
              <a:rPr lang="de-DE" sz="1600" dirty="0"/>
            </a:br>
            <a:r>
              <a:rPr lang="de-DE" sz="1600" dirty="0" smtClean="0"/>
              <a:t/>
            </a:r>
            <a:br>
              <a:rPr lang="de-DE" sz="1600" dirty="0" smtClean="0"/>
            </a:br>
            <a:endParaRPr lang="de-DE"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77358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6237312"/>
            <a:ext cx="9288016"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82475" cy="944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92694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0" y="908050"/>
            <a:ext cx="7772400" cy="1470025"/>
          </a:xfrm>
        </p:spPr>
        <p:txBody>
          <a:bodyPr>
            <a:normAutofit/>
          </a:bodyPr>
          <a:lstStyle/>
          <a:p>
            <a:r>
              <a:rPr lang="de-DE" sz="1600" dirty="0" smtClean="0"/>
              <a:t/>
            </a:r>
            <a:br>
              <a:rPr lang="de-DE" sz="1600" dirty="0" smtClean="0"/>
            </a:br>
            <a:r>
              <a:rPr lang="de-DE" sz="1600" dirty="0" smtClean="0"/>
              <a:t/>
            </a:r>
            <a:br>
              <a:rPr lang="de-DE" sz="1600" dirty="0" smtClean="0"/>
            </a:br>
            <a:r>
              <a:rPr lang="de-DE" sz="1600" dirty="0"/>
              <a:t/>
            </a:r>
            <a:br>
              <a:rPr lang="de-DE" sz="1600" dirty="0"/>
            </a:br>
            <a:r>
              <a:rPr lang="de-DE" sz="1600" dirty="0" smtClean="0"/>
              <a:t/>
            </a:r>
            <a:br>
              <a:rPr lang="de-DE" sz="1600" dirty="0" smtClean="0"/>
            </a:br>
            <a:endParaRPr lang="de-DE"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77358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6237312"/>
            <a:ext cx="9288016"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hteck 2"/>
          <p:cNvSpPr/>
          <p:nvPr/>
        </p:nvSpPr>
        <p:spPr>
          <a:xfrm>
            <a:off x="899592" y="980728"/>
            <a:ext cx="7200800" cy="4801314"/>
          </a:xfrm>
          <a:prstGeom prst="rect">
            <a:avLst/>
          </a:prstGeom>
        </p:spPr>
        <p:txBody>
          <a:bodyPr wrap="square">
            <a:spAutoFit/>
          </a:bodyPr>
          <a:lstStyle/>
          <a:p>
            <a:pPr marL="342900" indent="-342900">
              <a:buAutoNum type="arabicPeriod" startAt="4"/>
            </a:pPr>
            <a:r>
              <a:rPr lang="de-DE" b="1" dirty="0" smtClean="0"/>
              <a:t>Rituale</a:t>
            </a:r>
          </a:p>
          <a:p>
            <a:pPr marL="342900" indent="-342900">
              <a:buAutoNum type="arabicPeriod" startAt="4"/>
            </a:pPr>
            <a:endParaRPr lang="de-DE" dirty="0"/>
          </a:p>
          <a:p>
            <a:r>
              <a:rPr lang="de-DE" dirty="0" smtClean="0"/>
              <a:t>1648 und 1815 sind die Friedensverhandlungen wie auch die Friedensschlüsse in hohem Maße von ritualisierten Handlungen (</a:t>
            </a:r>
            <a:r>
              <a:rPr lang="de-DE" dirty="0" smtClean="0"/>
              <a:t>1814/15 </a:t>
            </a:r>
            <a:r>
              <a:rPr lang="de-DE" dirty="0" smtClean="0"/>
              <a:t>auch von Festen – der Kongress tanzt)  begleitet. Sie dienen dazu, dass die Verlierer ihr Gesicht nicht verlieren (kein Gesichtsverlust = kein Ehrverlust). </a:t>
            </a:r>
            <a:endParaRPr lang="de-DE" dirty="0" smtClean="0"/>
          </a:p>
          <a:p>
            <a:r>
              <a:rPr lang="de-DE" dirty="0" smtClean="0"/>
              <a:t>Es geht allen Beteiligten um einen „ehrenvollen“ Frieden</a:t>
            </a:r>
          </a:p>
          <a:p>
            <a:endParaRPr lang="de-DE" dirty="0" smtClean="0"/>
          </a:p>
          <a:p>
            <a:endParaRPr lang="de-DE" dirty="0"/>
          </a:p>
          <a:p>
            <a:r>
              <a:rPr lang="de-DE" dirty="0" smtClean="0"/>
              <a:t>Das Problem der „Ehre“ stellt sich 1919 völlig anders angesichts der immensen Verlusterfahrungen der Siegermächte und ihrer Gesellschaften – Rituale dienen der Demütigung der Verlierer</a:t>
            </a:r>
          </a:p>
          <a:p>
            <a:endParaRPr lang="de-DE" dirty="0" smtClean="0"/>
          </a:p>
          <a:p>
            <a:endParaRPr lang="de-DE" dirty="0"/>
          </a:p>
          <a:p>
            <a:endParaRPr lang="de-DE" dirty="0" smtClean="0"/>
          </a:p>
          <a:p>
            <a:endParaRPr lang="de-DE" dirty="0"/>
          </a:p>
          <a:p>
            <a:endParaRPr lang="de-DE" dirty="0"/>
          </a:p>
        </p:txBody>
      </p:sp>
    </p:spTree>
    <p:extLst>
      <p:ext uri="{BB962C8B-B14F-4D97-AF65-F5344CB8AC3E}">
        <p14:creationId xmlns:p14="http://schemas.microsoft.com/office/powerpoint/2010/main" val="30118935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0" y="908050"/>
            <a:ext cx="7772400" cy="1470025"/>
          </a:xfrm>
        </p:spPr>
        <p:txBody>
          <a:bodyPr>
            <a:normAutofit/>
          </a:bodyPr>
          <a:lstStyle/>
          <a:p>
            <a:r>
              <a:rPr lang="de-DE" sz="1600" dirty="0" smtClean="0"/>
              <a:t/>
            </a:r>
            <a:br>
              <a:rPr lang="de-DE" sz="1600" dirty="0" smtClean="0"/>
            </a:br>
            <a:r>
              <a:rPr lang="de-DE" sz="1600" dirty="0" smtClean="0"/>
              <a:t/>
            </a:r>
            <a:br>
              <a:rPr lang="de-DE" sz="1600" dirty="0" smtClean="0"/>
            </a:br>
            <a:r>
              <a:rPr lang="de-DE" sz="1600" dirty="0"/>
              <a:t/>
            </a:r>
            <a:br>
              <a:rPr lang="de-DE" sz="1600" dirty="0"/>
            </a:br>
            <a:r>
              <a:rPr lang="de-DE" sz="1600" dirty="0" smtClean="0"/>
              <a:t/>
            </a:r>
            <a:br>
              <a:rPr lang="de-DE" sz="1600" dirty="0" smtClean="0"/>
            </a:br>
            <a:endParaRPr lang="de-DE"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77358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6237312"/>
            <a:ext cx="9288016"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1297353"/>
            <a:ext cx="6300355"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hteck 3"/>
          <p:cNvSpPr/>
          <p:nvPr/>
        </p:nvSpPr>
        <p:spPr>
          <a:xfrm>
            <a:off x="611560" y="3501008"/>
            <a:ext cx="5220071" cy="646331"/>
          </a:xfrm>
          <a:prstGeom prst="rect">
            <a:avLst/>
          </a:prstGeom>
        </p:spPr>
        <p:txBody>
          <a:bodyPr wrap="square">
            <a:spAutoFit/>
          </a:bodyPr>
          <a:lstStyle/>
          <a:p>
            <a:r>
              <a:rPr lang="de-DE" dirty="0"/>
              <a:t>Probleme: </a:t>
            </a:r>
            <a:r>
              <a:rPr lang="de-DE" dirty="0" smtClean="0"/>
              <a:t>revolutionäre </a:t>
            </a:r>
            <a:r>
              <a:rPr lang="de-DE" dirty="0"/>
              <a:t>Friedensschlüsse sind offenbar nicht nachhaltig  (</a:t>
            </a:r>
            <a:r>
              <a:rPr lang="de-DE" dirty="0" smtClean="0"/>
              <a:t>1797/1801/ 1805/1806</a:t>
            </a:r>
            <a:r>
              <a:rPr lang="de-DE" dirty="0"/>
              <a:t>)</a:t>
            </a:r>
          </a:p>
        </p:txBody>
      </p:sp>
    </p:spTree>
    <p:extLst>
      <p:ext uri="{BB962C8B-B14F-4D97-AF65-F5344CB8AC3E}">
        <p14:creationId xmlns:p14="http://schemas.microsoft.com/office/powerpoint/2010/main" val="34903315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0" y="908050"/>
            <a:ext cx="7772400" cy="1470025"/>
          </a:xfrm>
        </p:spPr>
        <p:txBody>
          <a:bodyPr>
            <a:normAutofit/>
          </a:bodyPr>
          <a:lstStyle/>
          <a:p>
            <a:r>
              <a:rPr lang="de-DE" sz="1600" dirty="0" smtClean="0"/>
              <a:t/>
            </a:r>
            <a:br>
              <a:rPr lang="de-DE" sz="1600" dirty="0" smtClean="0"/>
            </a:br>
            <a:r>
              <a:rPr lang="de-DE" sz="1600" dirty="0" smtClean="0"/>
              <a:t/>
            </a:r>
            <a:br>
              <a:rPr lang="de-DE" sz="1600" dirty="0" smtClean="0"/>
            </a:br>
            <a:r>
              <a:rPr lang="de-DE" sz="1600" dirty="0"/>
              <a:t/>
            </a:r>
            <a:br>
              <a:rPr lang="de-DE" sz="1600" dirty="0"/>
            </a:br>
            <a:r>
              <a:rPr lang="de-DE" sz="1600" dirty="0" smtClean="0"/>
              <a:t/>
            </a:r>
            <a:br>
              <a:rPr lang="de-DE" sz="1600" dirty="0" smtClean="0"/>
            </a:br>
            <a:endParaRPr lang="de-DE"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77358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6237312"/>
            <a:ext cx="9288016"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hteck 2"/>
          <p:cNvSpPr/>
          <p:nvPr/>
        </p:nvSpPr>
        <p:spPr>
          <a:xfrm>
            <a:off x="759203" y="895254"/>
            <a:ext cx="7444228" cy="3724096"/>
          </a:xfrm>
          <a:prstGeom prst="rect">
            <a:avLst/>
          </a:prstGeom>
        </p:spPr>
        <p:txBody>
          <a:bodyPr wrap="square">
            <a:spAutoFit/>
          </a:bodyPr>
          <a:lstStyle/>
          <a:p>
            <a:r>
              <a:rPr lang="de-DE" b="1" dirty="0" smtClean="0"/>
              <a:t>Nachkriegsordnunge</a:t>
            </a:r>
            <a:r>
              <a:rPr lang="de-DE" dirty="0" smtClean="0"/>
              <a:t>n - Bedeutung </a:t>
            </a:r>
            <a:r>
              <a:rPr lang="de-DE" dirty="0"/>
              <a:t>von Systemen „kollektiver Sicherheit</a:t>
            </a:r>
            <a:r>
              <a:rPr lang="de-DE" dirty="0" smtClean="0"/>
              <a:t>“</a:t>
            </a:r>
          </a:p>
          <a:p>
            <a:endParaRPr lang="de-DE" dirty="0"/>
          </a:p>
          <a:p>
            <a:r>
              <a:rPr lang="de-DE" dirty="0" smtClean="0"/>
              <a:t>Definition: </a:t>
            </a:r>
          </a:p>
          <a:p>
            <a:r>
              <a:rPr lang="de-DE" dirty="0"/>
              <a:t>‚</a:t>
            </a:r>
            <a:r>
              <a:rPr lang="de-DE" sz="1600" dirty="0"/>
              <a:t>Kollektive Sicherheit‘ bezeichnet eine spezifische Organisationsform </a:t>
            </a:r>
            <a:r>
              <a:rPr lang="de-DE" sz="1600" dirty="0" smtClean="0"/>
              <a:t>internationaler </a:t>
            </a:r>
            <a:r>
              <a:rPr lang="de-DE" sz="1600" dirty="0"/>
              <a:t>Sicherheit: </a:t>
            </a:r>
            <a:r>
              <a:rPr lang="de-DE" sz="1600" u="sng" dirty="0"/>
              <a:t>Potentielle Gegner verpflichten sich innerhalb </a:t>
            </a:r>
            <a:r>
              <a:rPr lang="de-DE" sz="1600" u="sng" dirty="0" smtClean="0"/>
              <a:t>eines </a:t>
            </a:r>
            <a:r>
              <a:rPr lang="de-DE" sz="1600" u="sng" dirty="0"/>
              <a:t>Systems vertraglich</a:t>
            </a:r>
            <a:r>
              <a:rPr lang="de-DE" sz="1600" dirty="0"/>
              <a:t> dazu, im gegenseitigen Verhältnis das </a:t>
            </a:r>
            <a:r>
              <a:rPr lang="de-DE" sz="1600" u="sng" dirty="0" smtClean="0"/>
              <a:t>Gewaltverbot</a:t>
            </a:r>
            <a:r>
              <a:rPr lang="de-DE" sz="1600" dirty="0" smtClean="0"/>
              <a:t> </a:t>
            </a:r>
            <a:r>
              <a:rPr lang="de-DE" sz="1600" dirty="0"/>
              <a:t>zu achten und entsprechende Verstöße mit kollektiven </a:t>
            </a:r>
            <a:r>
              <a:rPr lang="de-DE" sz="1600" dirty="0" smtClean="0"/>
              <a:t>(</a:t>
            </a:r>
            <a:r>
              <a:rPr lang="de-DE" sz="1600" dirty="0"/>
              <a:t>militärischen und/oder nichtmilitärischen) </a:t>
            </a:r>
            <a:r>
              <a:rPr lang="de-DE" sz="1600" dirty="0" smtClean="0"/>
              <a:t>Beugemaßnahmen </a:t>
            </a:r>
            <a:r>
              <a:rPr lang="de-DE" sz="1600" dirty="0"/>
              <a:t>zu ahnden</a:t>
            </a:r>
            <a:r>
              <a:rPr lang="de-DE" sz="1600" dirty="0" smtClean="0"/>
              <a:t>.  </a:t>
            </a:r>
          </a:p>
          <a:p>
            <a:r>
              <a:rPr lang="de-DE" sz="1600" dirty="0" smtClean="0"/>
              <a:t>Ihre </a:t>
            </a:r>
            <a:r>
              <a:rPr lang="de-DE" sz="1600" dirty="0"/>
              <a:t>Androhung soll Staaten von einer Aggression abhalten. Nach einem </a:t>
            </a:r>
            <a:r>
              <a:rPr lang="de-DE" sz="1600" dirty="0" smtClean="0"/>
              <a:t>militärischen </a:t>
            </a:r>
            <a:r>
              <a:rPr lang="de-DE" sz="1600" dirty="0"/>
              <a:t>Angriff haben sie nicht nur das Ziel, den </a:t>
            </a:r>
            <a:r>
              <a:rPr lang="de-DE" sz="1600" b="1" u="sng" dirty="0"/>
              <a:t>Status quo </a:t>
            </a:r>
            <a:r>
              <a:rPr lang="de-DE" sz="1600" b="1" u="sng" dirty="0" smtClean="0"/>
              <a:t>ante </a:t>
            </a:r>
            <a:r>
              <a:rPr lang="de-DE" sz="1600" dirty="0" smtClean="0"/>
              <a:t>wiederherzustellen</a:t>
            </a:r>
            <a:r>
              <a:rPr lang="de-DE" sz="1600" dirty="0"/>
              <a:t>, sondern sollen auch den Aggressor in die Gemeinschaft </a:t>
            </a:r>
            <a:r>
              <a:rPr lang="de-DE" sz="1600" dirty="0" smtClean="0"/>
              <a:t>der </a:t>
            </a:r>
            <a:r>
              <a:rPr lang="de-DE" sz="1600" dirty="0" err="1" smtClean="0"/>
              <a:t>fried</a:t>
            </a:r>
            <a:r>
              <a:rPr lang="de-DE" sz="1600" dirty="0" smtClean="0"/>
              <a:t>- und </a:t>
            </a:r>
            <a:r>
              <a:rPr lang="de-DE" sz="1600" dirty="0"/>
              <a:t>rechthaltenden Staaten zurückführen</a:t>
            </a:r>
            <a:r>
              <a:rPr lang="de-DE" sz="1400" dirty="0"/>
              <a:t>. </a:t>
            </a:r>
          </a:p>
          <a:p>
            <a:endParaRPr lang="de-DE" dirty="0"/>
          </a:p>
          <a:p>
            <a:endParaRPr lang="de-DE" dirty="0"/>
          </a:p>
        </p:txBody>
      </p:sp>
    </p:spTree>
    <p:extLst>
      <p:ext uri="{BB962C8B-B14F-4D97-AF65-F5344CB8AC3E}">
        <p14:creationId xmlns:p14="http://schemas.microsoft.com/office/powerpoint/2010/main" val="30907516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0" y="908050"/>
            <a:ext cx="7772400" cy="1470025"/>
          </a:xfrm>
        </p:spPr>
        <p:txBody>
          <a:bodyPr>
            <a:normAutofit/>
          </a:bodyPr>
          <a:lstStyle/>
          <a:p>
            <a:r>
              <a:rPr lang="de-DE" sz="1600" dirty="0" smtClean="0"/>
              <a:t/>
            </a:r>
            <a:br>
              <a:rPr lang="de-DE" sz="1600" dirty="0" smtClean="0"/>
            </a:br>
            <a:r>
              <a:rPr lang="de-DE" sz="1600" dirty="0" smtClean="0"/>
              <a:t/>
            </a:r>
            <a:br>
              <a:rPr lang="de-DE" sz="1600" dirty="0" smtClean="0"/>
            </a:br>
            <a:r>
              <a:rPr lang="de-DE" sz="1600" dirty="0"/>
              <a:t/>
            </a:r>
            <a:br>
              <a:rPr lang="de-DE" sz="1600" dirty="0"/>
            </a:br>
            <a:r>
              <a:rPr lang="de-DE" sz="1600" dirty="0" smtClean="0"/>
              <a:t/>
            </a:r>
            <a:br>
              <a:rPr lang="de-DE" sz="1600" dirty="0" smtClean="0"/>
            </a:br>
            <a:endParaRPr lang="de-DE"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77358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6237312"/>
            <a:ext cx="9288016"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hteck 2"/>
          <p:cNvSpPr/>
          <p:nvPr/>
        </p:nvSpPr>
        <p:spPr>
          <a:xfrm>
            <a:off x="452721" y="908720"/>
            <a:ext cx="7750709" cy="5324535"/>
          </a:xfrm>
          <a:prstGeom prst="rect">
            <a:avLst/>
          </a:prstGeom>
        </p:spPr>
        <p:txBody>
          <a:bodyPr wrap="square">
            <a:spAutoFit/>
          </a:bodyPr>
          <a:lstStyle/>
          <a:p>
            <a:r>
              <a:rPr lang="de-DE" b="1" dirty="0" smtClean="0"/>
              <a:t>Immanuel Kant, zum Ewigen Frieden. Ein philosophischer Entwurf, 1795</a:t>
            </a:r>
          </a:p>
          <a:p>
            <a:endParaRPr lang="de-DE" dirty="0"/>
          </a:p>
          <a:p>
            <a:r>
              <a:rPr lang="de-DE" sz="1600" dirty="0" smtClean="0"/>
              <a:t>Frieden ist kein </a:t>
            </a:r>
            <a:r>
              <a:rPr lang="de-DE" sz="1600" dirty="0"/>
              <a:t>natürlicher Zustand zwischen Menschen, er muss deshalb gestiftet und abgesichert </a:t>
            </a:r>
            <a:r>
              <a:rPr lang="de-DE" sz="1600" dirty="0" smtClean="0"/>
              <a:t>werden </a:t>
            </a:r>
          </a:p>
          <a:p>
            <a:r>
              <a:rPr lang="de-DE" sz="1600" dirty="0" smtClean="0"/>
              <a:t>Ausrichtung </a:t>
            </a:r>
            <a:r>
              <a:rPr lang="de-DE" sz="1600" dirty="0"/>
              <a:t>des Friedens als </a:t>
            </a:r>
            <a:r>
              <a:rPr lang="de-DE" sz="1600" dirty="0" smtClean="0"/>
              <a:t>völkerrechtlicher Vertrag </a:t>
            </a:r>
          </a:p>
          <a:p>
            <a:endParaRPr lang="de-DE" sz="1600" dirty="0"/>
          </a:p>
          <a:p>
            <a:r>
              <a:rPr lang="de-DE" sz="1600" b="1" dirty="0"/>
              <a:t>Das Völkerrecht soll auf einem </a:t>
            </a:r>
            <a:r>
              <a:rPr lang="de-DE" sz="1600" b="1" i="1" dirty="0"/>
              <a:t>Föderalismus</a:t>
            </a:r>
            <a:r>
              <a:rPr lang="de-DE" sz="1600" b="1" dirty="0"/>
              <a:t> freier Staaten gegründet </a:t>
            </a:r>
            <a:r>
              <a:rPr lang="de-DE" sz="1600" b="1" dirty="0" smtClean="0"/>
              <a:t>sein (2. Definitivartikel)</a:t>
            </a:r>
          </a:p>
          <a:p>
            <a:endParaRPr lang="de-DE" sz="1600" b="1" dirty="0"/>
          </a:p>
          <a:p>
            <a:r>
              <a:rPr lang="de-DE" sz="1600" dirty="0"/>
              <a:t>„Denn wenn das Glück es so fügt: </a:t>
            </a:r>
            <a:r>
              <a:rPr lang="de-DE" sz="1600" dirty="0" err="1"/>
              <a:t>daß</a:t>
            </a:r>
            <a:r>
              <a:rPr lang="de-DE" sz="1600" dirty="0"/>
              <a:t> ein mächtiges und aufgeklärtes Volk sich zu einer Republik (die ihrer Natur nach zum ewigen Frieden geneigt sein </a:t>
            </a:r>
            <a:r>
              <a:rPr lang="de-DE" sz="1600" dirty="0" err="1"/>
              <a:t>muß</a:t>
            </a:r>
            <a:r>
              <a:rPr lang="de-DE" sz="1600" dirty="0"/>
              <a:t>) bilden kann, so gibt diese einen Mittelpunkt der föderativen Vereinigung für andere Staaten ab, um sich an sie anzuschließen, und so den Freiheitszustand der Staaten, gemäß der Idee des Völkerrechts, zu sichern, und sich durch mehrere Verbindungen dieser Art nach und nach immer weiter auszubreiten</a:t>
            </a:r>
            <a:r>
              <a:rPr lang="de-DE" sz="1600" dirty="0" smtClean="0"/>
              <a:t>.“</a:t>
            </a:r>
            <a:endParaRPr lang="de-DE" sz="1600" dirty="0" smtClean="0"/>
          </a:p>
          <a:p>
            <a:endParaRPr lang="de-DE" sz="1600" b="1" dirty="0"/>
          </a:p>
          <a:p>
            <a:r>
              <a:rPr lang="de-DE" sz="1600" b="1" dirty="0" smtClean="0"/>
              <a:t>Ein Bund als System kollektiver Sicherheit</a:t>
            </a:r>
          </a:p>
          <a:p>
            <a:r>
              <a:rPr lang="de-DE" sz="1400" b="1" i="1" dirty="0" smtClean="0"/>
              <a:t>(also: kein Weltstaat, keine Weltregierung, kein Verzicht auf Autonomie)</a:t>
            </a:r>
            <a:endParaRPr lang="de-DE" sz="1400" b="1" i="1" dirty="0"/>
          </a:p>
          <a:p>
            <a:endParaRPr lang="de-DE" sz="1600" dirty="0" smtClean="0"/>
          </a:p>
          <a:p>
            <a:endParaRPr lang="de-DE" sz="1600" dirty="0"/>
          </a:p>
          <a:p>
            <a:endParaRPr lang="de-DE" sz="1600" dirty="0"/>
          </a:p>
        </p:txBody>
      </p:sp>
    </p:spTree>
    <p:extLst>
      <p:ext uri="{BB962C8B-B14F-4D97-AF65-F5344CB8AC3E}">
        <p14:creationId xmlns:p14="http://schemas.microsoft.com/office/powerpoint/2010/main" val="22619678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idx="4294967295"/>
          </p:nvPr>
        </p:nvSpPr>
        <p:spPr>
          <a:xfrm>
            <a:off x="467544" y="850980"/>
            <a:ext cx="7772400" cy="1470025"/>
          </a:xfrm>
        </p:spPr>
        <p:txBody>
          <a:bodyPr>
            <a:normAutofit/>
          </a:bodyPr>
          <a:lstStyle/>
          <a:p>
            <a:r>
              <a:rPr lang="de-DE" sz="1600" dirty="0" smtClean="0"/>
              <a:t/>
            </a:r>
            <a:br>
              <a:rPr lang="de-DE" sz="1600" dirty="0" smtClean="0"/>
            </a:br>
            <a:r>
              <a:rPr lang="de-DE" sz="1600" dirty="0" smtClean="0"/>
              <a:t/>
            </a:r>
            <a:br>
              <a:rPr lang="de-DE" sz="1600" dirty="0" smtClean="0"/>
            </a:br>
            <a:r>
              <a:rPr lang="de-DE" sz="1600" dirty="0"/>
              <a:t/>
            </a:r>
            <a:br>
              <a:rPr lang="de-DE" sz="1600" dirty="0"/>
            </a:br>
            <a:r>
              <a:rPr lang="de-DE" sz="1600" dirty="0" smtClean="0"/>
              <a:t/>
            </a:r>
            <a:br>
              <a:rPr lang="de-DE" sz="1600" dirty="0" smtClean="0"/>
            </a:br>
            <a:endParaRPr lang="de-DE" sz="1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7735887"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6237312"/>
            <a:ext cx="9288016" cy="72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hteck 2"/>
          <p:cNvSpPr/>
          <p:nvPr/>
        </p:nvSpPr>
        <p:spPr>
          <a:xfrm>
            <a:off x="611560" y="980728"/>
            <a:ext cx="6246440" cy="5909310"/>
          </a:xfrm>
          <a:prstGeom prst="rect">
            <a:avLst/>
          </a:prstGeom>
        </p:spPr>
        <p:txBody>
          <a:bodyPr wrap="square">
            <a:spAutoFit/>
          </a:bodyPr>
          <a:lstStyle/>
          <a:p>
            <a:r>
              <a:rPr lang="de-DE" dirty="0" smtClean="0"/>
              <a:t>Weshalb funktionieren dann die großen vormodernen </a:t>
            </a:r>
            <a:r>
              <a:rPr lang="de-DE" dirty="0" smtClean="0"/>
              <a:t>Friedensschlüsse</a:t>
            </a:r>
            <a:r>
              <a:rPr lang="de-DE" dirty="0" smtClean="0"/>
              <a:t>?</a:t>
            </a:r>
          </a:p>
          <a:p>
            <a:endParaRPr lang="de-DE" dirty="0" smtClean="0"/>
          </a:p>
          <a:p>
            <a:r>
              <a:rPr lang="de-DE" i="1" dirty="0" smtClean="0"/>
              <a:t>Mit Kant:</a:t>
            </a:r>
            <a:r>
              <a:rPr lang="de-DE" dirty="0" smtClean="0"/>
              <a:t> </a:t>
            </a:r>
          </a:p>
          <a:p>
            <a:r>
              <a:rPr lang="de-DE" dirty="0" smtClean="0"/>
              <a:t>Sie fußen auf (föderativen) Systemen kollektiver Sicherheit</a:t>
            </a:r>
          </a:p>
          <a:p>
            <a:r>
              <a:rPr lang="de-DE" i="1" dirty="0" smtClean="0"/>
              <a:t>Gegen Kant: </a:t>
            </a:r>
          </a:p>
          <a:p>
            <a:r>
              <a:rPr lang="de-DE" dirty="0" smtClean="0"/>
              <a:t>Sie sind </a:t>
            </a:r>
            <a:r>
              <a:rPr lang="de-DE" dirty="0" smtClean="0"/>
              <a:t>restaurativ ( = Status quo orientiert)</a:t>
            </a:r>
            <a:endParaRPr lang="de-DE" dirty="0" smtClean="0"/>
          </a:p>
          <a:p>
            <a:endParaRPr lang="de-DE" dirty="0"/>
          </a:p>
          <a:p>
            <a:r>
              <a:rPr lang="de-DE" dirty="0" smtClean="0"/>
              <a:t>1648: Das Heilige Römisch Reich als föderative Ordnung Mitteleuropas wird ausdrücklich „restauriert“. Gerade in den heiklen Konfessionsregelungen setzt der Westfälische Frieden den Augsburger Religionsfrieden von 1555 – er erklärt bzw. regelt nur die Punkte, die 1555 unklar bzw. unvollkommen geblieben sind (Normaljahr; Einbeziehung der Reformierten; Verfahrensparität – „Bündnisrecht der Reichsstände“)</a:t>
            </a:r>
          </a:p>
          <a:p>
            <a:endParaRPr lang="de-DE" dirty="0"/>
          </a:p>
          <a:p>
            <a:r>
              <a:rPr lang="de-DE" dirty="0" smtClean="0"/>
              <a:t>1815: Die föderative Ordnung Mitteleuropas wird in Gestalt des Deutschen Bundes restauriert – und die Großmächte garantieren diese Ordnung gegen nationale und revolutionäre Dynamik</a:t>
            </a:r>
          </a:p>
          <a:p>
            <a:r>
              <a:rPr lang="de-DE" dirty="0" smtClean="0"/>
              <a:t>	</a:t>
            </a:r>
          </a:p>
          <a:p>
            <a:endParaRPr lang="de-DE" dirty="0"/>
          </a:p>
        </p:txBody>
      </p:sp>
    </p:spTree>
    <p:extLst>
      <p:ext uri="{BB962C8B-B14F-4D97-AF65-F5344CB8AC3E}">
        <p14:creationId xmlns:p14="http://schemas.microsoft.com/office/powerpoint/2010/main" val="1885497857"/>
      </p:ext>
    </p:extLst>
  </p:cSld>
  <p:clrMapOvr>
    <a:masterClrMapping/>
  </p:clrMapOvr>
  <p:timing>
    <p:tnLst>
      <p:par>
        <p:cTn id="1" dur="indefinite" restart="never" nodeType="tmRoot"/>
      </p:par>
    </p:tnLst>
  </p:timing>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596</Words>
  <Application>Microsoft Office PowerPoint</Application>
  <PresentationFormat>Bildschirmpräsentation (4:3)</PresentationFormat>
  <Paragraphs>84</Paragraphs>
  <Slides>11</Slides>
  <Notes>0</Notes>
  <HiddenSlides>0</HiddenSlides>
  <MMClips>0</MMClips>
  <ScaleCrop>false</ScaleCrop>
  <HeadingPairs>
    <vt:vector size="4" baseType="variant">
      <vt:variant>
        <vt:lpstr>Design</vt:lpstr>
      </vt:variant>
      <vt:variant>
        <vt:i4>1</vt:i4>
      </vt:variant>
      <vt:variant>
        <vt:lpstr>Folientitel</vt:lpstr>
      </vt:variant>
      <vt:variant>
        <vt:i4>11</vt:i4>
      </vt:variant>
    </vt:vector>
  </HeadingPairs>
  <TitlesOfParts>
    <vt:vector size="12" baseType="lpstr">
      <vt:lpstr>Larissa</vt:lpstr>
      <vt:lpstr>    </vt:lpstr>
      <vt:lpstr>Thema: Die „schwierige Kunst“, Frieden zu schließen   These: Die Kunst, Frieden zu schließen und nachhaltige Friedensordnungen zu schaffen, geht im 20. Jahrhundert verloren   „Die erste Nachkriegs-Friedensordnung von 1919, die nach dem Zusammenbruch der alten, universalhistorischen Mächte eine Neuordnung der europäischen Staatenwelt mit dem Ziel einer kollektiven Konfliktregelung versprach, verformte sich sehr bald zu einer „Welt in Waffen“ … Ganz im Unterschied zur Wiener Nachkriegsordnung von 1814/15 entstand in Paris und den Konferenzorten am Rande von Paris keine „legitime“, sondern eine „revolutionäre“ Ordnung.“  (Hans-Ulrich Thamer, Eine verlorene Kunst? Friedensschlüsse und Friedlosigkeit im 20. Jahrhundert, in: Irene Dingel et al. (Hg.), Theatrum Belli – Theatrum Pacis. Konflikte und Konfliktregelung im frühneuzeitlichen Europa, Göttingen 2018, 285-299, hier: 285.)   </vt:lpstr>
      <vt:lpstr>    </vt:lpstr>
      <vt:lpstr>    </vt:lpstr>
      <vt:lpstr>                    2. Amnestie  Art. II IPO: „perpetua oblivio et amnestia“  keine „Kriegsschulddiskussion“, keine Reparationsdiskussion  1814/1815 vergleichbar (auch wenn Frankreich erhebliche Reparationen zahlen muss und Teile seines Territoriums bis 1818 besetzt bleiben)  3. Garantie des Friedens  1648 werden Frankreich und Schweden (ab 1779 Russland) explizit für die Wahrung des Westfälischen Friedensschlusses in Anspruch genommen: weil sie die eigentlichen Vertragspartner sind, werden sie zu „Garanten“ dieses Friedensschlusses – und ebenso, was meist vergessen wird, auch der Kaiser  (funktioniert formal bis 1803)  1814/1815: Das Konsortium der 5 vertragsabschließenden Großmächte soll sich regelmäßig treffen, um Gefährdungen des Friedens auszuräumen (Aachener Kongress 1818)  - sowie zusätzlich die „Heilige Allianz“            </vt:lpstr>
      <vt:lpstr>    </vt:lpstr>
      <vt:lpstr>    </vt:lpstr>
      <vt:lpstr>    </vt:lpstr>
      <vt:lpstr>    </vt:lpstr>
      <vt:lpstr>    </vt:lpstr>
      <vt:lpstr>    </vt:lpstr>
    </vt:vector>
  </TitlesOfParts>
  <Company>Philipps-Universität Marburg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Oliver Teufer</dc:creator>
  <cp:lastModifiedBy>HC</cp:lastModifiedBy>
  <cp:revision>39</cp:revision>
  <dcterms:created xsi:type="dcterms:W3CDTF">2017-03-30T09:32:52Z</dcterms:created>
  <dcterms:modified xsi:type="dcterms:W3CDTF">2018-11-13T07:57:50Z</dcterms:modified>
</cp:coreProperties>
</file>