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6"/>
  </p:notesMasterIdLst>
  <p:handoutMasterIdLst>
    <p:handoutMasterId r:id="rId27"/>
  </p:handoutMasterIdLst>
  <p:sldIdLst>
    <p:sldId id="278" r:id="rId2"/>
    <p:sldId id="257" r:id="rId3"/>
    <p:sldId id="260" r:id="rId4"/>
    <p:sldId id="258" r:id="rId5"/>
    <p:sldId id="265" r:id="rId6"/>
    <p:sldId id="281" r:id="rId7"/>
    <p:sldId id="276" r:id="rId8"/>
    <p:sldId id="277" r:id="rId9"/>
    <p:sldId id="259" r:id="rId10"/>
    <p:sldId id="261" r:id="rId11"/>
    <p:sldId id="279" r:id="rId12"/>
    <p:sldId id="262" r:id="rId13"/>
    <p:sldId id="263" r:id="rId14"/>
    <p:sldId id="264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82" r:id="rId2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229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612">
          <p15:clr>
            <a:srgbClr val="A4A3A4"/>
          </p15:clr>
        </p15:guide>
        <p15:guide id="12" pos="2426">
          <p15:clr>
            <a:srgbClr val="A4A3A4"/>
          </p15:clr>
        </p15:guide>
        <p15:guide id="13" pos="3016">
          <p15:clr>
            <a:srgbClr val="A4A3A4"/>
          </p15:clr>
        </p15:guide>
        <p15:guide id="14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8088" autoAdjust="0"/>
  </p:normalViewPr>
  <p:slideViewPr>
    <p:cSldViewPr>
      <p:cViewPr varScale="1">
        <p:scale>
          <a:sx n="73" d="100"/>
          <a:sy n="73" d="100"/>
        </p:scale>
        <p:origin x="204" y="66"/>
      </p:cViewPr>
      <p:guideLst>
        <p:guide orient="horz" pos="2160"/>
        <p:guide orient="horz" pos="799"/>
        <p:guide orient="horz" pos="1026"/>
        <p:guide orient="horz" pos="3838"/>
        <p:guide orient="horz" pos="3702"/>
        <p:guide orient="horz" pos="1389"/>
        <p:guide orient="horz" pos="2296"/>
        <p:guide pos="2880"/>
        <p:guide pos="295"/>
        <p:guide pos="5465"/>
        <p:guide pos="612"/>
        <p:guide pos="2426"/>
        <p:guide pos="3016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790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94FED4-124B-4E43-85F8-B8634E45590A}" type="datetimeFigureOut">
              <a:rPr lang="de-DE"/>
              <a:pPr>
                <a:defRPr/>
              </a:pPr>
              <a:t>04.09.2018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8A6B8D-4E00-4E89-B9E1-2C0469F657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0BFEFA-4AE1-4EC4-98EC-78BA0B8488B5}" type="datetimeFigureOut">
              <a:rPr lang="de-DE"/>
              <a:pPr>
                <a:defRPr/>
              </a:pPr>
              <a:t>04.09.2018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4538"/>
            <a:ext cx="5430838" cy="4071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33475" y="4964113"/>
            <a:ext cx="4984750" cy="4217987"/>
          </a:xfrm>
          <a:prstGeom prst="rect">
            <a:avLst/>
          </a:prstGeom>
        </p:spPr>
        <p:txBody>
          <a:bodyPr vert="horz" lIns="90727" tIns="45363" rIns="90727" bIns="45363" rtlCol="0">
            <a:norm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C1D74B-CFEA-4136-AB29-657C6AA18A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Proben entnehmen: Bedarf mündlicher Erläuterung, z.B. kontaminierte</a:t>
            </a:r>
            <a:r>
              <a:rPr lang="de-DE" baseline="0" dirty="0" smtClean="0"/>
              <a:t> Bereiche mit PCB oder Asbest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1D74B-CFEA-4136-AB29-657C6AA18A4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56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Azubis können ggf. nach PSA im eigenen Bereich gefragt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1D74B-CFEA-4136-AB29-657C6AA18A4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50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Beschädigte Anlagen stilllegen: Hier könnte man allgemein etwas zum Umgang mit beschädigten Anlagen sagen: "Meckerpflicht"/Meldepflicht der MA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1D74B-CFEA-4136-AB29-657C6AA18A4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98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(mündlich) begründen, warum Dokumentation wichtig ist, z.B. Prävention (wieder an der gleichen Einrichtung </a:t>
            </a:r>
            <a:r>
              <a:rPr lang="de-DE" dirty="0" err="1" smtClean="0"/>
              <a:t>gequetescht</a:t>
            </a:r>
            <a:r>
              <a:rPr lang="de-DE" dirty="0" smtClean="0"/>
              <a:t>), Spätfolgen: Entzündung nach Schnitt an Blechkante -&gt; Reparatur: </a:t>
            </a:r>
            <a:r>
              <a:rPr lang="de-DE" dirty="0" err="1" smtClean="0"/>
              <a:t>Bleckante</a:t>
            </a:r>
            <a:r>
              <a:rPr lang="de-DE" dirty="0" smtClean="0"/>
              <a:t> schnittsicher abkleben....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1D74B-CFEA-4136-AB29-657C6AA18A4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81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Begriff "Durchgangsarzt" mündlich erklären. Unfallanzeige: Bei wem/in welcher Form?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1D74B-CFEA-4136-AB29-657C6AA18A4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84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... und oder selbst Ersthelfer werden?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1D74B-CFEA-4136-AB29-657C6AA18A4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09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3" descr="DSC_5585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217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 userDrawn="1"/>
        </p:nvSpPr>
        <p:spPr>
          <a:xfrm>
            <a:off x="0" y="4143375"/>
            <a:ext cx="9144000" cy="271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4143375"/>
            <a:ext cx="9144000" cy="2714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Grafik 18" descr="JLU Logo A4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-9525"/>
            <a:ext cx="944563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9" descr="JLU Claim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21163"/>
            <a:ext cx="35988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Erstunterweisung Auszubildende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8F265-7456-4BE2-9B43-8F293382F6C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,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0" y="1620000"/>
            <a:ext cx="2700000" cy="1980000"/>
          </a:xfrm>
        </p:spPr>
        <p:txBody>
          <a:bodyPr rtlCol="0">
            <a:normAutofit/>
          </a:bodyPr>
          <a:lstStyle>
            <a:lvl1pPr marL="0" indent="0">
              <a:buNone/>
              <a:defRPr sz="8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6"/>
          </p:nvPr>
        </p:nvSpPr>
        <p:spPr>
          <a:xfrm>
            <a:off x="359999" y="1620000"/>
            <a:ext cx="2700000" cy="198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000" b="0" baseline="0"/>
            </a:lvl1pPr>
            <a:lvl2pPr marL="182563" indent="-1825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2pPr>
            <a:lvl3pPr marL="358775" indent="-17621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7"/>
          </p:nvPr>
        </p:nvSpPr>
        <p:spPr>
          <a:xfrm>
            <a:off x="360000" y="3780000"/>
            <a:ext cx="2700000" cy="19800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  <a:defRPr sz="1000" b="0" baseline="0"/>
            </a:lvl1pPr>
            <a:lvl2pPr marL="182563" indent="-1825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2pPr>
            <a:lvl3pPr marL="358775" indent="-17621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7" name="Bildplatzhalter 10"/>
          <p:cNvSpPr>
            <a:spLocks noGrp="1"/>
          </p:cNvSpPr>
          <p:nvPr>
            <p:ph type="pic" sz="quarter" idx="29"/>
          </p:nvPr>
        </p:nvSpPr>
        <p:spPr>
          <a:xfrm>
            <a:off x="3240000" y="3780000"/>
            <a:ext cx="2700000" cy="1980000"/>
          </a:xfrm>
        </p:spPr>
        <p:txBody>
          <a:bodyPr rtlCol="0">
            <a:normAutofit/>
          </a:bodyPr>
          <a:lstStyle>
            <a:lvl1pPr marL="0" indent="0">
              <a:buNone/>
              <a:defRPr sz="8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29" name="Bildplatzhalter 10"/>
          <p:cNvSpPr>
            <a:spLocks noGrp="1"/>
          </p:cNvSpPr>
          <p:nvPr>
            <p:ph type="pic" sz="quarter" idx="31"/>
          </p:nvPr>
        </p:nvSpPr>
        <p:spPr>
          <a:xfrm>
            <a:off x="6120000" y="1620000"/>
            <a:ext cx="2700472" cy="1980000"/>
          </a:xfrm>
        </p:spPr>
        <p:txBody>
          <a:bodyPr rtlCol="0">
            <a:normAutofit/>
          </a:bodyPr>
          <a:lstStyle>
            <a:lvl1pPr marL="0" indent="0">
              <a:buNone/>
              <a:defRPr sz="8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31" name="Bildplatzhalter 10"/>
          <p:cNvSpPr>
            <a:spLocks noGrp="1"/>
          </p:cNvSpPr>
          <p:nvPr>
            <p:ph type="pic" sz="quarter" idx="33"/>
          </p:nvPr>
        </p:nvSpPr>
        <p:spPr>
          <a:xfrm>
            <a:off x="6120000" y="3780000"/>
            <a:ext cx="2700472" cy="1980000"/>
          </a:xfrm>
        </p:spPr>
        <p:txBody>
          <a:bodyPr rtlCol="0">
            <a:normAutofit/>
          </a:bodyPr>
          <a:lstStyle>
            <a:lvl1pPr marL="0" indent="0">
              <a:buNone/>
              <a:defRPr sz="8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3C45-63E7-4F64-8DFF-AAF4D69371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, 4 Bilder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7"/>
          </p:nvPr>
        </p:nvSpPr>
        <p:spPr>
          <a:xfrm>
            <a:off x="3240000" y="3420000"/>
            <a:ext cx="2700000" cy="180000"/>
          </a:xfrm>
        </p:spPr>
        <p:txBody>
          <a:bodyPr tIns="36000">
            <a:noAutofit/>
          </a:bodyPr>
          <a:lstStyle>
            <a:lvl1pPr>
              <a:spcBef>
                <a:spcPts val="0"/>
              </a:spcBef>
              <a:buNone/>
              <a:defRPr sz="800" b="0" baseline="0"/>
            </a:lvl1pPr>
            <a:lvl2pPr>
              <a:buNone/>
              <a:defRPr sz="800" b="0"/>
            </a:lvl2pPr>
            <a:lvl3pPr>
              <a:buNone/>
              <a:defRPr sz="800" b="0"/>
            </a:lvl3pPr>
            <a:lvl4pPr>
              <a:buNone/>
              <a:defRPr sz="800" b="0"/>
            </a:lvl4pPr>
            <a:lvl5pPr>
              <a:buNone/>
              <a:defRPr sz="8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7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0" y="1620000"/>
            <a:ext cx="27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8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28" name="Inhaltsplatzhalter 3"/>
          <p:cNvSpPr>
            <a:spLocks noGrp="1"/>
          </p:cNvSpPr>
          <p:nvPr>
            <p:ph sz="half" idx="16"/>
          </p:nvPr>
        </p:nvSpPr>
        <p:spPr>
          <a:xfrm>
            <a:off x="359999" y="1620000"/>
            <a:ext cx="2700000" cy="198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000" b="0" baseline="0"/>
            </a:lvl1pPr>
            <a:lvl2pPr marL="182563" indent="-1825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2pPr>
            <a:lvl3pPr marL="358775" indent="-17621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9" name="Inhaltsplatzhalter 3"/>
          <p:cNvSpPr>
            <a:spLocks noGrp="1"/>
          </p:cNvSpPr>
          <p:nvPr>
            <p:ph sz="half" idx="17"/>
          </p:nvPr>
        </p:nvSpPr>
        <p:spPr>
          <a:xfrm>
            <a:off x="360000" y="3780000"/>
            <a:ext cx="2700000" cy="19800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  <a:defRPr sz="1000" b="0" baseline="0"/>
            </a:lvl1pPr>
            <a:lvl2pPr marL="182563" indent="-1825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2pPr>
            <a:lvl3pPr marL="358775" indent="-17621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0" name="Textplatzhalter 14"/>
          <p:cNvSpPr>
            <a:spLocks noGrp="1"/>
          </p:cNvSpPr>
          <p:nvPr>
            <p:ph type="body" sz="quarter" idx="28"/>
          </p:nvPr>
        </p:nvSpPr>
        <p:spPr>
          <a:xfrm>
            <a:off x="3240000" y="5580000"/>
            <a:ext cx="2700000" cy="180000"/>
          </a:xfrm>
        </p:spPr>
        <p:txBody>
          <a:bodyPr tIns="36000">
            <a:noAutofit/>
          </a:bodyPr>
          <a:lstStyle>
            <a:lvl1pPr>
              <a:spcBef>
                <a:spcPts val="0"/>
              </a:spcBef>
              <a:buNone/>
              <a:defRPr sz="800" b="0" baseline="0"/>
            </a:lvl1pPr>
            <a:lvl2pPr>
              <a:buNone/>
              <a:defRPr sz="800" b="0"/>
            </a:lvl2pPr>
            <a:lvl3pPr>
              <a:buNone/>
              <a:defRPr sz="800" b="0"/>
            </a:lvl3pPr>
            <a:lvl4pPr>
              <a:buNone/>
              <a:defRPr sz="800" b="0"/>
            </a:lvl4pPr>
            <a:lvl5pPr>
              <a:buNone/>
              <a:defRPr sz="8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1" name="Bildplatzhalter 10"/>
          <p:cNvSpPr>
            <a:spLocks noGrp="1"/>
          </p:cNvSpPr>
          <p:nvPr>
            <p:ph type="pic" sz="quarter" idx="29"/>
          </p:nvPr>
        </p:nvSpPr>
        <p:spPr>
          <a:xfrm>
            <a:off x="3240000" y="3780000"/>
            <a:ext cx="27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8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32" name="Textplatzhalter 14"/>
          <p:cNvSpPr>
            <a:spLocks noGrp="1"/>
          </p:cNvSpPr>
          <p:nvPr>
            <p:ph type="body" sz="quarter" idx="30"/>
          </p:nvPr>
        </p:nvSpPr>
        <p:spPr>
          <a:xfrm>
            <a:off x="6120000" y="3420000"/>
            <a:ext cx="2700000" cy="180000"/>
          </a:xfrm>
        </p:spPr>
        <p:txBody>
          <a:bodyPr tIns="36000">
            <a:noAutofit/>
          </a:bodyPr>
          <a:lstStyle>
            <a:lvl1pPr>
              <a:spcBef>
                <a:spcPts val="0"/>
              </a:spcBef>
              <a:buNone/>
              <a:defRPr sz="800" b="0" baseline="0"/>
            </a:lvl1pPr>
            <a:lvl2pPr>
              <a:buNone/>
              <a:defRPr sz="800" b="0"/>
            </a:lvl2pPr>
            <a:lvl3pPr>
              <a:buNone/>
              <a:defRPr sz="800" b="0"/>
            </a:lvl3pPr>
            <a:lvl4pPr>
              <a:buNone/>
              <a:defRPr sz="800" b="0"/>
            </a:lvl4pPr>
            <a:lvl5pPr>
              <a:buNone/>
              <a:defRPr sz="8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3" name="Bildplatzhalter 10"/>
          <p:cNvSpPr>
            <a:spLocks noGrp="1"/>
          </p:cNvSpPr>
          <p:nvPr>
            <p:ph type="pic" sz="quarter" idx="31"/>
          </p:nvPr>
        </p:nvSpPr>
        <p:spPr>
          <a:xfrm>
            <a:off x="6120000" y="1620000"/>
            <a:ext cx="27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8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34" name="Textplatzhalter 14"/>
          <p:cNvSpPr>
            <a:spLocks noGrp="1"/>
          </p:cNvSpPr>
          <p:nvPr>
            <p:ph type="body" sz="quarter" idx="32"/>
          </p:nvPr>
        </p:nvSpPr>
        <p:spPr>
          <a:xfrm>
            <a:off x="6120000" y="5580000"/>
            <a:ext cx="2700000" cy="180000"/>
          </a:xfrm>
        </p:spPr>
        <p:txBody>
          <a:bodyPr tIns="36000">
            <a:noAutofit/>
          </a:bodyPr>
          <a:lstStyle>
            <a:lvl1pPr>
              <a:spcBef>
                <a:spcPts val="0"/>
              </a:spcBef>
              <a:buNone/>
              <a:defRPr sz="800" b="0" baseline="0"/>
            </a:lvl1pPr>
            <a:lvl2pPr>
              <a:buNone/>
              <a:defRPr sz="800" b="0"/>
            </a:lvl2pPr>
            <a:lvl3pPr>
              <a:buNone/>
              <a:defRPr sz="800" b="0"/>
            </a:lvl3pPr>
            <a:lvl4pPr>
              <a:buNone/>
              <a:defRPr sz="800" b="0"/>
            </a:lvl4pPr>
            <a:lvl5pPr>
              <a:buNone/>
              <a:defRPr sz="8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5" name="Bildplatzhalter 10"/>
          <p:cNvSpPr>
            <a:spLocks noGrp="1"/>
          </p:cNvSpPr>
          <p:nvPr>
            <p:ph type="pic" sz="quarter" idx="33"/>
          </p:nvPr>
        </p:nvSpPr>
        <p:spPr>
          <a:xfrm>
            <a:off x="6120000" y="3780000"/>
            <a:ext cx="2700000" cy="1800000"/>
          </a:xfrm>
        </p:spPr>
        <p:txBody>
          <a:bodyPr rtlCol="0">
            <a:normAutofit/>
          </a:bodyPr>
          <a:lstStyle>
            <a:lvl1pPr marL="0" indent="0">
              <a:buNone/>
              <a:defRPr sz="8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E039-5B6E-4F7F-B7EB-1756B2FDE8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,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0" y="1620000"/>
            <a:ext cx="5400000" cy="4140000"/>
          </a:xfrm>
        </p:spPr>
        <p:txBody>
          <a:bodyPr rtlCol="0">
            <a:normAutofit/>
          </a:bodyPr>
          <a:lstStyle>
            <a:lvl1pPr>
              <a:buNone/>
              <a:defRPr sz="12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6"/>
          </p:nvPr>
        </p:nvSpPr>
        <p:spPr>
          <a:xfrm>
            <a:off x="359999" y="1620000"/>
            <a:ext cx="2700000" cy="198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000" b="0" baseline="0"/>
            </a:lvl1pPr>
            <a:lvl2pPr marL="182563" indent="-1825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2pPr>
            <a:lvl3pPr marL="358775" indent="-17621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7"/>
          </p:nvPr>
        </p:nvSpPr>
        <p:spPr>
          <a:xfrm>
            <a:off x="360000" y="3780000"/>
            <a:ext cx="2700000" cy="19800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  <a:defRPr sz="1000" b="0" baseline="0"/>
            </a:lvl1pPr>
            <a:lvl2pPr marL="182563" indent="-1825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2pPr>
            <a:lvl3pPr marL="358775" indent="-17621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C519-9083-4308-B725-3698F83C9B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, Bild im An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40000" y="756000"/>
            <a:ext cx="5904000" cy="5328000"/>
          </a:xfrm>
        </p:spPr>
        <p:txBody>
          <a:bodyPr rtlCol="0">
            <a:normAutofit/>
          </a:bodyPr>
          <a:lstStyle>
            <a:lvl1pPr>
              <a:buNone/>
              <a:defRPr sz="12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6"/>
          </p:nvPr>
        </p:nvSpPr>
        <p:spPr>
          <a:xfrm>
            <a:off x="359999" y="1620000"/>
            <a:ext cx="2700000" cy="198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000" b="0" baseline="0"/>
            </a:lvl1pPr>
            <a:lvl2pPr marL="182563" indent="-1825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2pPr>
            <a:lvl3pPr marL="358775" indent="-17621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384D-B1A8-4EE8-915A-0DABCEAADB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m Anschnitt, formatfüllend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756000"/>
            <a:ext cx="9144000" cy="5328000"/>
          </a:xfrm>
        </p:spPr>
        <p:txBody>
          <a:bodyPr rtlCol="0">
            <a:normAutofit/>
          </a:bodyPr>
          <a:lstStyle>
            <a:lvl1pPr>
              <a:buNone/>
              <a:defRPr sz="12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B468-F8A7-43D9-91C4-21ACE3CEDD9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092825"/>
          </a:xfrm>
          <a:prstGeom prst="rect">
            <a:avLst/>
          </a:prstGeom>
          <a:ln>
            <a:noFill/>
          </a:ln>
          <a:effectLst>
            <a:outerShdw blurRad="50800" dist="1016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4" y="2066925"/>
            <a:ext cx="8207374" cy="1362075"/>
          </a:xfrm>
        </p:spPr>
        <p:txBody>
          <a:bodyPr bIns="36000">
            <a:noAutofit/>
          </a:bodyPr>
          <a:lstStyle>
            <a:lvl1pPr algn="ctr">
              <a:defRPr sz="2400" b="0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4" y="3429000"/>
            <a:ext cx="8207374" cy="1500187"/>
          </a:xfrm>
        </p:spPr>
        <p:txBody>
          <a:bodyPr tIns="180000">
            <a:noAutofit/>
          </a:bodyPr>
          <a:lstStyle>
            <a:lvl1pPr marL="0" indent="0" algn="ctr">
              <a:buNone/>
              <a:defRPr sz="8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429000"/>
            <a:ext cx="9144000" cy="714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4143375"/>
            <a:ext cx="9144000" cy="271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4143375"/>
            <a:ext cx="9144000" cy="27146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8" name="Grafik 19" descr="JLULogoCMYK_40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7413" y="642938"/>
            <a:ext cx="1438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" name="Grafik 23" descr="JLU Logo A4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-9525"/>
            <a:ext cx="944563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2" y="3429001"/>
            <a:ext cx="8207375" cy="714380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8313" y="4286256"/>
            <a:ext cx="6400800" cy="857256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/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785813"/>
            <a:ext cx="9144000" cy="5307012"/>
          </a:xfrm>
          <a:prstGeom prst="rect">
            <a:avLst/>
          </a:prstGeom>
          <a:ln>
            <a:noFill/>
          </a:ln>
          <a:effectLst>
            <a:outerShdw blurRad="50800" dist="1016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3042" y="2066925"/>
            <a:ext cx="7032645" cy="1362075"/>
          </a:xfrm>
        </p:spPr>
        <p:txBody>
          <a:bodyPr bIns="36000">
            <a:noAutofit/>
          </a:bodyPr>
          <a:lstStyle>
            <a:lvl1pPr algn="l">
              <a:defRPr sz="2400" b="0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43042" y="3429000"/>
            <a:ext cx="7032645" cy="1500187"/>
          </a:xfrm>
        </p:spPr>
        <p:txBody>
          <a:bodyPr tIns="36000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0EA6-6C11-4C04-BFA4-C2F75148EA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rahmen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40000" y="1620000"/>
            <a:ext cx="6660000" cy="42481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lang="de-DE" sz="1200" baseline="0" smtClean="0">
                <a:latin typeface="+mn-lt"/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3pPr>
            <a:lvl4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4pPr>
            <a:lvl5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 lang="de-DE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A8A5-A45A-4E20-8DBF-9ACEEEDCA4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ahmen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1440000" y="1620000"/>
            <a:ext cx="6660000" cy="4248150"/>
          </a:xfrm>
        </p:spPr>
        <p:txBody>
          <a:bodyPr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lang="de-DE" sz="1200" baseline="0" smtClean="0">
                <a:latin typeface="+mn-lt"/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3pPr>
            <a:lvl4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4pPr>
            <a:lvl5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 lang="de-DE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3B49-5A81-4F1F-9466-6AE889F240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rahmen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40000" y="1620000"/>
            <a:ext cx="3150000" cy="42481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lang="de-DE" sz="1200" baseline="0" smtClean="0">
                <a:latin typeface="+mn-lt"/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3pPr>
            <a:lvl4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4pPr>
            <a:lvl5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 lang="de-DE" dirty="0" smtClean="0"/>
          </a:p>
        </p:txBody>
      </p:sp>
      <p:sp>
        <p:nvSpPr>
          <p:cNvPr id="5" name="Inhaltsplatzhalter 3"/>
          <p:cNvSpPr>
            <a:spLocks noGrp="1"/>
          </p:cNvSpPr>
          <p:nvPr>
            <p:ph sz="half" idx="13"/>
          </p:nvPr>
        </p:nvSpPr>
        <p:spPr>
          <a:xfrm>
            <a:off x="4950000" y="1628800"/>
            <a:ext cx="3150000" cy="42481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lang="de-DE" sz="1200" baseline="0" smtClean="0">
                <a:latin typeface="+mn-lt"/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3pPr>
            <a:lvl4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4pPr>
            <a:lvl5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3465-29E9-42F2-9A2A-07C556FF79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ahmen mit Liste, Head sepa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40000" y="2880000"/>
            <a:ext cx="6660000" cy="3015214"/>
          </a:xfrm>
        </p:spPr>
        <p:txBody>
          <a:bodyPr>
            <a:noAutofit/>
          </a:bodyPr>
          <a:lstStyle>
            <a:lvl1pPr marL="180000" marR="0" indent="-180000" algn="l" defTabSz="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>
                <a:tab pos="90000" algn="l"/>
                <a:tab pos="180000" algn="l"/>
                <a:tab pos="360000" algn="l"/>
                <a:tab pos="720000" algn="l"/>
              </a:tabLst>
              <a:defRPr lang="de-DE" sz="1200" baseline="0" smtClean="0">
                <a:latin typeface="+mn-lt"/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  <a:defRPr sz="1700" b="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100" b="0"/>
            </a:lvl3pPr>
            <a:lvl4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400" b="0"/>
            </a:lvl4pPr>
            <a:lvl5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Inhaltsplatzhalter 3"/>
          <p:cNvSpPr>
            <a:spLocks noGrp="1"/>
          </p:cNvSpPr>
          <p:nvPr>
            <p:ph sz="half" idx="13"/>
          </p:nvPr>
        </p:nvSpPr>
        <p:spPr>
          <a:xfrm>
            <a:off x="1440000" y="1620000"/>
            <a:ext cx="6660000" cy="108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lang="de-DE" sz="1400" b="1" i="0" baseline="0" smtClean="0">
                <a:latin typeface="+mj-lt"/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3pPr>
            <a:lvl4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4pPr>
            <a:lvl5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F6C2-FF6D-4FD4-807B-22634D0198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rahmen +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40000" y="1620000"/>
            <a:ext cx="3150000" cy="424815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lang="de-DE" sz="1200" baseline="0" smtClean="0">
                <a:latin typeface="+mn-lt"/>
              </a:defRPr>
            </a:lvl1pPr>
            <a:lvl2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3pPr>
            <a:lvl4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4pPr>
            <a:lvl5pPr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 lang="de-DE" dirty="0" smtClean="0"/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31"/>
          </p:nvPr>
        </p:nvSpPr>
        <p:spPr>
          <a:xfrm>
            <a:off x="4950000" y="1620000"/>
            <a:ext cx="3024000" cy="1980000"/>
          </a:xfrm>
        </p:spPr>
        <p:txBody>
          <a:bodyPr rtlCol="0">
            <a:normAutofit/>
          </a:bodyPr>
          <a:lstStyle>
            <a:lvl1pPr marL="0" indent="0">
              <a:buNone/>
              <a:defRPr sz="800" b="0" i="0" baseline="0"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316C-D675-4ECD-B7D0-04DCA1F6D5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Inhaltsplatzhalter 3"/>
          <p:cNvSpPr>
            <a:spLocks noGrp="1"/>
          </p:cNvSpPr>
          <p:nvPr>
            <p:ph sz="half" idx="16"/>
          </p:nvPr>
        </p:nvSpPr>
        <p:spPr>
          <a:xfrm>
            <a:off x="359999" y="1620000"/>
            <a:ext cx="2700000" cy="424815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  <a:defRPr sz="1200" b="0" baseline="0"/>
            </a:lvl1pPr>
            <a:lvl2pPr marL="182563" indent="-1825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2pPr>
            <a:lvl3pPr marL="358775" indent="-17621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7"/>
          </p:nvPr>
        </p:nvSpPr>
        <p:spPr>
          <a:xfrm>
            <a:off x="3240000" y="1620000"/>
            <a:ext cx="2700000" cy="424815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  <a:defRPr sz="1200" b="0" baseline="0"/>
            </a:lvl1pPr>
            <a:lvl2pPr marL="182563" indent="-1825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2pPr>
            <a:lvl3pPr marL="358775" indent="-17621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8"/>
          </p:nvPr>
        </p:nvSpPr>
        <p:spPr>
          <a:xfrm>
            <a:off x="6120000" y="1620000"/>
            <a:ext cx="2700000" cy="424815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  <a:defRPr sz="1200" b="0" baseline="0"/>
            </a:lvl1pPr>
            <a:lvl2pPr marL="182563" indent="-18256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2pPr>
            <a:lvl3pPr marL="358775" indent="-17621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FF1B-29B6-4865-BEF7-6B808AA082E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092825"/>
            <a:ext cx="9144000" cy="765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785813"/>
            <a:ext cx="9144000" cy="5307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360363" y="0"/>
            <a:ext cx="77041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Erstunterweisung Auszubildende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268413"/>
            <a:ext cx="8207375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43875" y="357188"/>
            <a:ext cx="531813" cy="214312"/>
          </a:xfrm>
          <a:prstGeom prst="rect">
            <a:avLst/>
          </a:prstGeom>
        </p:spPr>
        <p:txBody>
          <a:bodyPr vert="horz" lIns="0" tIns="0" rIns="3600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F8F265-7456-4BE2-9B43-8F293382F6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0" y="766763"/>
            <a:ext cx="9144000" cy="53070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33" name="Grafik 14" descr="JLU Logo A4.jpg" hidden="1"/>
          <p:cNvPicPr>
            <a:picLocks noChangeAspect="1"/>
          </p:cNvPicPr>
          <p:nvPr userDrawn="1"/>
        </p:nvPicPr>
        <p:blipFill>
          <a:blip r:embed="rId17"/>
          <a:srcRect l="3810" t="56628" r="3810" b="5392"/>
          <a:stretch>
            <a:fillRect/>
          </a:stretch>
        </p:blipFill>
        <p:spPr bwMode="auto">
          <a:xfrm>
            <a:off x="7056438" y="6273800"/>
            <a:ext cx="873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6659563" y="6300788"/>
            <a:ext cx="2305050" cy="36512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>
                <a:solidFill>
                  <a:schemeClr val="bg1"/>
                </a:solidFill>
                <a:latin typeface="+mn-lt"/>
              </a:rPr>
              <a:t>Justus-Liebig-Universität Gießen</a:t>
            </a:r>
          </a:p>
        </p:txBody>
      </p:sp>
      <p:sp>
        <p:nvSpPr>
          <p:cNvPr id="16" name="Datumsplatzhalter 3"/>
          <p:cNvSpPr txBox="1">
            <a:spLocks/>
          </p:cNvSpPr>
          <p:nvPr userDrawn="1"/>
        </p:nvSpPr>
        <p:spPr>
          <a:xfrm>
            <a:off x="360363" y="6300788"/>
            <a:ext cx="828675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4E62326-1C33-4437-AB04-D6A693C8EDBB}" type="datetime1">
              <a:rPr lang="de-DE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04.09.2018</a:t>
            </a:fld>
            <a:endParaRPr lang="de-DE" dirty="0">
              <a:latin typeface="+mn-lt"/>
            </a:endParaRPr>
          </a:p>
        </p:txBody>
      </p:sp>
      <p:sp>
        <p:nvSpPr>
          <p:cNvPr id="21" name="Datumsplatzhalter 3"/>
          <p:cNvSpPr txBox="1">
            <a:spLocks/>
          </p:cNvSpPr>
          <p:nvPr userDrawn="1"/>
        </p:nvSpPr>
        <p:spPr>
          <a:xfrm>
            <a:off x="665163" y="6605588"/>
            <a:ext cx="828675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22" name="Datumsplatzhalter 3"/>
          <p:cNvSpPr txBox="1">
            <a:spLocks/>
          </p:cNvSpPr>
          <p:nvPr userDrawn="1"/>
        </p:nvSpPr>
        <p:spPr>
          <a:xfrm>
            <a:off x="1439863" y="6300788"/>
            <a:ext cx="5219700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+mn-lt"/>
              </a:rPr>
              <a:t>Erstu</a:t>
            </a:r>
            <a:r>
              <a:rPr lang="de-DE" baseline="0" dirty="0" smtClean="0">
                <a:latin typeface="+mn-lt"/>
              </a:rPr>
              <a:t>nterweisung Auszubildende </a:t>
            </a:r>
            <a:r>
              <a:rPr lang="de-DE" dirty="0" smtClean="0">
                <a:latin typeface="+mn-lt"/>
              </a:rPr>
              <a:t> 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88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giessen.de/org/admin/dez/c/form_jlu_intern/f-unfallanzeige-ang.pdf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giessen.de/org/admin/dez/c/arbeitsumfeld/auu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emf"/><Relationship Id="rId7" Type="http://schemas.openxmlformats.org/officeDocument/2006/relationships/image" Target="../media/image30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emf"/><Relationship Id="rId7" Type="http://schemas.openxmlformats.org/officeDocument/2006/relationships/image" Target="../media/image38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Relationship Id="rId9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emf"/><Relationship Id="rId7" Type="http://schemas.openxmlformats.org/officeDocument/2006/relationships/image" Target="../media/image44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gif"/><Relationship Id="rId11" Type="http://schemas.openxmlformats.org/officeDocument/2006/relationships/image" Target="../media/image48.gif"/><Relationship Id="rId5" Type="http://schemas.openxmlformats.org/officeDocument/2006/relationships/image" Target="../media/image42.gif"/><Relationship Id="rId10" Type="http://schemas.openxmlformats.org/officeDocument/2006/relationships/image" Target="../media/image47.gif"/><Relationship Id="rId4" Type="http://schemas.openxmlformats.org/officeDocument/2006/relationships/image" Target="../media/image41.gif"/><Relationship Id="rId9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9.emf"/><Relationship Id="rId7" Type="http://schemas.openxmlformats.org/officeDocument/2006/relationships/image" Target="../media/image51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50.jpg"/><Relationship Id="rId10" Type="http://schemas.openxmlformats.org/officeDocument/2006/relationships/image" Target="../media/image54.jpg"/><Relationship Id="rId4" Type="http://schemas.openxmlformats.org/officeDocument/2006/relationships/image" Target="../media/image23.jpg"/><Relationship Id="rId9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emf"/><Relationship Id="rId7" Type="http://schemas.openxmlformats.org/officeDocument/2006/relationships/image" Target="../media/image59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-giessen.de/org/admin/dez/b/3/arbeitssicherheit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mtClean="0"/>
              <a:t>Erstunterweisung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8640"/>
            <a:ext cx="2991466" cy="31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Arbeits- und Wegeunfall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9413" y="950913"/>
            <a:ext cx="7144915" cy="43502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Ein Arbeitsunfall ist ein </a:t>
            </a:r>
            <a:r>
              <a:rPr lang="de-DE" altLang="de-DE" sz="1800" dirty="0">
                <a:solidFill>
                  <a:srgbClr val="002060"/>
                </a:solidFill>
                <a:latin typeface="Calibri" panose="020F0502020204030204" pitchFamily="34" charset="0"/>
              </a:rPr>
              <a:t>Unfall</a:t>
            </a:r>
            <a:r>
              <a:rPr lang="de-DE" alt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, den ein </a:t>
            </a:r>
            <a:r>
              <a:rPr lang="de-DE" altLang="de-DE" sz="1800" dirty="0">
                <a:solidFill>
                  <a:srgbClr val="002060"/>
                </a:solidFill>
                <a:latin typeface="Calibri" panose="020F0502020204030204" pitchFamily="34" charset="0"/>
              </a:rPr>
              <a:t>Versicherter</a:t>
            </a:r>
            <a:r>
              <a:rPr lang="de-DE" alt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bei </a:t>
            </a:r>
          </a:p>
          <a:p>
            <a:pPr marL="0" indent="0">
              <a:buNone/>
            </a:pPr>
            <a:r>
              <a:rPr lang="de-DE" alt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einer </a:t>
            </a:r>
            <a:r>
              <a:rPr lang="de-DE" altLang="de-DE" sz="1800" dirty="0">
                <a:solidFill>
                  <a:srgbClr val="002060"/>
                </a:solidFill>
                <a:latin typeface="Calibri" panose="020F0502020204030204" pitchFamily="34" charset="0"/>
              </a:rPr>
              <a:t>versicherten Tätigkeit</a:t>
            </a:r>
            <a:r>
              <a:rPr lang="de-DE" alt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 erleidet</a:t>
            </a:r>
            <a:r>
              <a:rPr lang="de-DE" alt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de-DE" altLang="de-DE" sz="18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/>
            <a:endParaRPr lang="de-DE" altLang="de-DE" sz="18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alt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Ein Wegeunfall ist ein </a:t>
            </a:r>
            <a:r>
              <a:rPr lang="de-DE" altLang="de-DE" sz="1800" dirty="0">
                <a:solidFill>
                  <a:srgbClr val="002060"/>
                </a:solidFill>
                <a:latin typeface="Calibri" panose="020F0502020204030204" pitchFamily="34" charset="0"/>
              </a:rPr>
              <a:t>Unfall</a:t>
            </a:r>
            <a:r>
              <a:rPr lang="de-DE" alt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, der auf dem </a:t>
            </a:r>
            <a:r>
              <a:rPr lang="de-DE" altLang="de-DE" sz="1800" dirty="0">
                <a:solidFill>
                  <a:srgbClr val="002060"/>
                </a:solidFill>
                <a:latin typeface="Calibri" panose="020F0502020204030204" pitchFamily="34" charset="0"/>
              </a:rPr>
              <a:t>Weg</a:t>
            </a:r>
            <a:r>
              <a:rPr lang="de-DE" alt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 zu oder von der Arbeitsstätte erfolgt</a:t>
            </a:r>
            <a:r>
              <a:rPr lang="de-DE" alt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de-DE" sz="1800" b="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Welcher </a:t>
            </a:r>
            <a:r>
              <a:rPr lang="de-DE" sz="1800" dirty="0">
                <a:solidFill>
                  <a:srgbClr val="00B0F0"/>
                </a:solidFill>
                <a:latin typeface="Calibri" panose="020F0502020204030204" pitchFamily="34" charset="0"/>
              </a:rPr>
              <a:t>Weg ist versichert?</a:t>
            </a:r>
          </a:p>
          <a:p>
            <a:r>
              <a:rPr 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Unmittelbarer </a:t>
            </a:r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Weg zur </a:t>
            </a:r>
            <a:r>
              <a:rPr 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Arbeit und zurück bzw</a:t>
            </a:r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b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zur </a:t>
            </a:r>
            <a:r>
              <a:rPr 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Unterkunft (bei Seminaren, </a:t>
            </a:r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Schulungen, </a:t>
            </a:r>
            <a:b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Tagungen </a:t>
            </a:r>
            <a:r>
              <a:rPr 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oder anderen Dienstreisen)</a:t>
            </a:r>
          </a:p>
          <a:p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von </a:t>
            </a:r>
            <a:r>
              <a:rPr 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Arbeitsstätte zum Schulungs- oder Tagungsort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B0F0"/>
                </a:solidFill>
                <a:latin typeface="Calibri" panose="020F0502020204030204" pitchFamily="34" charset="0"/>
              </a:rPr>
              <a:t>Welche Wegabweichungen sind versichert?</a:t>
            </a:r>
          </a:p>
          <a:p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bei </a:t>
            </a:r>
            <a:r>
              <a:rPr 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Nutzung einer Fahrgemeinschaft</a:t>
            </a:r>
          </a:p>
          <a:p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zur </a:t>
            </a:r>
            <a:r>
              <a:rPr 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Unterbringungen der Kinder in z. B. Schulen </a:t>
            </a:r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oder Kindergärten </a:t>
            </a:r>
            <a:r>
              <a:rPr lang="de-DE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wegen beruflicher Tätigkeit</a:t>
            </a:r>
            <a:endParaRPr lang="de-DE" altLang="de-DE" sz="18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de-DE" altLang="de-DE" sz="1800" b="0" dirty="0" smtClean="0">
              <a:solidFill>
                <a:schemeClr val="accent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865240"/>
            <a:ext cx="2391022" cy="24197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80" y="3284984"/>
            <a:ext cx="2958896" cy="126122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064500" y="3018338"/>
            <a:ext cx="976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</a:rPr>
              <a:t>http://debeste.de/</a:t>
            </a:r>
          </a:p>
        </p:txBody>
      </p:sp>
    </p:spTree>
    <p:extLst>
      <p:ext uri="{BB962C8B-B14F-4D97-AF65-F5344CB8AC3E}">
        <p14:creationId xmlns:p14="http://schemas.microsoft.com/office/powerpoint/2010/main" val="23248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Meldepflichtige und nicht meldepflichtige Unfälle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251520" y="1237475"/>
            <a:ext cx="8729662" cy="4134978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tabLst>
                <a:tab pos="381000" algn="l"/>
                <a:tab pos="762000" algn="l"/>
                <a:tab pos="1143000" algn="l"/>
                <a:tab pos="1524000" algn="l"/>
                <a:tab pos="1905000" algn="l"/>
                <a:tab pos="2286000" algn="l"/>
                <a:tab pos="2667000" algn="l"/>
                <a:tab pos="3048000" algn="l"/>
                <a:tab pos="3429000" algn="l"/>
                <a:tab pos="3810000" algn="l"/>
                <a:tab pos="4191000" algn="l"/>
                <a:tab pos="4572000" algn="l"/>
                <a:tab pos="4953000" algn="l"/>
                <a:tab pos="5334000" algn="l"/>
                <a:tab pos="5715000" algn="l"/>
                <a:tab pos="6096000" algn="l"/>
                <a:tab pos="6477000" algn="l"/>
                <a:tab pos="685800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195263"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har char="•"/>
              <a:tabLst>
                <a:tab pos="381000" algn="l"/>
                <a:tab pos="762000" algn="l"/>
                <a:tab pos="1143000" algn="l"/>
                <a:tab pos="1524000" algn="l"/>
                <a:tab pos="1905000" algn="l"/>
                <a:tab pos="2286000" algn="l"/>
                <a:tab pos="2667000" algn="l"/>
                <a:tab pos="3048000" algn="l"/>
                <a:tab pos="3429000" algn="l"/>
                <a:tab pos="3810000" algn="l"/>
                <a:tab pos="4191000" algn="l"/>
                <a:tab pos="4572000" algn="l"/>
                <a:tab pos="4953000" algn="l"/>
                <a:tab pos="5334000" algn="l"/>
                <a:tab pos="5715000" algn="l"/>
                <a:tab pos="6096000" algn="l"/>
                <a:tab pos="6477000" algn="l"/>
                <a:tab pos="68580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47738" indent="-195263"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81000" algn="l"/>
                <a:tab pos="762000" algn="l"/>
                <a:tab pos="1143000" algn="l"/>
                <a:tab pos="1524000" algn="l"/>
                <a:tab pos="1905000" algn="l"/>
                <a:tab pos="2286000" algn="l"/>
                <a:tab pos="2667000" algn="l"/>
                <a:tab pos="3048000" algn="l"/>
                <a:tab pos="3429000" algn="l"/>
                <a:tab pos="3810000" algn="l"/>
                <a:tab pos="4191000" algn="l"/>
                <a:tab pos="4572000" algn="l"/>
                <a:tab pos="4953000" algn="l"/>
                <a:tab pos="5334000" algn="l"/>
                <a:tab pos="5715000" algn="l"/>
                <a:tab pos="6096000" algn="l"/>
                <a:tab pos="6477000" algn="l"/>
                <a:tab pos="6858000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333500" indent="-195263"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har char="•"/>
              <a:tabLst>
                <a:tab pos="381000" algn="l"/>
                <a:tab pos="762000" algn="l"/>
                <a:tab pos="1143000" algn="l"/>
                <a:tab pos="1524000" algn="l"/>
                <a:tab pos="1905000" algn="l"/>
                <a:tab pos="2286000" algn="l"/>
                <a:tab pos="2667000" algn="l"/>
                <a:tab pos="3048000" algn="l"/>
                <a:tab pos="3429000" algn="l"/>
                <a:tab pos="3810000" algn="l"/>
                <a:tab pos="4191000" algn="l"/>
                <a:tab pos="4572000" algn="l"/>
                <a:tab pos="4953000" algn="l"/>
                <a:tab pos="5334000" algn="l"/>
                <a:tab pos="5715000" algn="l"/>
                <a:tab pos="6096000" algn="l"/>
                <a:tab pos="6477000" algn="l"/>
                <a:tab pos="6858000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1719263" indent="-195263"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81000" algn="l"/>
                <a:tab pos="762000" algn="l"/>
                <a:tab pos="1143000" algn="l"/>
                <a:tab pos="1524000" algn="l"/>
                <a:tab pos="1905000" algn="l"/>
                <a:tab pos="2286000" algn="l"/>
                <a:tab pos="2667000" algn="l"/>
                <a:tab pos="3048000" algn="l"/>
                <a:tab pos="3429000" algn="l"/>
                <a:tab pos="3810000" algn="l"/>
                <a:tab pos="4191000" algn="l"/>
                <a:tab pos="4572000" algn="l"/>
                <a:tab pos="4953000" algn="l"/>
                <a:tab pos="5334000" algn="l"/>
                <a:tab pos="5715000" algn="l"/>
                <a:tab pos="6096000" algn="l"/>
                <a:tab pos="6477000" algn="l"/>
                <a:tab pos="6858000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2176463" indent="-195263"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81000" algn="l"/>
                <a:tab pos="762000" algn="l"/>
                <a:tab pos="1143000" algn="l"/>
                <a:tab pos="1524000" algn="l"/>
                <a:tab pos="1905000" algn="l"/>
                <a:tab pos="2286000" algn="l"/>
                <a:tab pos="2667000" algn="l"/>
                <a:tab pos="3048000" algn="l"/>
                <a:tab pos="3429000" algn="l"/>
                <a:tab pos="3810000" algn="l"/>
                <a:tab pos="4191000" algn="l"/>
                <a:tab pos="4572000" algn="l"/>
                <a:tab pos="4953000" algn="l"/>
                <a:tab pos="5334000" algn="l"/>
                <a:tab pos="5715000" algn="l"/>
                <a:tab pos="6096000" algn="l"/>
                <a:tab pos="6477000" algn="l"/>
                <a:tab pos="6858000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2633663" indent="-195263"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81000" algn="l"/>
                <a:tab pos="762000" algn="l"/>
                <a:tab pos="1143000" algn="l"/>
                <a:tab pos="1524000" algn="l"/>
                <a:tab pos="1905000" algn="l"/>
                <a:tab pos="2286000" algn="l"/>
                <a:tab pos="2667000" algn="l"/>
                <a:tab pos="3048000" algn="l"/>
                <a:tab pos="3429000" algn="l"/>
                <a:tab pos="3810000" algn="l"/>
                <a:tab pos="4191000" algn="l"/>
                <a:tab pos="4572000" algn="l"/>
                <a:tab pos="4953000" algn="l"/>
                <a:tab pos="5334000" algn="l"/>
                <a:tab pos="5715000" algn="l"/>
                <a:tab pos="6096000" algn="l"/>
                <a:tab pos="6477000" algn="l"/>
                <a:tab pos="6858000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3090863" indent="-195263"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81000" algn="l"/>
                <a:tab pos="762000" algn="l"/>
                <a:tab pos="1143000" algn="l"/>
                <a:tab pos="1524000" algn="l"/>
                <a:tab pos="1905000" algn="l"/>
                <a:tab pos="2286000" algn="l"/>
                <a:tab pos="2667000" algn="l"/>
                <a:tab pos="3048000" algn="l"/>
                <a:tab pos="3429000" algn="l"/>
                <a:tab pos="3810000" algn="l"/>
                <a:tab pos="4191000" algn="l"/>
                <a:tab pos="4572000" algn="l"/>
                <a:tab pos="4953000" algn="l"/>
                <a:tab pos="5334000" algn="l"/>
                <a:tab pos="5715000" algn="l"/>
                <a:tab pos="6096000" algn="l"/>
                <a:tab pos="6477000" algn="l"/>
                <a:tab pos="6858000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3548063" indent="-195263"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381000" algn="l"/>
                <a:tab pos="762000" algn="l"/>
                <a:tab pos="1143000" algn="l"/>
                <a:tab pos="1524000" algn="l"/>
                <a:tab pos="1905000" algn="l"/>
                <a:tab pos="2286000" algn="l"/>
                <a:tab pos="2667000" algn="l"/>
                <a:tab pos="3048000" algn="l"/>
                <a:tab pos="3429000" algn="l"/>
                <a:tab pos="3810000" algn="l"/>
                <a:tab pos="4191000" algn="l"/>
                <a:tab pos="4572000" algn="l"/>
                <a:tab pos="4953000" algn="l"/>
                <a:tab pos="5334000" algn="l"/>
                <a:tab pos="5715000" algn="l"/>
                <a:tab pos="6096000" algn="l"/>
                <a:tab pos="6477000" algn="l"/>
                <a:tab pos="6858000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47675" indent="-447675" defTabSz="1114425" eaLnBrk="1" hangingPunct="1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de-DE" altLang="de-DE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Meldepflichtige Unfälle</a:t>
            </a:r>
          </a:p>
          <a:p>
            <a:pPr marL="447675" indent="-447675" defTabSz="1114425" eaLnBrk="1" hangingPunct="1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de-DE" altLang="de-DE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Meldepflichtige Unfälle</a:t>
            </a:r>
          </a:p>
          <a:p>
            <a:pPr marL="447675" indent="-447675" defTabSz="1114425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de-DE" altLang="de-DE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unfallbedingte Arbeitsunfähigkeit von drei oder mehr Kalendertagen oder Tod</a:t>
            </a:r>
          </a:p>
          <a:p>
            <a:pPr marL="447675" indent="-447675" defTabSz="1114425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de-DE" altLang="de-DE" kern="0" dirty="0">
                <a:solidFill>
                  <a:srgbClr val="002060"/>
                </a:solidFill>
                <a:latin typeface="Calibri" panose="020F0502020204030204" pitchFamily="34" charset="0"/>
              </a:rPr>
              <a:t>w</a:t>
            </a:r>
            <a:r>
              <a:rPr lang="de-DE" altLang="de-DE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erden mit einer Unfallanzeige der zuständige Unfallkasse gemeldet. </a:t>
            </a:r>
          </a:p>
          <a:p>
            <a:pPr marL="447675" indent="-447675" defTabSz="1114425" eaLnBrk="1" hangingPunct="1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endParaRPr lang="de-DE" altLang="de-DE" b="1" kern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47675" indent="-447675" defTabSz="1114425" eaLnBrk="1" hangingPunct="1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  <a:defRPr/>
            </a:pPr>
            <a:r>
              <a:rPr lang="de-DE" altLang="de-DE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Nicht meldepflichtige Unfälle</a:t>
            </a:r>
          </a:p>
          <a:p>
            <a:pPr marL="447675" indent="-447675" defTabSz="1114425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de-DE" altLang="de-DE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alle Unfälle mit einer unfallbedingten Arbeitsunfähigkeit von weniger als 3 Tagen</a:t>
            </a:r>
          </a:p>
          <a:p>
            <a:pPr marL="447675" indent="-447675" defTabSz="1114425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de-DE" altLang="de-DE" kern="0" dirty="0">
                <a:solidFill>
                  <a:srgbClr val="002060"/>
                </a:solidFill>
                <a:latin typeface="Calibri" panose="020F0502020204030204" pitchFamily="34" charset="0"/>
              </a:rPr>
              <a:t>d</a:t>
            </a:r>
            <a:r>
              <a:rPr lang="de-DE" altLang="de-DE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em Vorgesetzten melden</a:t>
            </a:r>
          </a:p>
          <a:p>
            <a:pPr marL="447675" indent="-447675" defTabSz="1114425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de-DE" altLang="de-DE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Werden im </a:t>
            </a:r>
            <a:r>
              <a:rPr lang="de-DE" altLang="de-DE" b="1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Verbandbuch/Verbandblock </a:t>
            </a:r>
            <a:r>
              <a:rPr lang="de-DE" altLang="de-DE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dokumentiert.</a:t>
            </a:r>
            <a:br>
              <a:rPr lang="de-DE" altLang="de-DE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altLang="de-DE" sz="12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(Nutzung Verbandblock: jeweilige Meldung im zuständigen Sekretariat abgeben.)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6447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Verhalten bei Arbeitsunfällen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54532" y="1196752"/>
            <a:ext cx="4320853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rgbClr val="F3AE00"/>
              </a:buClr>
              <a:buSzPct val="17000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3AE00"/>
              </a:buClr>
              <a:buSzPct val="15000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66700">
              <a:spcBef>
                <a:spcPct val="2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667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dirty="0"/>
              <a:t>	</a:t>
            </a: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</a:rPr>
              <a:t>Was ist nach einem Arbeitsunfall zu tun?</a:t>
            </a:r>
          </a:p>
          <a:p>
            <a:pPr lvl="1">
              <a:buClr>
                <a:srgbClr val="002060"/>
              </a:buClr>
              <a:buSzTx/>
            </a:pP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</a:rPr>
              <a:t>Arbeit unterbrechen</a:t>
            </a:r>
          </a:p>
          <a:p>
            <a:pPr lvl="1">
              <a:buClr>
                <a:srgbClr val="002060"/>
              </a:buClr>
              <a:buSzTx/>
            </a:pP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</a:rPr>
              <a:t>Erste Hilfe leisten oder dafür sorgen</a:t>
            </a:r>
          </a:p>
          <a:p>
            <a:pPr lvl="1">
              <a:buClr>
                <a:srgbClr val="002060"/>
              </a:buClr>
              <a:buSzTx/>
            </a:pP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</a:rPr>
              <a:t>Arbeitsunfall melden</a:t>
            </a:r>
          </a:p>
          <a:p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</a:rPr>
              <a:t>	Jeden Unfall melden</a:t>
            </a:r>
          </a:p>
          <a:p>
            <a:pPr lvl="1"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</a:rPr>
              <a:t>Arbeitsunfall während der Arbeit</a:t>
            </a:r>
          </a:p>
          <a:p>
            <a:pPr lvl="1"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</a:rPr>
              <a:t>Unfall auf dem Arbeitsweg</a:t>
            </a:r>
          </a:p>
          <a:p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</a:rPr>
              <a:t>	Durchgangsarzt aufsuchen</a:t>
            </a:r>
          </a:p>
          <a:p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</a:rPr>
              <a:t>	Arbeitsunfall dokumentieren</a:t>
            </a:r>
          </a:p>
          <a:p>
            <a:pPr lvl="1"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Unfallanzeige</a:t>
            </a: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Calibri" panose="020F0502020204030204" pitchFamily="34" charset="0"/>
              </a:rPr>
              <a:t>Verbandbuch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9592" y="3861048"/>
            <a:ext cx="3024187" cy="189282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 smtClean="0">
                <a:solidFill>
                  <a:srgbClr val="FF0000"/>
                </a:solidFill>
              </a:rPr>
              <a:t>ACHTUNG</a:t>
            </a:r>
          </a:p>
          <a:p>
            <a:pPr algn="ctr">
              <a:spcBef>
                <a:spcPct val="50000"/>
              </a:spcBef>
            </a:pPr>
            <a:r>
              <a:rPr lang="de-DE" altLang="de-DE" dirty="0" smtClean="0">
                <a:solidFill>
                  <a:srgbClr val="002060"/>
                </a:solidFill>
              </a:rPr>
              <a:t>Verunfallte </a:t>
            </a:r>
            <a:r>
              <a:rPr lang="de-DE" altLang="de-DE" b="1" dirty="0">
                <a:solidFill>
                  <a:srgbClr val="002060"/>
                </a:solidFill>
              </a:rPr>
              <a:t>nie</a:t>
            </a:r>
            <a:r>
              <a:rPr lang="de-DE" altLang="de-DE" dirty="0">
                <a:solidFill>
                  <a:srgbClr val="002060"/>
                </a:solidFill>
              </a:rPr>
              <a:t> selbst in die Klinik fahren – </a:t>
            </a:r>
            <a:br>
              <a:rPr lang="de-DE" altLang="de-DE" dirty="0">
                <a:solidFill>
                  <a:srgbClr val="002060"/>
                </a:solidFill>
              </a:rPr>
            </a:br>
            <a:r>
              <a:rPr lang="de-DE" altLang="de-DE" dirty="0">
                <a:solidFill>
                  <a:srgbClr val="002060"/>
                </a:solidFill>
              </a:rPr>
              <a:t>bitte immer den Krankenwagen/Notarzt rufen !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7" y="1217510"/>
            <a:ext cx="2520280" cy="25202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98" y="1196752"/>
            <a:ext cx="1517915" cy="113843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93096"/>
            <a:ext cx="1584592" cy="15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Arbeitsunfall – was ist zu tun?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3443" y="1124744"/>
            <a:ext cx="774223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3AE00"/>
              </a:buClr>
              <a:buSzPct val="170000"/>
            </a:pPr>
            <a:r>
              <a:rPr lang="de-DE" altLang="de-DE" sz="2400" b="1" dirty="0">
                <a:solidFill>
                  <a:srgbClr val="002060"/>
                </a:solidFill>
              </a:rPr>
              <a:t>Notruf		112</a:t>
            </a:r>
          </a:p>
          <a:p>
            <a:pPr>
              <a:spcBef>
                <a:spcPct val="20000"/>
              </a:spcBef>
              <a:buClr>
                <a:srgbClr val="F3AE00"/>
              </a:buClr>
              <a:buSzPct val="170000"/>
            </a:pPr>
            <a:r>
              <a:rPr lang="de-DE" altLang="de-DE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Notwendige Angaben beim Notruf (5 W)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55576" y="4005064"/>
            <a:ext cx="56165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b="1" u="sng" dirty="0">
                <a:solidFill>
                  <a:srgbClr val="002060"/>
                </a:solidFill>
              </a:rPr>
              <a:t>Giftnotruf		 030/19240</a:t>
            </a:r>
          </a:p>
          <a:p>
            <a:r>
              <a:rPr lang="de-DE" altLang="de-DE" dirty="0">
                <a:solidFill>
                  <a:srgbClr val="002060"/>
                </a:solidFill>
              </a:rPr>
              <a:t>Was tun bei Vergiftung durch bestimmten Stoff?</a:t>
            </a:r>
            <a:br>
              <a:rPr lang="de-DE" altLang="de-DE" dirty="0">
                <a:solidFill>
                  <a:srgbClr val="002060"/>
                </a:solidFill>
              </a:rPr>
            </a:br>
            <a:r>
              <a:rPr lang="de-DE" altLang="de-DE" dirty="0">
                <a:solidFill>
                  <a:srgbClr val="002060"/>
                </a:solidFill>
              </a:rPr>
              <a:t>Betriebsanweisung vorlegen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6657975" cy="1209675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1403648" y="2540470"/>
            <a:ext cx="5832696" cy="845749"/>
            <a:chOff x="1403648" y="2540470"/>
            <a:chExt cx="5832696" cy="845749"/>
          </a:xfrm>
        </p:grpSpPr>
        <p:sp>
          <p:nvSpPr>
            <p:cNvPr id="6" name="Rechteck 5"/>
            <p:cNvSpPr/>
            <p:nvPr/>
          </p:nvSpPr>
          <p:spPr>
            <a:xfrm>
              <a:off x="1403648" y="2540471"/>
              <a:ext cx="1152129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100" b="1" dirty="0" smtClean="0">
                  <a:solidFill>
                    <a:srgbClr val="FF0000"/>
                  </a:solidFill>
                </a:rPr>
                <a:t>WO</a:t>
              </a:r>
            </a:p>
            <a:p>
              <a:r>
                <a:rPr lang="de-DE" sz="1100" dirty="0">
                  <a:solidFill>
                    <a:schemeClr val="bg1"/>
                  </a:solidFill>
                </a:rPr>
                <a:t>i</a:t>
              </a:r>
              <a:r>
                <a:rPr lang="de-DE" sz="1100" dirty="0" smtClean="0">
                  <a:solidFill>
                    <a:schemeClr val="bg1"/>
                  </a:solidFill>
                </a:rPr>
                <a:t>st es passiert?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555752" y="2540471"/>
              <a:ext cx="1008111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100" b="1" dirty="0" smtClean="0">
                  <a:solidFill>
                    <a:srgbClr val="FF0000"/>
                  </a:solidFill>
                </a:rPr>
                <a:t>WAS</a:t>
              </a:r>
            </a:p>
            <a:p>
              <a:r>
                <a:rPr lang="de-DE" sz="1100" dirty="0">
                  <a:solidFill>
                    <a:schemeClr val="bg1"/>
                  </a:solidFill>
                </a:rPr>
                <a:t>i</a:t>
              </a:r>
              <a:r>
                <a:rPr lang="de-DE" sz="1100" dirty="0" smtClean="0">
                  <a:solidFill>
                    <a:schemeClr val="bg1"/>
                  </a:solidFill>
                </a:rPr>
                <a:t>st passiert?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3636343" y="2540471"/>
              <a:ext cx="1152176" cy="820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100" b="1" dirty="0" smtClean="0">
                  <a:solidFill>
                    <a:srgbClr val="FF0000"/>
                  </a:solidFill>
                </a:rPr>
                <a:t>WIEVIELE</a:t>
              </a:r>
            </a:p>
            <a:p>
              <a:r>
                <a:rPr lang="de-DE" sz="1100" dirty="0">
                  <a:solidFill>
                    <a:schemeClr val="bg1"/>
                  </a:solidFill>
                </a:rPr>
                <a:t>s</a:t>
              </a:r>
              <a:r>
                <a:rPr lang="de-DE" sz="1100" dirty="0" smtClean="0">
                  <a:solidFill>
                    <a:schemeClr val="bg1"/>
                  </a:solidFill>
                </a:rPr>
                <a:t>ind betroffen?</a:t>
              </a:r>
            </a:p>
            <a:p>
              <a:r>
                <a:rPr lang="de-DE" sz="1100" dirty="0" smtClean="0">
                  <a:solidFill>
                    <a:schemeClr val="bg1"/>
                  </a:solidFill>
                </a:rPr>
                <a:t>Erkrankt oder verletzt?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931992" y="2540470"/>
              <a:ext cx="1152176" cy="820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100" b="1" dirty="0" smtClean="0">
                  <a:solidFill>
                    <a:srgbClr val="FF0000"/>
                  </a:solidFill>
                </a:rPr>
                <a:t>WER</a:t>
              </a:r>
            </a:p>
            <a:p>
              <a:r>
                <a:rPr lang="de-DE" sz="1100" dirty="0" smtClean="0">
                  <a:solidFill>
                    <a:schemeClr val="bg1"/>
                  </a:solidFill>
                </a:rPr>
                <a:t>meldet?</a:t>
              </a:r>
            </a:p>
            <a:p>
              <a:r>
                <a:rPr lang="de-DE" sz="1100" dirty="0" smtClean="0">
                  <a:solidFill>
                    <a:schemeClr val="bg1"/>
                  </a:solidFill>
                </a:rPr>
                <a:t>Name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6084168" y="2565356"/>
              <a:ext cx="1152176" cy="8208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100" b="1" dirty="0" smtClean="0">
                  <a:solidFill>
                    <a:srgbClr val="FF0000"/>
                  </a:solidFill>
                </a:rPr>
                <a:t>WARTEN</a:t>
              </a:r>
            </a:p>
            <a:p>
              <a:r>
                <a:rPr lang="de-DE" sz="1100" dirty="0" smtClean="0">
                  <a:solidFill>
                    <a:schemeClr val="bg1"/>
                  </a:solidFill>
                </a:rPr>
                <a:t>auf Rückfragen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50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Ersthelfer und Durchgangsärzte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Ersthelfer</a:t>
            </a:r>
          </a:p>
          <a:p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Für jeden Bereich sind Ersthelfer bestimmt.</a:t>
            </a:r>
          </a:p>
          <a:p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Aushänge geben die Ersthelfer an oder erkundigen Sie sich in Ihrem Bereich  nach den Ersthelfern.</a:t>
            </a:r>
          </a:p>
          <a:p>
            <a:endParaRPr lang="de-DE" sz="18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de-DE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Durchgangsärzte</a:t>
            </a:r>
          </a:p>
          <a:p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Die zuständigen Durchgangsärzte finden Sie auf den </a:t>
            </a:r>
            <a:b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Aushängen oder auch auf der </a:t>
            </a:r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Homepage</a:t>
            </a:r>
            <a:r>
              <a:rPr lang="de-DE" sz="18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endParaRPr lang="de-DE" sz="18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de-DE" sz="18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de-DE" sz="18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24744"/>
            <a:ext cx="1153846" cy="11538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86" y="3409644"/>
            <a:ext cx="137100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Brandschutz – Verhalten im Brandfall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3598059" cy="51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Brandverhütung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40023" y="1628800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Rauchverbote 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beachten; nur in den dafür vorgesehenen Bereichen rauchen</a:t>
            </a: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Brandlasten in Flucht- und Rettungswegen vermeiden.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Kaffeemaschinen 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oder andere Geräte, die warm werden können, auf nicht brennbaren Unterlage (zum Beispiel Keramikplatten) abstellen.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Leicht 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entzündliche Arbeitsstoffe nicht in der Nähe oder auf Heizkörpern abstellen.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Elektrische 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Geräte (zum Beispiel Kochplatten, Heizlüfter) sofort nach Gebrauch abschalten.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Bei 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Leuchten auf ausreichenden Abstand zu brennbaren Gegenständen achten</a:t>
            </a: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636912"/>
            <a:ext cx="952500" cy="9525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Flucht- und Rettungswege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51520" y="1676102"/>
            <a:ext cx="5958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Die Kennzeichnung für Rettungswege beachten</a:t>
            </a: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Die 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Rettungswege am Arbeitsplatz kennen</a:t>
            </a: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Keine 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Rettungswege und Fluchttüren zustellen</a:t>
            </a: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Darauf 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achten, dass Fluchttüren immer von innen zu öffnen sind</a:t>
            </a: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Die </a:t>
            </a: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Sammelstelle für den Notfall kennen.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90" y="2348880"/>
            <a:ext cx="954000" cy="572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90" y="4320704"/>
            <a:ext cx="650047" cy="65004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60247"/>
            <a:ext cx="2880320" cy="20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Sicherheitskennzeichen am Arbeitsplatz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11560" y="134076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Verschiedene Arten von Kennzeichen</a:t>
            </a:r>
            <a:endParaRPr lang="de-DE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15579" y="226758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u="sng" dirty="0" smtClean="0">
                <a:solidFill>
                  <a:srgbClr val="002060"/>
                </a:solidFill>
                <a:latin typeface="Calibri" panose="020F0502020204030204" pitchFamily="34" charset="0"/>
                <a:hlinkClick r:id="rId2" action="ppaction://hlinksldjump"/>
              </a:rPr>
              <a:t>Gebotszeichen</a:t>
            </a:r>
            <a:endParaRPr lang="de-DE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10957" y="401315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  <a:hlinkClick r:id="rId3" action="ppaction://hlinksldjump"/>
              </a:rPr>
              <a:t>Rettungszeichen</a:t>
            </a:r>
            <a:endParaRPr lang="de-DE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110957" y="269962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  <a:hlinkClick r:id="rId4" action="ppaction://hlinksldjump"/>
              </a:rPr>
              <a:t>Warnzeichen</a:t>
            </a:r>
            <a:endParaRPr lang="de-DE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104406" y="312037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  <a:hlinkClick r:id="rId5" action="ppaction://hlinksldjump"/>
              </a:rPr>
              <a:t>Verbotszeichen</a:t>
            </a:r>
            <a:endParaRPr lang="de-DE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02701" y="356424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  <a:hlinkClick r:id="rId6" action="ppaction://hlinksldjump"/>
              </a:rPr>
              <a:t>Brandschutzzeichen</a:t>
            </a:r>
            <a:endParaRPr lang="de-DE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2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Gebotszeichen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11560" y="134076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Gebotszeichen</a:t>
            </a:r>
          </a:p>
          <a:p>
            <a:endParaRPr lang="de-DE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Schreiben ein bestimmtes Verhalten vor</a:t>
            </a: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z.B. Tragen von Gehörschutz</a:t>
            </a:r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Grafik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558503"/>
            <a:ext cx="3064642" cy="3255184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26" y="4848190"/>
            <a:ext cx="952500" cy="9525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25" y="3662345"/>
            <a:ext cx="952500" cy="95250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28" y="3334691"/>
            <a:ext cx="952500" cy="95250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28" y="2539523"/>
            <a:ext cx="952500" cy="962025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6" y="3831093"/>
            <a:ext cx="952500" cy="9525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9845"/>
            <a:ext cx="952500" cy="9525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46" y="470030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Erstunterweisung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sz="half" idx="2"/>
          </p:nvPr>
        </p:nvSpPr>
        <p:spPr bwMode="auto">
          <a:xfrm>
            <a:off x="1547664" y="980728"/>
            <a:ext cx="5472608" cy="44644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lr>
                <a:srgbClr val="F3AE00"/>
              </a:buClr>
              <a:buSzPct val="17000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rgbClr val="F3AE00"/>
              </a:buClr>
              <a:buSzPct val="15000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360000" algn="l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</a:pPr>
            <a:r>
              <a:rPr lang="de-DE" altLang="de-DE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Themen</a:t>
            </a:r>
          </a:p>
          <a:p>
            <a:pPr indent="-360000" algn="l" ea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</a:pPr>
            <a:endParaRPr lang="de-DE" altLang="de-DE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de-DE" altLang="de-DE" sz="16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Ziele </a:t>
            </a:r>
            <a:r>
              <a:rPr lang="de-DE" altLang="de-DE" sz="1600" b="0" dirty="0">
                <a:solidFill>
                  <a:srgbClr val="002060"/>
                </a:solidFill>
                <a:latin typeface="Calibri" panose="020F0502020204030204" pitchFamily="34" charset="0"/>
              </a:rPr>
              <a:t>im </a:t>
            </a:r>
            <a:r>
              <a:rPr lang="de-DE" altLang="de-DE" sz="16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Arbeitsschutz</a:t>
            </a: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de-DE" altLang="de-DE" sz="16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Aufbau </a:t>
            </a:r>
            <a:r>
              <a:rPr lang="de-DE" altLang="de-DE" sz="1600" b="0" dirty="0">
                <a:solidFill>
                  <a:srgbClr val="002060"/>
                </a:solidFill>
                <a:latin typeface="Calibri" panose="020F0502020204030204" pitchFamily="34" charset="0"/>
              </a:rPr>
              <a:t>der </a:t>
            </a:r>
            <a:r>
              <a:rPr lang="de-DE" altLang="de-DE" sz="16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Arbeitsschutzorganisation</a:t>
            </a: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de-DE" altLang="de-DE" sz="16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Aufgaben und Verantwortung</a:t>
            </a: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de-DE" altLang="de-DE" sz="16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Arbeits- und Wegeunfälle</a:t>
            </a:r>
            <a:endParaRPr lang="de-DE" altLang="de-DE" sz="16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de-DE" altLang="de-DE" sz="16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Erste </a:t>
            </a:r>
            <a:r>
              <a:rPr lang="de-DE" altLang="de-DE" sz="1600" b="0" dirty="0">
                <a:solidFill>
                  <a:srgbClr val="002060"/>
                </a:solidFill>
                <a:latin typeface="Calibri" panose="020F0502020204030204" pitchFamily="34" charset="0"/>
              </a:rPr>
              <a:t>Hilfe</a:t>
            </a: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de-DE" altLang="de-DE" sz="16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Brandschutz</a:t>
            </a:r>
            <a:endParaRPr lang="de-DE" altLang="de-DE" sz="16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de-DE" altLang="de-DE" sz="16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Sicherheitskennzeichnung </a:t>
            </a:r>
            <a:r>
              <a:rPr lang="de-DE" altLang="de-DE" sz="1600" b="0" dirty="0">
                <a:solidFill>
                  <a:srgbClr val="002060"/>
                </a:solidFill>
                <a:latin typeface="Calibri" panose="020F0502020204030204" pitchFamily="34" charset="0"/>
              </a:rPr>
              <a:t>am </a:t>
            </a:r>
            <a:r>
              <a:rPr lang="de-DE" altLang="de-DE" sz="16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Arbeitsplatz</a:t>
            </a:r>
            <a:endParaRPr lang="de-DE" altLang="de-DE" sz="16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Verbotszeichen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5" name="Grafi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571140"/>
            <a:ext cx="4122898" cy="40324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11560" y="1340768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Verbotszeichen</a:t>
            </a:r>
          </a:p>
          <a:p>
            <a:endParaRPr lang="de-DE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Untersagen ein Verhalten, durch das eine Gefahr entstehen kann</a:t>
            </a: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z.B. Rauchen verboten</a:t>
            </a:r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09" y="4797152"/>
            <a:ext cx="952500" cy="9525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39" y="2927595"/>
            <a:ext cx="952500" cy="9525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09" y="3587364"/>
            <a:ext cx="952500" cy="9525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06" y="4797152"/>
            <a:ext cx="952500" cy="9525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49080"/>
            <a:ext cx="952500" cy="9525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6" y="292759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Warnzeichen</a:t>
            </a:r>
            <a:endParaRPr lang="de-DE" dirty="0"/>
          </a:p>
        </p:txBody>
      </p:sp>
      <p:pic>
        <p:nvPicPr>
          <p:cNvPr id="5" name="Inhaltsplatzhalter 4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6056" y="1628800"/>
            <a:ext cx="3708455" cy="42481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11560" y="134076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Warnzeichen</a:t>
            </a:r>
          </a:p>
          <a:p>
            <a:endParaRPr lang="de-DE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Warnen vor einer Gefahr</a:t>
            </a: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z.B. vor schwebender Last</a:t>
            </a:r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952500" cy="88582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7" y="4768254"/>
            <a:ext cx="952500" cy="885825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18" y="3735500"/>
            <a:ext cx="952500" cy="885825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68" y="2643016"/>
            <a:ext cx="952500" cy="87630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3748112"/>
            <a:ext cx="952500" cy="866775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04" y="2778375"/>
            <a:ext cx="952500" cy="8763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1" y="3744892"/>
            <a:ext cx="952500" cy="885825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22" y="4595340"/>
            <a:ext cx="9525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Rettungszeichen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5" name="Grafi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74" y="1196752"/>
            <a:ext cx="3429800" cy="424847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11560" y="1340768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Rettungszeichen</a:t>
            </a:r>
          </a:p>
          <a:p>
            <a:endParaRPr lang="de-DE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Kennzeichnen Flucht- und Rettungswege, </a:t>
            </a: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den Notausgang und Sammelplatz sowie</a:t>
            </a: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Erste-Hilfe-Einrichtungen</a:t>
            </a:r>
          </a:p>
          <a:p>
            <a:endParaRPr lang="de-DE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04" y="2878437"/>
            <a:ext cx="954000" cy="5724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37" y="2987019"/>
            <a:ext cx="954000" cy="954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08" y="4825226"/>
            <a:ext cx="954000" cy="954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41" y="4437112"/>
            <a:ext cx="954000" cy="954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4" y="4348226"/>
            <a:ext cx="954000" cy="954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89" y="3573016"/>
            <a:ext cx="954000" cy="954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0" y="2973837"/>
            <a:ext cx="954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Brandschutzzeichen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5" name="Grafik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40768"/>
            <a:ext cx="3650498" cy="424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11560" y="134076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Brandschutzzeichen</a:t>
            </a:r>
          </a:p>
          <a:p>
            <a:endParaRPr lang="de-DE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Kennzeichnen Standorte von Feuermelde- und Feuerlöscheinrichtungen</a:t>
            </a:r>
            <a:endParaRPr lang="de-D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5" y="3070584"/>
            <a:ext cx="954000" cy="954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46" y="2751128"/>
            <a:ext cx="954000" cy="954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5" y="4797911"/>
            <a:ext cx="954000" cy="954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22" y="4149080"/>
            <a:ext cx="954000" cy="954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5" y="3933056"/>
            <a:ext cx="954000" cy="954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3357"/>
            <a:ext cx="954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524948" cy="34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im Arbeitsschutz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1560" y="1859340"/>
            <a:ext cx="7920880" cy="256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Verhütung von Arbeitsunfällen, Berufskrankheiten und arbeitsbedingten Gesundheitsgefahren</a:t>
            </a:r>
          </a:p>
          <a:p>
            <a:pPr marL="360363" indent="-360363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Menschengerechte Gestaltung der Arbeit, betriebliche Gesundheitsförderung</a:t>
            </a:r>
          </a:p>
          <a:p>
            <a:pPr marL="360363" indent="-360363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Arbeitszeitgestaltung, wie z.B. Sonn- und Feiertagsarbeit</a:t>
            </a:r>
          </a:p>
          <a:p>
            <a:pPr marL="360363" indent="-360363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Schutz besonderer Personengruppen, wie z.B. Schwangere und Jugendliche</a:t>
            </a:r>
          </a:p>
          <a:p>
            <a:pPr marL="360363" indent="-360363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SzPct val="125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Calibri" panose="020F0502020204030204" pitchFamily="34" charset="0"/>
              </a:rPr>
              <a:t>Sichere Gestaltung von Technik und Produkten</a:t>
            </a:r>
          </a:p>
        </p:txBody>
      </p:sp>
    </p:spTree>
    <p:extLst>
      <p:ext uri="{BB962C8B-B14F-4D97-AF65-F5344CB8AC3E}">
        <p14:creationId xmlns:p14="http://schemas.microsoft.com/office/powerpoint/2010/main" val="320920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Arbeitsschutzorganisation in Deutschland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148064" y="1124744"/>
            <a:ext cx="27476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Unfallkassen/ Berufsgenossenschaften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971600" y="1124744"/>
            <a:ext cx="27476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Staatliches Amt für Arbeitsschutz</a:t>
            </a:r>
          </a:p>
        </p:txBody>
      </p:sp>
      <p:sp>
        <p:nvSpPr>
          <p:cNvPr id="8" name="Rechteck 7"/>
          <p:cNvSpPr/>
          <p:nvPr/>
        </p:nvSpPr>
        <p:spPr>
          <a:xfrm>
            <a:off x="827584" y="2492896"/>
            <a:ext cx="3601649" cy="333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180975" algn="l"/>
              </a:tabLst>
            </a:pPr>
            <a:r>
              <a:rPr lang="de-DE" alt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Einhaltung gesetzlicher Regelungen prüfen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180975" algn="l"/>
              </a:tabLst>
            </a:pPr>
            <a:r>
              <a:rPr lang="de-DE" alt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Betriebe und Anlagen besichtigen </a:t>
            </a:r>
            <a:r>
              <a:rPr lang="de-DE" alt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und </a:t>
            </a:r>
            <a:r>
              <a:rPr lang="de-DE" alt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überprüfen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180975" algn="l"/>
              </a:tabLst>
            </a:pPr>
            <a:r>
              <a:rPr lang="de-DE" alt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Maßnahmen </a:t>
            </a:r>
            <a:r>
              <a:rPr lang="de-DE" alt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zur </a:t>
            </a:r>
            <a:r>
              <a:rPr lang="de-DE" alt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Durchführung </a:t>
            </a:r>
            <a:r>
              <a:rPr lang="de-DE" alt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von </a:t>
            </a:r>
            <a:r>
              <a:rPr lang="de-DE" alt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Rechtsvorschriften verfügen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180975" algn="l"/>
              </a:tabLst>
            </a:pPr>
            <a:r>
              <a:rPr lang="de-DE" alt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Ordnungswidrigkeiten mit </a:t>
            </a:r>
            <a:r>
              <a:rPr lang="de-DE" altLang="de-DE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Ver-warnungsgeldern</a:t>
            </a:r>
            <a:r>
              <a:rPr lang="de-DE" alt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oder </a:t>
            </a:r>
            <a:r>
              <a:rPr lang="de-DE" alt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Geldbußen verfolgen </a:t>
            </a:r>
            <a:r>
              <a:rPr lang="de-DE" alt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und </a:t>
            </a:r>
            <a:r>
              <a:rPr lang="de-DE" alt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ahnden </a:t>
            </a:r>
            <a:endParaRPr lang="de-DE" alt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180975" algn="l"/>
              </a:tabLst>
            </a:pPr>
            <a:r>
              <a:rPr lang="de-DE" alt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kann Anlagen stilllegen oder    </a:t>
            </a:r>
            <a:br>
              <a:rPr lang="de-DE" altLang="de-DE" sz="16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alt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Betreiben untersagen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860032" y="2420888"/>
            <a:ext cx="3601649" cy="3119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Unfallverhütungsvorschriften erlassen und überwachen</a:t>
            </a:r>
            <a:endParaRPr 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Arbeitsunfälle und Berufskrankheiten </a:t>
            </a:r>
            <a:b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verhüten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Leistungen zur Rehabilitation und bei </a:t>
            </a:r>
            <a:b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Unfallfolgen erbringen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Unternehmen </a:t>
            </a:r>
            <a:r>
              <a:rPr 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in </a:t>
            </a: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Arbeitsschutzfragen beraten</a:t>
            </a:r>
            <a:endParaRPr 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Proben </a:t>
            </a:r>
            <a:r>
              <a:rPr 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entnehmen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180975" algn="l"/>
              </a:tabLst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Verwarnungsgelder</a:t>
            </a:r>
            <a:r>
              <a:rPr 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, Geldbußen verhängen </a:t>
            </a:r>
          </a:p>
        </p:txBody>
      </p:sp>
    </p:spTree>
    <p:extLst>
      <p:ext uri="{BB962C8B-B14F-4D97-AF65-F5344CB8AC3E}">
        <p14:creationId xmlns:p14="http://schemas.microsoft.com/office/powerpoint/2010/main" val="31480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des Arbeitsschutzes JLU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92696"/>
            <a:ext cx="416927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Aufbau B 3 – Sicherheit und Umwelt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344472" y="2709023"/>
            <a:ext cx="1692000" cy="93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B 3.6</a:t>
            </a:r>
          </a:p>
          <a:p>
            <a:pPr algn="ctr"/>
            <a:r>
              <a:rPr lang="de-DE" sz="1300" dirty="0" smtClean="0">
                <a:latin typeface="Calibri" panose="020F0502020204030204" pitchFamily="34" charset="0"/>
              </a:rPr>
              <a:t>Gefahrstoffe</a:t>
            </a:r>
            <a:endParaRPr lang="de-DE" sz="1300" dirty="0"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544296" y="2709023"/>
            <a:ext cx="1692000" cy="93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B 3.5</a:t>
            </a:r>
          </a:p>
          <a:p>
            <a:pPr algn="ctr"/>
            <a:r>
              <a:rPr lang="de-DE" sz="1300" dirty="0" smtClean="0">
                <a:latin typeface="Calibri" panose="020F0502020204030204" pitchFamily="34" charset="0"/>
              </a:rPr>
              <a:t>Zentrale Strahlenschutzgruppe</a:t>
            </a:r>
            <a:endParaRPr lang="de-DE" sz="1300" dirty="0"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779912" y="2709023"/>
            <a:ext cx="1692000" cy="93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B 3.4</a:t>
            </a:r>
          </a:p>
          <a:p>
            <a:pPr algn="ctr"/>
            <a:r>
              <a:rPr lang="de-DE" sz="1300" dirty="0">
                <a:solidFill>
                  <a:schemeClr val="tx1"/>
                </a:solidFill>
                <a:latin typeface="Calibri" panose="020F0502020204030204" pitchFamily="34" charset="0"/>
              </a:rPr>
              <a:t>Brandschutz und </a:t>
            </a:r>
            <a:r>
              <a:rPr lang="de-DE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Behördenselbstschutz</a:t>
            </a:r>
            <a:endParaRPr lang="de-DE" sz="13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79712" y="2708919"/>
            <a:ext cx="1692000" cy="93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>
                <a:latin typeface="Calibri" panose="020F0502020204030204" pitchFamily="34" charset="0"/>
              </a:rPr>
              <a:t>B </a:t>
            </a:r>
            <a:r>
              <a:rPr lang="de-DE" b="1" dirty="0" smtClean="0">
                <a:latin typeface="Calibri" panose="020F0502020204030204" pitchFamily="34" charset="0"/>
              </a:rPr>
              <a:t>3.3</a:t>
            </a:r>
          </a:p>
          <a:p>
            <a:pPr algn="ctr"/>
            <a:r>
              <a:rPr lang="de-DE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Strahlenschutz</a:t>
            </a:r>
            <a:r>
              <a:rPr lang="de-DE" sz="1300" dirty="0">
                <a:solidFill>
                  <a:schemeClr val="tx1"/>
                </a:solidFill>
                <a:latin typeface="Calibri" panose="020F0502020204030204" pitchFamily="34" charset="0"/>
              </a:rPr>
              <a:t>, biologische Sicherheit und </a:t>
            </a:r>
            <a:r>
              <a:rPr lang="de-DE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Gentechnik</a:t>
            </a:r>
            <a:endParaRPr lang="de-DE" sz="1300" dirty="0"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9512" y="2709023"/>
            <a:ext cx="1692000" cy="93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B 3.2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Arbeitssicherheit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79512" y="3640836"/>
            <a:ext cx="1692000" cy="2236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Beratung in allen Fragen bzgl. der Arbeitssicherheit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Fachkräfte für Arbeitssicherheit</a:t>
            </a:r>
          </a:p>
          <a:p>
            <a:pPr algn="ctr"/>
            <a:endParaRPr lang="de-DE" sz="12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de-DE" sz="12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Norbert Schäl</a:t>
            </a: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Jeremy Wien</a:t>
            </a:r>
            <a:endParaRPr lang="de-DE" sz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979712" y="3640836"/>
            <a:ext cx="1692000" cy="22364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Strahlenschutzrecht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Gentechnikrecht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Biostoffverordnung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Infektionsschutzgesetz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Tierseuchenerreger-verordnung</a:t>
            </a:r>
          </a:p>
          <a:p>
            <a:pPr algn="ctr"/>
            <a:endParaRPr lang="de-DE" sz="12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Dr. Wilfried Lühs</a:t>
            </a:r>
            <a:endParaRPr lang="de-DE" sz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779912" y="3640835"/>
            <a:ext cx="1692000" cy="2236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Vorbeugender und abwehrender Brandschutz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Koordinator für den Behördenselbstschutz</a:t>
            </a:r>
          </a:p>
          <a:p>
            <a:endParaRPr lang="de-DE" sz="12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de-DE" sz="12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Marcus Leopold</a:t>
            </a:r>
            <a:endParaRPr lang="de-DE" sz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544296" y="3640834"/>
            <a:ext cx="1692000" cy="2236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Messtechnik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Praktischer Strahlenschutz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Entsorgung radioaktiver Abfälle</a:t>
            </a:r>
          </a:p>
          <a:p>
            <a:endParaRPr lang="de-DE" sz="12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de-DE" sz="12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Dr. Werner Wallbott</a:t>
            </a: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Dr. Dirk Krambrich</a:t>
            </a:r>
          </a:p>
          <a:p>
            <a:pPr algn="ctr">
              <a:spcBef>
                <a:spcPts val="600"/>
              </a:spcBef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Susanne Marx</a:t>
            </a:r>
          </a:p>
          <a:p>
            <a:pPr algn="ctr">
              <a:spcBef>
                <a:spcPts val="0"/>
              </a:spcBef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Holger Etzelmüller</a:t>
            </a:r>
            <a:endParaRPr lang="de-DE" sz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344472" y="3640834"/>
            <a:ext cx="1692000" cy="2236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Gefahrstoffumgang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Gefahrstoffentsorgung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Gefahrguttransporte</a:t>
            </a:r>
          </a:p>
          <a:p>
            <a:endParaRPr lang="de-DE" sz="12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Dr. Ulrich Laub</a:t>
            </a: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Rüdiger Ellinghaus</a:t>
            </a:r>
          </a:p>
          <a:p>
            <a:pPr algn="ctr">
              <a:spcBef>
                <a:spcPts val="600"/>
              </a:spcBef>
            </a:pPr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Christian Nerger</a:t>
            </a: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Michael Gillmann</a:t>
            </a: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Heiko Brusius</a:t>
            </a: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Ottmar Haberland</a:t>
            </a:r>
          </a:p>
          <a:p>
            <a:pPr algn="ctr"/>
            <a:r>
              <a:rPr lang="de-DE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Gabor Stamm</a:t>
            </a:r>
            <a:endParaRPr lang="de-DE" sz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519760" y="908720"/>
            <a:ext cx="4176464" cy="1728192"/>
            <a:chOff x="2555776" y="908720"/>
            <a:chExt cx="4176464" cy="1728192"/>
          </a:xfrm>
        </p:grpSpPr>
        <p:sp>
          <p:nvSpPr>
            <p:cNvPr id="5" name="Rechteck 4"/>
            <p:cNvSpPr/>
            <p:nvPr/>
          </p:nvSpPr>
          <p:spPr>
            <a:xfrm>
              <a:off x="2555776" y="908720"/>
              <a:ext cx="4176464" cy="515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latin typeface="Calibri" panose="020F0502020204030204" pitchFamily="34" charset="0"/>
                </a:rPr>
                <a:t>B 3.1</a:t>
              </a:r>
            </a:p>
            <a:p>
              <a:pPr algn="ctr"/>
              <a:r>
                <a:rPr lang="de-DE" sz="1300" dirty="0" smtClean="0">
                  <a:latin typeface="Calibri" panose="020F0502020204030204" pitchFamily="34" charset="0"/>
                </a:rPr>
                <a:t>Organisations- und Grundsatzangelegenheiten</a:t>
              </a:r>
              <a:endParaRPr lang="de-DE" sz="1300" dirty="0">
                <a:latin typeface="Calibri" panose="020F0502020204030204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2555776" y="1423763"/>
              <a:ext cx="4176464" cy="12131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90488" indent="-90488" algn="ctr">
                <a:buFont typeface="Arial" panose="020B0604020202020204" pitchFamily="34" charset="0"/>
                <a:buChar char="•"/>
              </a:pPr>
              <a:r>
                <a:rPr lang="de-DE" sz="13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</a:rPr>
                <a:t>Leitung, Koordination und Organisation der Sachgebiete</a:t>
              </a:r>
              <a:endParaRPr lang="de-DE" sz="13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de-DE" sz="13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</a:rPr>
                <a:t>Dr. Dagmar Steffens</a:t>
              </a:r>
            </a:p>
            <a:p>
              <a:pPr algn="ctr">
                <a:spcBef>
                  <a:spcPts val="600"/>
                </a:spcBef>
              </a:pPr>
              <a:r>
                <a:rPr lang="de-DE" sz="13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</a:rPr>
                <a:t>Dorothée Grün</a:t>
              </a:r>
            </a:p>
            <a:p>
              <a:pPr algn="ctr"/>
              <a:r>
                <a:rPr lang="de-DE" sz="13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</a:rPr>
                <a:t>Monika Loh</a:t>
              </a:r>
            </a:p>
            <a:p>
              <a:pPr algn="ctr"/>
              <a:r>
                <a:rPr lang="de-DE" sz="13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</a:rPr>
                <a:t>Marlene Wallner</a:t>
              </a:r>
              <a:endParaRPr lang="de-DE" sz="13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" name="Rechteck 17">
            <a:hlinkClick r:id="rId2"/>
          </p:cNvPr>
          <p:cNvSpPr/>
          <p:nvPr/>
        </p:nvSpPr>
        <p:spPr>
          <a:xfrm>
            <a:off x="323528" y="4221088"/>
            <a:ext cx="125930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 und Verantwortung der Führungskräfte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764704"/>
            <a:ext cx="7892355" cy="510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Organisation </a:t>
            </a:r>
            <a:r>
              <a:rPr lang="de-DE" sz="16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und Durchführung des Arbeitsschutzes </a:t>
            </a:r>
            <a:r>
              <a:rPr lang="de-DE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im Zuständigkeitsbereich</a:t>
            </a:r>
          </a:p>
          <a:p>
            <a:endParaRPr lang="de-DE" sz="1600" b="1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endParaRPr lang="de-DE" sz="1600" b="1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15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Treffen erforderlicher Maßnahmen zum Schutz der </a:t>
            </a: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Beschäftigten, </a:t>
            </a:r>
            <a:b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wie z.B.</a:t>
            </a:r>
            <a:b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 Regelungen zum Umgang mit Gefahrstoffen</a:t>
            </a:r>
            <a:b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 Regelungen für besondere Beschäftigungsgruppen </a:t>
            </a:r>
            <a:b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 (Jugendliche, Mutterschutz)</a:t>
            </a:r>
            <a:endParaRPr lang="de-DE" altLang="de-DE" sz="150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5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Bereitstellung geeigneter Mittel, z.B.</a:t>
            </a: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 Maschinen und Geräte</a:t>
            </a:r>
            <a:b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 Persönliche Schutzausrüstung (PSA) und</a:t>
            </a:r>
            <a:b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- </a:t>
            </a:r>
            <a:r>
              <a:rPr lang="de-DE" altLang="de-DE" sz="15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schriftliche Anweisungen.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Einweisung und Unterweisung von Mitarbeitern (Erstunterweisung </a:t>
            </a:r>
            <a:b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und grundsätzlich einmal im Jahr; unter 18 Jahren halbjährlich)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Betriebsanweisungen erstellen (z.B. für Gefahrstoffe, Maschinen oder Tätigkeiten)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Gefährdungsbeurteilungen erstellen, für Arbeitsplätze, Tätigkeiten, auch für besondere Anlässe z.B. Mutterschutz</a:t>
            </a:r>
            <a:endParaRPr lang="de-DE" altLang="de-DE" sz="150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5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Instandhalten elektrischer Anlagen und Betriebsmittel gemäß den elektrotechnischen Regeln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Beschädigte </a:t>
            </a:r>
            <a:r>
              <a:rPr lang="de-DE" altLang="de-DE" sz="15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Anlagen oder Betriebsmittel stilllegen oder </a:t>
            </a: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sperren</a:t>
            </a:r>
            <a:r>
              <a:rPr lang="de-DE" altLang="de-DE" sz="15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sz="15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und Mängel beheben lassen</a:t>
            </a:r>
            <a:endParaRPr lang="de-DE" altLang="de-DE" sz="150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50861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 und Verantwortung der Beschäftigten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03848" y="2892556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Bestimmungsgemäße Benutzung von </a:t>
            </a:r>
            <a:b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Persönlicher Schutzausrüstung</a:t>
            </a:r>
            <a:b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Arbeitsmitteln</a:t>
            </a:r>
            <a:b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- Schutzvorrichtungen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Betriebliche </a:t>
            </a:r>
            <a:r>
              <a:rPr 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Regelungen </a:t>
            </a: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und Unterweisungsinhalte </a:t>
            </a:r>
            <a:r>
              <a:rPr lang="de-DE" sz="1600" dirty="0">
                <a:solidFill>
                  <a:srgbClr val="002060"/>
                </a:solidFill>
                <a:latin typeface="Calibri" panose="020F0502020204030204" pitchFamily="34" charset="0"/>
              </a:rPr>
              <a:t>befolgen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Betriebsanweisungen beachten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Verkehrs- und Rettungswege freihalten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Gefahren und Mängel den Vorgesetzten melden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Maßnahmen des Arbeitsschutzes unterstützen</a:t>
            </a:r>
            <a:endParaRPr 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43336"/>
            <a:ext cx="2304256" cy="250376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123728" y="2010544"/>
            <a:ext cx="57606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02060"/>
                </a:solidFill>
                <a:latin typeface="Calibri" panose="020F0502020204030204" pitchFamily="34" charset="0"/>
              </a:rPr>
              <a:t>Für sich selbst und dritte Personen Sorge tragen, um Sicherheit und Gesundheit bei der Arbeit zu gewährleisten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77669"/>
            <a:ext cx="1189404" cy="1184646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171464" y="2780928"/>
            <a:ext cx="1440161" cy="2610680"/>
            <a:chOff x="171464" y="2780928"/>
            <a:chExt cx="1440161" cy="2610680"/>
          </a:xfrm>
        </p:grpSpPr>
        <p:cxnSp>
          <p:nvCxnSpPr>
            <p:cNvPr id="11" name="Gerader Verbinder 10"/>
            <p:cNvCxnSpPr/>
            <p:nvPr/>
          </p:nvCxnSpPr>
          <p:spPr>
            <a:xfrm>
              <a:off x="395536" y="2780928"/>
              <a:ext cx="1008112" cy="2592288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>
            <a:xfrm flipH="1">
              <a:off x="171464" y="2793183"/>
              <a:ext cx="1440161" cy="2598425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42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Zuständige Versicherung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DA8A5-A45A-4E20-8DBF-9ACEEEDCA41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87624" y="1916832"/>
            <a:ext cx="6697663" cy="248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565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60000"/>
              </a:spcBef>
              <a:buClr>
                <a:schemeClr val="tx1"/>
              </a:buClr>
            </a:pPr>
            <a:r>
              <a:rPr lang="de-DE" altLang="de-DE" sz="2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Alle Mitarbeiterinnen und Mitarbeiter der JLU sind während </a:t>
            </a:r>
            <a:r>
              <a:rPr lang="de-DE" altLang="de-DE" sz="24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der Arbeitszeit sowie auf dem direkten Weg zur Arbeit bzw. </a:t>
            </a:r>
            <a:r>
              <a:rPr lang="de-DE" altLang="de-DE" sz="2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Heimweg bei der </a:t>
            </a:r>
          </a:p>
          <a:p>
            <a:pPr algn="ctr" eaLnBrk="0" hangingPunct="0">
              <a:spcBef>
                <a:spcPct val="60000"/>
              </a:spcBef>
              <a:buClr>
                <a:schemeClr val="tx1"/>
              </a:buClr>
            </a:pPr>
            <a:r>
              <a:rPr lang="de-DE" altLang="de-DE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Unfallkasse Hessen (UKH)</a:t>
            </a:r>
          </a:p>
          <a:p>
            <a:pPr algn="ctr" eaLnBrk="0" hangingPunct="0">
              <a:spcBef>
                <a:spcPct val="60000"/>
              </a:spcBef>
              <a:buClr>
                <a:schemeClr val="tx1"/>
              </a:buClr>
            </a:pPr>
            <a:r>
              <a:rPr lang="de-DE" altLang="de-DE" sz="2400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v</a:t>
            </a:r>
            <a:r>
              <a:rPr lang="de-DE" altLang="de-DE" sz="240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ersichert.</a:t>
            </a:r>
            <a:endParaRPr lang="de-DE" altLang="de-DE" sz="240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5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äsentation2">
  <a:themeElements>
    <a:clrScheme name="JLU-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LU-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821</Words>
  <Application>Microsoft Office PowerPoint</Application>
  <PresentationFormat>Bildschirmpräsentation (4:3)</PresentationFormat>
  <Paragraphs>260</Paragraphs>
  <Slides>24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Präsentation2</vt:lpstr>
      <vt:lpstr>Erstunterweisung</vt:lpstr>
      <vt:lpstr>Erstunterweisung</vt:lpstr>
      <vt:lpstr>Ziele im Arbeitsschutz</vt:lpstr>
      <vt:lpstr>Aufbau der Arbeitsschutzorganisation in Deutschland</vt:lpstr>
      <vt:lpstr>Organisation des Arbeitsschutzes JLU</vt:lpstr>
      <vt:lpstr>Aufbau B 3 – Sicherheit und Umwelt</vt:lpstr>
      <vt:lpstr>Aufgaben und Verantwortung der Führungskräfte</vt:lpstr>
      <vt:lpstr>Aufgaben und Verantwortung der Beschäftigten</vt:lpstr>
      <vt:lpstr>Zuständige Versicherung</vt:lpstr>
      <vt:lpstr>Arbeits- und Wegeunfall</vt:lpstr>
      <vt:lpstr>Meldepflichtige und nicht meldepflichtige Unfälle</vt:lpstr>
      <vt:lpstr>Verhalten bei Arbeitsunfällen</vt:lpstr>
      <vt:lpstr>Arbeitsunfall – was ist zu tun?</vt:lpstr>
      <vt:lpstr>Ersthelfer und Durchgangsärzte</vt:lpstr>
      <vt:lpstr>Brandschutz – Verhalten im Brandfall </vt:lpstr>
      <vt:lpstr>Brandverhütung</vt:lpstr>
      <vt:lpstr>Flucht- und Rettungswege</vt:lpstr>
      <vt:lpstr>Sicherheitskennzeichen am Arbeitsplatz</vt:lpstr>
      <vt:lpstr>Gebotszeichen</vt:lpstr>
      <vt:lpstr>Verbotszeichen</vt:lpstr>
      <vt:lpstr>Warnzeichen</vt:lpstr>
      <vt:lpstr>Rettungszeichen</vt:lpstr>
      <vt:lpstr>Brandschutzzeichen</vt:lpstr>
      <vt:lpstr>PowerPoint-Präsentation</vt:lpstr>
    </vt:vector>
  </TitlesOfParts>
  <Company>QW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Kultur- und Sozialwissenschaften</dc:title>
  <dc:creator>Wolfgang Polkowski</dc:creator>
  <cp:lastModifiedBy>Weber, Edwin</cp:lastModifiedBy>
  <cp:revision>284</cp:revision>
  <dcterms:created xsi:type="dcterms:W3CDTF">2009-07-09T09:38:27Z</dcterms:created>
  <dcterms:modified xsi:type="dcterms:W3CDTF">2018-09-04T12:19:14Z</dcterms:modified>
</cp:coreProperties>
</file>