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57" r:id="rId5"/>
    <p:sldId id="261" r:id="rId6"/>
    <p:sldId id="262" r:id="rId7"/>
    <p:sldId id="258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97" d="100"/>
          <a:sy n="97" d="100"/>
        </p:scale>
        <p:origin x="9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aunfels.de/sites/gensite.asp?SID=cms1111202022420841843465&amp;Art=430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raunfels.de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uden.de/rechtschreibung/Deportation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A_H6uIFflY4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ah-bremerhaven.de/familienrecherche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pb.de/mediathek/652/die-geschichte-der-familie-brodmann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egu-geschichte.de/oer/" TargetMode="External"/><Relationship Id="rId2" Type="http://schemas.openxmlformats.org/officeDocument/2006/relationships/hyperlink" Target="https://segu-geschichte.de/informationen-lehrer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Digitale Ausstellung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Jüdisches Leben in Braunfels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037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Ursprungsidee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 smtClean="0"/>
              <a:t>Wahlpflichtkurs „Geschichtswerkstatt“ im Schuljahr 2018/19 und 2019/20</a:t>
            </a:r>
          </a:p>
          <a:p>
            <a:r>
              <a:rPr lang="de-DE" dirty="0" smtClean="0"/>
              <a:t>Projekt „Stolpersteine“ mit dem Künstler Günter </a:t>
            </a:r>
            <a:r>
              <a:rPr lang="de-DE" dirty="0" err="1" smtClean="0"/>
              <a:t>Demnig</a:t>
            </a:r>
            <a:r>
              <a:rPr lang="de-DE" dirty="0" smtClean="0"/>
              <a:t> angedacht</a:t>
            </a:r>
          </a:p>
          <a:p>
            <a:r>
              <a:rPr lang="de-DE" dirty="0" smtClean="0"/>
              <a:t>„Hürden“ in der Stadt Braunfels und im Archiv</a:t>
            </a:r>
          </a:p>
          <a:p>
            <a:r>
              <a:rPr lang="de-DE" dirty="0" smtClean="0"/>
              <a:t>Befragung von „Lokalhistorikerin“ und Recherche im schuleigenen Archiv, sowie Online-Abfrage Gedenkstätten</a:t>
            </a:r>
          </a:p>
          <a:p>
            <a:r>
              <a:rPr lang="de-DE" dirty="0" smtClean="0"/>
              <a:t>Entwicklung einer Ausstellung für die Schule</a:t>
            </a:r>
          </a:p>
          <a:p>
            <a:r>
              <a:rPr lang="de-DE" dirty="0" smtClean="0"/>
              <a:t>Plakate von </a:t>
            </a:r>
            <a:r>
              <a:rPr lang="de-DE" dirty="0" err="1" smtClean="0"/>
              <a:t>SchülerInnen</a:t>
            </a:r>
            <a:r>
              <a:rPr lang="de-DE" dirty="0" smtClean="0"/>
              <a:t> für </a:t>
            </a:r>
            <a:r>
              <a:rPr lang="de-DE" dirty="0" err="1" smtClean="0"/>
              <a:t>SchülerInnen</a:t>
            </a:r>
            <a:r>
              <a:rPr lang="de-DE" dirty="0" smtClean="0"/>
              <a:t>!</a:t>
            </a:r>
          </a:p>
          <a:p>
            <a:r>
              <a:rPr lang="de-DE" dirty="0" smtClean="0"/>
              <a:t>Im Zuge der Schulschließungen Idee einer digitalen Ausstellung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305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31868" y="72999"/>
            <a:ext cx="9603275" cy="1049235"/>
          </a:xfrm>
        </p:spPr>
        <p:txBody>
          <a:bodyPr/>
          <a:lstStyle/>
          <a:p>
            <a:r>
              <a:rPr lang="de-DE" dirty="0" smtClean="0"/>
              <a:t>Die Ausstellung</a:t>
            </a:r>
            <a:endParaRPr lang="de-DE" dirty="0"/>
          </a:p>
        </p:txBody>
      </p:sp>
      <p:pic>
        <p:nvPicPr>
          <p:cNvPr id="12" name="Inhaltsplatzhalt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149" y="626717"/>
            <a:ext cx="1963724" cy="3034847"/>
          </a:xfr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25" y="624791"/>
            <a:ext cx="1966216" cy="3038698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505" y="626717"/>
            <a:ext cx="1963724" cy="3034847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693" y="662377"/>
            <a:ext cx="1940651" cy="2999187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826" y="3829909"/>
            <a:ext cx="1925403" cy="2975623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605" y="3832741"/>
            <a:ext cx="1921739" cy="2969961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171" y="3837434"/>
            <a:ext cx="1918702" cy="2965268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249" y="3820349"/>
            <a:ext cx="1938792" cy="299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31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8630" y="81708"/>
            <a:ext cx="9603275" cy="1049235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259" y="412932"/>
            <a:ext cx="3169401" cy="4898166"/>
          </a:xfrm>
        </p:spPr>
      </p:pic>
      <p:sp>
        <p:nvSpPr>
          <p:cNvPr id="3" name="Interaktive Schaltfläche: Informationen 2">
            <a:hlinkClick r:id="rId3" highlightClick="1"/>
          </p:cNvPr>
          <p:cNvSpPr/>
          <p:nvPr/>
        </p:nvSpPr>
        <p:spPr>
          <a:xfrm>
            <a:off x="1245476" y="2924503"/>
            <a:ext cx="748862" cy="677918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87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8630" y="81708"/>
            <a:ext cx="9603275" cy="1049235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125" y="81708"/>
            <a:ext cx="8043541" cy="12430929"/>
          </a:xfrm>
        </p:spPr>
      </p:pic>
    </p:spTree>
    <p:extLst>
      <p:ext uri="{BB962C8B-B14F-4D97-AF65-F5344CB8AC3E}">
        <p14:creationId xmlns:p14="http://schemas.microsoft.com/office/powerpoint/2010/main" val="221132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8630" y="81708"/>
            <a:ext cx="9603275" cy="1049235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8" y="-6707462"/>
            <a:ext cx="8043541" cy="12430929"/>
          </a:xfr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l="30208" t="17870" r="5053" b="30093"/>
          <a:stretch/>
        </p:blipFill>
        <p:spPr>
          <a:xfrm>
            <a:off x="535305" y="1130943"/>
            <a:ext cx="11839575" cy="5353050"/>
          </a:xfrm>
          <a:prstGeom prst="rect">
            <a:avLst/>
          </a:prstGeom>
        </p:spPr>
      </p:pic>
      <p:sp>
        <p:nvSpPr>
          <p:cNvPr id="5" name="Interaktive Schaltfläche: Informationen 4">
            <a:hlinkClick r:id="rId4" highlightClick="1"/>
          </p:cNvPr>
          <p:cNvSpPr/>
          <p:nvPr/>
        </p:nvSpPr>
        <p:spPr>
          <a:xfrm>
            <a:off x="5826442" y="4417695"/>
            <a:ext cx="628650" cy="590550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689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8630" y="81708"/>
            <a:ext cx="9603275" cy="1049235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882" y="125482"/>
            <a:ext cx="3693388" cy="570796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211" y="455579"/>
            <a:ext cx="360997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21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8630" y="81708"/>
            <a:ext cx="9603275" cy="1049235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9" t="17036" r="4415" b="45339"/>
          <a:stretch/>
        </p:blipFill>
        <p:spPr>
          <a:xfrm>
            <a:off x="1159932" y="0"/>
            <a:ext cx="9474202" cy="605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56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8630" y="81708"/>
            <a:ext cx="9603275" cy="1049235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7" t="54862" r="4685" b="7194"/>
          <a:stretch/>
        </p:blipFill>
        <p:spPr>
          <a:xfrm>
            <a:off x="1159934" y="0"/>
            <a:ext cx="9491132" cy="614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45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867" y="116779"/>
            <a:ext cx="3669287" cy="5670718"/>
          </a:xfrm>
          <a:prstGeom prst="rect">
            <a:avLst/>
          </a:prstGeom>
        </p:spPr>
      </p:pic>
      <p:sp>
        <p:nvSpPr>
          <p:cNvPr id="5" name="Interaktive Schaltfläche: Informationen 4">
            <a:hlinkClick r:id="rId3" highlightClick="1"/>
          </p:cNvPr>
          <p:cNvSpPr/>
          <p:nvPr/>
        </p:nvSpPr>
        <p:spPr>
          <a:xfrm>
            <a:off x="1363718" y="2701159"/>
            <a:ext cx="1493782" cy="1261241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Deportation</a:t>
            </a:r>
          </a:p>
          <a:p>
            <a:pPr algn="ctr"/>
            <a:r>
              <a:rPr lang="de-DE" dirty="0" smtClean="0"/>
              <a:t>Definition</a:t>
            </a:r>
            <a:endParaRPr lang="de-DE" dirty="0"/>
          </a:p>
        </p:txBody>
      </p:sp>
      <p:sp>
        <p:nvSpPr>
          <p:cNvPr id="3" name="Interaktive Schaltfläche: Film 2">
            <a:hlinkClick r:id="rId4" highlightClick="1"/>
          </p:cNvPr>
          <p:cNvSpPr/>
          <p:nvPr/>
        </p:nvSpPr>
        <p:spPr>
          <a:xfrm>
            <a:off x="8666521" y="2701159"/>
            <a:ext cx="1615965" cy="1261241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Deportation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342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" t="17022" r="4241" b="45474"/>
          <a:stretch/>
        </p:blipFill>
        <p:spPr>
          <a:xfrm>
            <a:off x="1647350" y="76200"/>
            <a:ext cx="9211732" cy="588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6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933" y="89067"/>
            <a:ext cx="3813221" cy="5893162"/>
          </a:xfrm>
        </p:spPr>
      </p:pic>
      <p:sp>
        <p:nvSpPr>
          <p:cNvPr id="5" name="Interaktive Schaltfläche: Informationen 4">
            <a:hlinkClick r:id="rId3" highlightClick="1"/>
          </p:cNvPr>
          <p:cNvSpPr/>
          <p:nvPr/>
        </p:nvSpPr>
        <p:spPr>
          <a:xfrm>
            <a:off x="1021080" y="3086100"/>
            <a:ext cx="1927860" cy="1143000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Auswandererhaus Bremerhaven</a:t>
            </a:r>
            <a:endParaRPr lang="de-DE" dirty="0"/>
          </a:p>
        </p:txBody>
      </p:sp>
      <p:sp>
        <p:nvSpPr>
          <p:cNvPr id="3" name="Interaktive Schaltfläche: Film 2">
            <a:hlinkClick r:id="rId4" highlightClick="1"/>
          </p:cNvPr>
          <p:cNvSpPr/>
          <p:nvPr/>
        </p:nvSpPr>
        <p:spPr>
          <a:xfrm>
            <a:off x="8576441" y="3026979"/>
            <a:ext cx="1876097" cy="1202121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Flucht ins Exil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244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11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35" t="17041" r="3869" b="45480"/>
          <a:stretch/>
        </p:blipFill>
        <p:spPr>
          <a:xfrm>
            <a:off x="457200" y="237067"/>
            <a:ext cx="4656668" cy="5813246"/>
          </a:xfr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439" y="435691"/>
            <a:ext cx="3811216" cy="550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0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11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58" t="54807" r="4303" b="6833"/>
          <a:stretch/>
        </p:blipFill>
        <p:spPr>
          <a:xfrm>
            <a:off x="6604000" y="72956"/>
            <a:ext cx="4614333" cy="5980711"/>
          </a:xfr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l="28820" t="15456" r="52949" b="49440"/>
          <a:stretch/>
        </p:blipFill>
        <p:spPr>
          <a:xfrm>
            <a:off x="742722" y="558800"/>
            <a:ext cx="3285067" cy="404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4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72" y="200541"/>
            <a:ext cx="3688704" cy="5700725"/>
          </a:xfrm>
          <a:prstGeom prst="rect">
            <a:avLst/>
          </a:prstGeom>
        </p:spPr>
      </p:pic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" t="16168" r="49833" b="48735"/>
          <a:stretch/>
        </p:blipFill>
        <p:spPr>
          <a:xfrm>
            <a:off x="3903715" y="200541"/>
            <a:ext cx="4699001" cy="5700725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8801100" y="2169350"/>
            <a:ext cx="3228975" cy="34163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 smtClean="0"/>
              <a:t>Moses, Sally Salomon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smtClean="0"/>
              <a:t>geb. am 08.05.1879 in Braunfels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smtClean="0"/>
              <a:t>Wohnhaft in Braunfels und Wetzlar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smtClean="0"/>
              <a:t>Inhaftierung am 16. 07.1938 – Gerichtsgefängnis Wetzlar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smtClean="0"/>
              <a:t>11.November 1938 Deportation ins KZ Buchenwald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dirty="0" smtClean="0"/>
              <a:t>Todesdatum: 26.12.1938 – KZ Buchenwald</a:t>
            </a:r>
            <a:endParaRPr lang="de-DE" dirty="0"/>
          </a:p>
        </p:txBody>
      </p:sp>
      <p:sp>
        <p:nvSpPr>
          <p:cNvPr id="3" name="Interaktive Schaltfläche: Sound 2">
            <a:hlinkClick r:id="" action="ppaction://noaction" highlightClick="1">
              <a:snd r:embed="rId3" name="applause.wav"/>
            </a:hlinkClick>
          </p:cNvPr>
          <p:cNvSpPr/>
          <p:nvPr/>
        </p:nvSpPr>
        <p:spPr>
          <a:xfrm>
            <a:off x="9167648" y="386255"/>
            <a:ext cx="575442" cy="55967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268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Fazit zum Projekt: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Als </a:t>
            </a:r>
            <a:r>
              <a:rPr lang="de-DE" dirty="0" smtClean="0"/>
              <a:t>digitale Ausstellung gut in der Schul-Cloud nutzbar -&gt; Distanzunterricht</a:t>
            </a:r>
          </a:p>
          <a:p>
            <a:r>
              <a:rPr lang="de-DE" dirty="0" smtClean="0"/>
              <a:t>Veränderte Aufgabenstellungen möglich</a:t>
            </a:r>
          </a:p>
          <a:p>
            <a:r>
              <a:rPr lang="de-DE" dirty="0" smtClean="0"/>
              <a:t>Ausstellung auch in gedruckter Form vorhanden -&gt; Präsenzunterricht und </a:t>
            </a:r>
            <a:r>
              <a:rPr lang="de-DE" dirty="0" smtClean="0"/>
              <a:t>Leihgaben</a:t>
            </a:r>
          </a:p>
          <a:p>
            <a:r>
              <a:rPr lang="de-DE" dirty="0" smtClean="0"/>
              <a:t>Nächste Stufe -&gt; Umsetzung eines virtuellen Rundganges</a:t>
            </a:r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248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58240" y="802299"/>
            <a:ext cx="10690859" cy="2253322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 smtClean="0"/>
              <a:t>Unterricht mit der Lernplattform </a:t>
            </a:r>
            <a:br>
              <a:rPr lang="de-DE" dirty="0" smtClean="0"/>
            </a:br>
            <a:r>
              <a:rPr lang="de-DE" dirty="0" smtClean="0"/>
              <a:t>„</a:t>
            </a:r>
            <a:r>
              <a:rPr lang="de-DE" dirty="0" err="1" smtClean="0"/>
              <a:t>Segu</a:t>
            </a:r>
            <a:r>
              <a:rPr lang="de-DE" dirty="0" smtClean="0"/>
              <a:t> </a:t>
            </a:r>
            <a:r>
              <a:rPr lang="de-DE" dirty="0" err="1" smtClean="0"/>
              <a:t>geschichte</a:t>
            </a:r>
            <a:r>
              <a:rPr lang="de-DE" dirty="0" smtClean="0"/>
              <a:t>“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417780" y="3493104"/>
            <a:ext cx="8637072" cy="977621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8257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ist „</a:t>
            </a:r>
            <a:r>
              <a:rPr lang="de-DE" dirty="0" err="1" smtClean="0"/>
              <a:t>Segu</a:t>
            </a:r>
            <a:r>
              <a:rPr lang="de-DE" dirty="0"/>
              <a:t> </a:t>
            </a:r>
            <a:r>
              <a:rPr lang="de-DE" dirty="0" smtClean="0"/>
              <a:t>Geschichte“?</a:t>
            </a:r>
            <a:br>
              <a:rPr lang="de-DE" dirty="0" smtClean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sz="2100" dirty="0" err="1" smtClean="0"/>
              <a:t>Segu</a:t>
            </a:r>
            <a:r>
              <a:rPr lang="de-DE" sz="2100" dirty="0" smtClean="0"/>
              <a:t> steht für selbstgesteuerten Geschichtsunterricht</a:t>
            </a:r>
          </a:p>
          <a:p>
            <a:pPr marL="0" indent="0">
              <a:buNone/>
            </a:pPr>
            <a:r>
              <a:rPr lang="de-DE" b="1" dirty="0" smtClean="0"/>
              <a:t>„</a:t>
            </a:r>
            <a:r>
              <a:rPr lang="de-DE" b="1" dirty="0" err="1" smtClean="0"/>
              <a:t>segu</a:t>
            </a:r>
            <a:r>
              <a:rPr lang="de-DE" b="1" dirty="0" smtClean="0"/>
              <a:t> </a:t>
            </a:r>
            <a:r>
              <a:rPr lang="de-DE" b="1" dirty="0"/>
              <a:t>Geschichte</a:t>
            </a:r>
            <a:r>
              <a:rPr lang="de-DE" dirty="0"/>
              <a:t> unterstützt Lehrer/innen, </a:t>
            </a:r>
            <a:r>
              <a:rPr lang="de-DE" b="1" dirty="0"/>
              <a:t>offenen Geschichtsunterricht</a:t>
            </a:r>
            <a:r>
              <a:rPr lang="de-DE" dirty="0"/>
              <a:t> durchzuführen und dafür </a:t>
            </a:r>
            <a:r>
              <a:rPr lang="de-DE" b="1" dirty="0"/>
              <a:t>digitale Medien sinnvoll einzusetzen</a:t>
            </a:r>
            <a:r>
              <a:rPr lang="de-DE" dirty="0"/>
              <a:t>.</a:t>
            </a:r>
          </a:p>
          <a:p>
            <a:pPr marL="0" indent="0">
              <a:buNone/>
            </a:pPr>
            <a:r>
              <a:rPr lang="de-DE" dirty="0"/>
              <a:t>Das </a:t>
            </a:r>
            <a:r>
              <a:rPr lang="de-DE" b="1" dirty="0"/>
              <a:t>Thema</a:t>
            </a:r>
            <a:r>
              <a:rPr lang="de-DE" dirty="0"/>
              <a:t> der Unterrichtsreihe und die </a:t>
            </a:r>
            <a:r>
              <a:rPr lang="de-DE" b="1" dirty="0"/>
              <a:t>Auswahl der zu bearbeitenden Module</a:t>
            </a:r>
            <a:r>
              <a:rPr lang="de-DE" dirty="0"/>
              <a:t> legen Lehrer/innen im </a:t>
            </a:r>
            <a:r>
              <a:rPr lang="de-DE" b="1" dirty="0" err="1">
                <a:hlinkClick r:id="rId2"/>
              </a:rPr>
              <a:t>segu_Planer</a:t>
            </a:r>
            <a:r>
              <a:rPr lang="de-DE" dirty="0"/>
              <a:t> fest. Im Unterricht können sie ihre Schüler/innen beim selbstgesteuerten Lernen beraten und unterstützen.</a:t>
            </a:r>
          </a:p>
          <a:p>
            <a:pPr marL="0" indent="0">
              <a:buNone/>
            </a:pPr>
            <a:r>
              <a:rPr lang="de-DE" dirty="0"/>
              <a:t>Die </a:t>
            </a:r>
            <a:r>
              <a:rPr lang="de-DE" b="1" dirty="0" err="1"/>
              <a:t>segu</a:t>
            </a:r>
            <a:r>
              <a:rPr lang="de-DE" dirty="0"/>
              <a:t>-Lernmaterialien werden im Rahmen eines </a:t>
            </a:r>
            <a:r>
              <a:rPr lang="de-DE" b="1" dirty="0"/>
              <a:t>Projektes an der Universität zu Köln</a:t>
            </a:r>
            <a:r>
              <a:rPr lang="de-DE" dirty="0"/>
              <a:t> erarbeitet. Sie sind als </a:t>
            </a:r>
            <a:r>
              <a:rPr lang="de-DE" b="1" dirty="0">
                <a:hlinkClick r:id="rId3"/>
              </a:rPr>
              <a:t>OER</a:t>
            </a:r>
            <a:r>
              <a:rPr lang="de-DE" dirty="0">
                <a:hlinkClick r:id="rId3"/>
              </a:rPr>
              <a:t> – </a:t>
            </a:r>
            <a:r>
              <a:rPr lang="de-DE" b="1" dirty="0">
                <a:hlinkClick r:id="rId3"/>
              </a:rPr>
              <a:t>Open Educational Resources</a:t>
            </a:r>
            <a:r>
              <a:rPr lang="de-DE" dirty="0"/>
              <a:t> </a:t>
            </a:r>
            <a:r>
              <a:rPr lang="de-DE" b="1" dirty="0"/>
              <a:t>frei verfügbar</a:t>
            </a:r>
            <a:r>
              <a:rPr lang="de-DE" dirty="0"/>
              <a:t> und dürfen – ohne gegen Urheberrechte zu verstoßen – vervielfältigt und verändert werden</a:t>
            </a:r>
            <a:r>
              <a:rPr lang="de-DE" dirty="0" smtClean="0"/>
              <a:t>.“</a:t>
            </a:r>
          </a:p>
          <a:p>
            <a:pPr marL="0" indent="0">
              <a:buNone/>
            </a:pPr>
            <a:r>
              <a:rPr lang="de-DE" dirty="0" smtClean="0"/>
              <a:t>Zitat: </a:t>
            </a:r>
            <a:r>
              <a:rPr lang="de-DE" dirty="0"/>
              <a:t>https://segu-geschichte.de/</a:t>
            </a:r>
          </a:p>
        </p:txBody>
      </p:sp>
    </p:spTree>
    <p:extLst>
      <p:ext uri="{BB962C8B-B14F-4D97-AF65-F5344CB8AC3E}">
        <p14:creationId xmlns:p14="http://schemas.microsoft.com/office/powerpoint/2010/main" val="285930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Aufbau von „</a:t>
            </a:r>
            <a:r>
              <a:rPr lang="de-DE" dirty="0" err="1" smtClean="0"/>
              <a:t>SEGu</a:t>
            </a:r>
            <a:r>
              <a:rPr lang="de-DE" dirty="0" smtClean="0"/>
              <a:t>“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320" t="8071" r="6411" b="7477"/>
          <a:stretch/>
        </p:blipFill>
        <p:spPr>
          <a:xfrm>
            <a:off x="843455" y="1329135"/>
            <a:ext cx="9853448" cy="530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74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334" t="8296" r="6927" b="5197"/>
          <a:stretch/>
        </p:blipFill>
        <p:spPr>
          <a:xfrm>
            <a:off x="1623848" y="220718"/>
            <a:ext cx="8939048" cy="651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t="8151" r="44844" b="4931"/>
          <a:stretch/>
        </p:blipFill>
        <p:spPr>
          <a:xfrm>
            <a:off x="465082" y="118241"/>
            <a:ext cx="7449208" cy="660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7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702566" y="1970690"/>
            <a:ext cx="2522482" cy="2612786"/>
          </a:xfrm>
        </p:spPr>
        <p:txBody>
          <a:bodyPr/>
          <a:lstStyle/>
          <a:p>
            <a:r>
              <a:rPr lang="de-DE" dirty="0" smtClean="0"/>
              <a:t>Interaktives Kartenmaterial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l="30645" t="13090" r="15455" b="4997"/>
          <a:stretch/>
        </p:blipFill>
        <p:spPr>
          <a:xfrm>
            <a:off x="740979" y="118242"/>
            <a:ext cx="7630511" cy="652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27985" y="4516821"/>
            <a:ext cx="10026869" cy="3519304"/>
          </a:xfrm>
        </p:spPr>
        <p:txBody>
          <a:bodyPr/>
          <a:lstStyle/>
          <a:p>
            <a:r>
              <a:rPr lang="de-DE" dirty="0" smtClean="0"/>
              <a:t>Links mit weiterführenden Materialien, Quizaufgaben und Aspekten mit aktuellem Bezug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l="31361" t="18171" r="15900" b="54285"/>
          <a:stretch/>
        </p:blipFill>
        <p:spPr>
          <a:xfrm>
            <a:off x="833318" y="804519"/>
            <a:ext cx="10221536" cy="300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81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t="7953" b="5115"/>
          <a:stretch/>
        </p:blipFill>
        <p:spPr>
          <a:xfrm>
            <a:off x="244364" y="220717"/>
            <a:ext cx="11719585" cy="573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l="14609" t="8284" r="15580" b="7000"/>
          <a:stretch/>
        </p:blipFill>
        <p:spPr>
          <a:xfrm>
            <a:off x="977462" y="94593"/>
            <a:ext cx="9262242" cy="632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68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l="14616" t="8759" r="15741" b="5249"/>
          <a:stretch/>
        </p:blipFill>
        <p:spPr>
          <a:xfrm>
            <a:off x="61255" y="-13111"/>
            <a:ext cx="8741980" cy="6071743"/>
          </a:xfrm>
          <a:prstGeom prst="rect">
            <a:avLst/>
          </a:prstGeom>
        </p:spPr>
      </p:pic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7771" t="7118" r="10843" b="4054"/>
          <a:stretch/>
        </p:blipFill>
        <p:spPr>
          <a:xfrm>
            <a:off x="1984442" y="-865761"/>
            <a:ext cx="5924146" cy="482197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/>
          <a:srcRect l="28588" t="17573" r="11962" b="15676"/>
          <a:stretch/>
        </p:blipFill>
        <p:spPr>
          <a:xfrm>
            <a:off x="4056434" y="2101174"/>
            <a:ext cx="6099243" cy="385215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/>
          <a:srcRect l="29219" t="46697" r="12344" b="15247"/>
          <a:stretch/>
        </p:blipFill>
        <p:spPr>
          <a:xfrm>
            <a:off x="1710097" y="1546698"/>
            <a:ext cx="9447529" cy="3460727"/>
          </a:xfrm>
          <a:prstGeom prst="rect">
            <a:avLst/>
          </a:prstGeom>
        </p:spPr>
      </p:pic>
      <p:sp>
        <p:nvSpPr>
          <p:cNvPr id="8" name="Pfeil nach links 7"/>
          <p:cNvSpPr/>
          <p:nvPr/>
        </p:nvSpPr>
        <p:spPr>
          <a:xfrm flipV="1">
            <a:off x="3443592" y="3674116"/>
            <a:ext cx="1639111" cy="28210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5"/>
          <a:srcRect l="16595" t="13307" r="19336" b="7802"/>
          <a:stretch/>
        </p:blipFill>
        <p:spPr>
          <a:xfrm>
            <a:off x="1030833" y="-717099"/>
            <a:ext cx="9912784" cy="686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7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Fazit zu „</a:t>
            </a:r>
            <a:r>
              <a:rPr lang="de-DE" dirty="0" err="1" smtClean="0"/>
              <a:t>Segu</a:t>
            </a:r>
            <a:r>
              <a:rPr lang="de-DE" dirty="0" smtClean="0"/>
              <a:t>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DE" sz="1800" dirty="0" smtClean="0"/>
              <a:t>Online Lernplattform zum selbstständigen Lernen </a:t>
            </a:r>
          </a:p>
          <a:p>
            <a:r>
              <a:rPr lang="de-DE" sz="1800" dirty="0" smtClean="0"/>
              <a:t>Auch Partnerarbeit möglich</a:t>
            </a:r>
          </a:p>
          <a:p>
            <a:r>
              <a:rPr lang="de-DE" sz="1800" dirty="0" smtClean="0"/>
              <a:t>Online und Offline Funktionen</a:t>
            </a:r>
          </a:p>
          <a:p>
            <a:r>
              <a:rPr lang="de-DE" sz="1800" dirty="0" smtClean="0"/>
              <a:t>Für Distanzunterricht geeignet (Jg. 8-10)</a:t>
            </a:r>
          </a:p>
          <a:p>
            <a:r>
              <a:rPr lang="de-DE" sz="1800" dirty="0" smtClean="0"/>
              <a:t>Anlegen eines Geschichtsportfolios möglich (als Ersatzleistung)</a:t>
            </a:r>
          </a:p>
          <a:p>
            <a:r>
              <a:rPr lang="de-DE" sz="1800" dirty="0" smtClean="0"/>
              <a:t>Abfrage von Arbeitsblättern</a:t>
            </a:r>
          </a:p>
          <a:p>
            <a:r>
              <a:rPr lang="de-DE" sz="1800" dirty="0" smtClean="0"/>
              <a:t>Erstellen von eigenen Arbeitsmaterialien</a:t>
            </a:r>
          </a:p>
          <a:p>
            <a:r>
              <a:rPr lang="de-DE" sz="1800" dirty="0" smtClean="0"/>
              <a:t>Inhalte mit ca. Zeitangaben</a:t>
            </a:r>
          </a:p>
          <a:p>
            <a:r>
              <a:rPr lang="de-DE" sz="1800" dirty="0" smtClean="0"/>
              <a:t>Auch für mobile Endgeräte nutzbar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59450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Meinungen der </a:t>
            </a:r>
            <a:r>
              <a:rPr lang="de-DE" dirty="0" err="1" smtClean="0"/>
              <a:t>SchülerInnen</a:t>
            </a:r>
            <a:r>
              <a:rPr lang="de-DE" dirty="0" smtClean="0"/>
              <a:t> und Schüler zu „</a:t>
            </a:r>
            <a:r>
              <a:rPr lang="de-DE" dirty="0" err="1" smtClean="0"/>
              <a:t>Segu</a:t>
            </a:r>
            <a:r>
              <a:rPr lang="de-DE" dirty="0" smtClean="0"/>
              <a:t>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Rechteckige Legende 3"/>
          <p:cNvSpPr/>
          <p:nvPr/>
        </p:nvSpPr>
        <p:spPr>
          <a:xfrm>
            <a:off x="1970690" y="2490952"/>
            <a:ext cx="1529255" cy="670034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340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6E071E6800AFA4DBAED5D9781E35747" ma:contentTypeVersion="0" ma:contentTypeDescription="Ein neues Dokument erstellen." ma:contentTypeScope="" ma:versionID="c0e0f162612e3991290cb79e5b1c1d5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0627edd4f09c1f414843cf0643fb7b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05EE17D-1249-46DE-9162-AC50D1F4219C}"/>
</file>

<file path=customXml/itemProps2.xml><?xml version="1.0" encoding="utf-8"?>
<ds:datastoreItem xmlns:ds="http://schemas.openxmlformats.org/officeDocument/2006/customXml" ds:itemID="{3D939382-E093-4EE0-BA9D-88E4343CCF9B}"/>
</file>

<file path=customXml/itemProps3.xml><?xml version="1.0" encoding="utf-8"?>
<ds:datastoreItem xmlns:ds="http://schemas.openxmlformats.org/officeDocument/2006/customXml" ds:itemID="{12CB83FB-AEFD-4085-BD73-DB1C44877023}"/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TM10001114[[fn=Katalog]]</Template>
  <TotalTime>0</TotalTime>
  <Words>331</Words>
  <Application>Microsoft Office PowerPoint</Application>
  <PresentationFormat>Breitbild</PresentationFormat>
  <Paragraphs>48</Paragraphs>
  <Slides>28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2" baseType="lpstr">
      <vt:lpstr>Arial</vt:lpstr>
      <vt:lpstr>Gill Sans MT</vt:lpstr>
      <vt:lpstr>Wingdings</vt:lpstr>
      <vt:lpstr>Gallery</vt:lpstr>
      <vt:lpstr>Digitale Ausstellung</vt:lpstr>
      <vt:lpstr>Ursprungsidee</vt:lpstr>
      <vt:lpstr>Die Ausstellung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Fazit zum Projekt: </vt:lpstr>
      <vt:lpstr>Unterricht mit der Lernplattform  „Segu geschichte“</vt:lpstr>
      <vt:lpstr>Was ist „Segu Geschichte“? </vt:lpstr>
      <vt:lpstr>Aufbau von „SEGu“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Fazit zu „Segu“</vt:lpstr>
      <vt:lpstr>Meinungen der SchülerInnen und Schüler zu „Segu“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Virtueller Rundgang</dc:title>
  <dc:creator>Schule</dc:creator>
  <cp:lastModifiedBy>Schule</cp:lastModifiedBy>
  <cp:revision>88</cp:revision>
  <dcterms:created xsi:type="dcterms:W3CDTF">2020-06-28T20:13:37Z</dcterms:created>
  <dcterms:modified xsi:type="dcterms:W3CDTF">2020-11-11T21:51:19Z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0x010100A6E071E6800AFA4DBAED5D9781E35747</vt:lpwstr>
  </property>
</Properties>
</file>