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7"/>
  </p:notesMasterIdLst>
  <p:handoutMasterIdLst>
    <p:handoutMasterId r:id="rId8"/>
  </p:handoutMasterIdLst>
  <p:sldIdLst>
    <p:sldId id="286" r:id="rId2"/>
    <p:sldId id="290" r:id="rId3"/>
    <p:sldId id="291" r:id="rId4"/>
    <p:sldId id="292" r:id="rId5"/>
    <p:sldId id="29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-Benutzer" initials="MO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0" autoAdjust="0"/>
    <p:restoredTop sz="94620" autoAdjust="0"/>
  </p:normalViewPr>
  <p:slideViewPr>
    <p:cSldViewPr snapToGrid="0" showGuides="1">
      <p:cViewPr varScale="1">
        <p:scale>
          <a:sx n="120" d="100"/>
          <a:sy n="120" d="100"/>
        </p:scale>
        <p:origin x="499" y="7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10" d="100"/>
          <a:sy n="110" d="100"/>
        </p:scale>
        <p:origin x="518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AC647D-0F76-43A3-B448-58B42EB7825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E2AA996-E0DD-4EF0-A069-38D63881372B}">
      <dgm:prSet phldrT="[Text]"/>
      <dgm:spPr/>
      <dgm:t>
        <a:bodyPr/>
        <a:lstStyle/>
        <a:p>
          <a:r>
            <a:rPr lang="de-DE" dirty="0" smtClean="0"/>
            <a:t>Indikatoren gestütztes Basisbudget für Forschung und Lehre (IGB)</a:t>
          </a:r>
          <a:endParaRPr lang="de-DE" dirty="0"/>
        </a:p>
      </dgm:t>
    </dgm:pt>
    <dgm:pt modelId="{122941B1-7D75-45C4-AE8F-1EB97A052FC9}" type="parTrans" cxnId="{AD1122CA-A9AE-4F97-A7E8-47C7C9E0BDAB}">
      <dgm:prSet/>
      <dgm:spPr/>
      <dgm:t>
        <a:bodyPr/>
        <a:lstStyle/>
        <a:p>
          <a:endParaRPr lang="de-DE"/>
        </a:p>
      </dgm:t>
    </dgm:pt>
    <dgm:pt modelId="{FE223C1B-3ABD-4934-9A25-73052AB6DC3F}" type="sibTrans" cxnId="{AD1122CA-A9AE-4F97-A7E8-47C7C9E0BDAB}">
      <dgm:prSet/>
      <dgm:spPr/>
      <dgm:t>
        <a:bodyPr/>
        <a:lstStyle/>
        <a:p>
          <a:endParaRPr lang="de-DE"/>
        </a:p>
      </dgm:t>
    </dgm:pt>
    <dgm:pt modelId="{08A04D0F-57A4-462D-8DC5-5713A1274CDA}">
      <dgm:prSet phldrT="[Text]"/>
      <dgm:spPr/>
      <dgm:t>
        <a:bodyPr/>
        <a:lstStyle/>
        <a:p>
          <a:endParaRPr lang="de-DE"/>
        </a:p>
      </dgm:t>
    </dgm:pt>
    <dgm:pt modelId="{EDA61135-BFFB-4B94-90A6-E207DCED6357}" type="parTrans" cxnId="{42C17C0B-CD87-467F-A7B2-52E7AB58AC55}">
      <dgm:prSet/>
      <dgm:spPr/>
      <dgm:t>
        <a:bodyPr/>
        <a:lstStyle/>
        <a:p>
          <a:endParaRPr lang="de-DE"/>
        </a:p>
      </dgm:t>
    </dgm:pt>
    <dgm:pt modelId="{BF2DD344-C42E-4AA1-8EA5-68F8B06D2F5D}" type="sibTrans" cxnId="{42C17C0B-CD87-467F-A7B2-52E7AB58AC55}">
      <dgm:prSet/>
      <dgm:spPr/>
      <dgm:t>
        <a:bodyPr/>
        <a:lstStyle/>
        <a:p>
          <a:endParaRPr lang="de-DE"/>
        </a:p>
      </dgm:t>
    </dgm:pt>
    <dgm:pt modelId="{71D2228B-F9FD-4B9C-A114-5DE73BD48142}">
      <dgm:prSet phldrT="[Text]"/>
      <dgm:spPr/>
      <dgm:t>
        <a:bodyPr/>
        <a:lstStyle/>
        <a:p>
          <a:endParaRPr lang="de-DE"/>
        </a:p>
      </dgm:t>
    </dgm:pt>
    <dgm:pt modelId="{1A934721-A652-40F1-BB41-45B5109C7F76}" type="parTrans" cxnId="{A67D957E-8E5F-4FE7-83EA-795CABDB0E40}">
      <dgm:prSet/>
      <dgm:spPr/>
      <dgm:t>
        <a:bodyPr/>
        <a:lstStyle/>
        <a:p>
          <a:endParaRPr lang="de-DE"/>
        </a:p>
      </dgm:t>
    </dgm:pt>
    <dgm:pt modelId="{0C657C2B-62F4-46DB-87A8-9689127AEE8B}" type="sibTrans" cxnId="{A67D957E-8E5F-4FE7-83EA-795CABDB0E40}">
      <dgm:prSet/>
      <dgm:spPr/>
      <dgm:t>
        <a:bodyPr/>
        <a:lstStyle/>
        <a:p>
          <a:endParaRPr lang="de-DE"/>
        </a:p>
      </dgm:t>
    </dgm:pt>
    <dgm:pt modelId="{C8305F31-DFCA-4664-88CE-811E6384638C}">
      <dgm:prSet custT="1"/>
      <dgm:spPr/>
      <dgm:t>
        <a:bodyPr/>
        <a:lstStyle/>
        <a:p>
          <a:r>
            <a:rPr lang="de-DE" sz="4400" dirty="0" smtClean="0">
              <a:solidFill>
                <a:schemeClr val="bg1"/>
              </a:solidFill>
            </a:rPr>
            <a:t>PMB</a:t>
          </a:r>
          <a:endParaRPr lang="de-DE" sz="4400" dirty="0">
            <a:solidFill>
              <a:schemeClr val="bg1"/>
            </a:solidFill>
          </a:endParaRPr>
        </a:p>
      </dgm:t>
    </dgm:pt>
    <dgm:pt modelId="{ADB247DE-5155-4869-9B24-6DC5F7165501}" type="parTrans" cxnId="{F276C3B5-BDE2-4AED-A40F-B39C61520F6A}">
      <dgm:prSet/>
      <dgm:spPr/>
      <dgm:t>
        <a:bodyPr/>
        <a:lstStyle/>
        <a:p>
          <a:endParaRPr lang="de-DE"/>
        </a:p>
      </dgm:t>
    </dgm:pt>
    <dgm:pt modelId="{2765CE78-06FC-466A-AE2D-DA8BEFB58FF5}" type="sibTrans" cxnId="{F276C3B5-BDE2-4AED-A40F-B39C61520F6A}">
      <dgm:prSet/>
      <dgm:spPr/>
      <dgm:t>
        <a:bodyPr/>
        <a:lstStyle/>
        <a:p>
          <a:endParaRPr lang="de-DE"/>
        </a:p>
      </dgm:t>
    </dgm:pt>
    <dgm:pt modelId="{791D04C0-5096-4610-92C1-65BFF335E298}">
      <dgm:prSet/>
      <dgm:spPr/>
      <dgm:t>
        <a:bodyPr/>
        <a:lstStyle/>
        <a:p>
          <a:endParaRPr lang="de-DE"/>
        </a:p>
      </dgm:t>
    </dgm:pt>
    <dgm:pt modelId="{F656EBE4-AE42-4121-A3FA-7B4F633A11B1}" type="parTrans" cxnId="{345998A4-3288-4DB6-A6F4-0B1A24F97891}">
      <dgm:prSet/>
      <dgm:spPr/>
      <dgm:t>
        <a:bodyPr/>
        <a:lstStyle/>
        <a:p>
          <a:endParaRPr lang="de-DE"/>
        </a:p>
      </dgm:t>
    </dgm:pt>
    <dgm:pt modelId="{E9AD15BA-B923-4F26-A757-4EBFFBD55261}" type="sibTrans" cxnId="{345998A4-3288-4DB6-A6F4-0B1A24F97891}">
      <dgm:prSet/>
      <dgm:spPr/>
      <dgm:t>
        <a:bodyPr/>
        <a:lstStyle/>
        <a:p>
          <a:endParaRPr lang="de-DE"/>
        </a:p>
      </dgm:t>
    </dgm:pt>
    <dgm:pt modelId="{CE21ADDD-7A39-4F0F-A3D6-046EB7272C00}">
      <dgm:prSet/>
      <dgm:spPr/>
      <dgm:t>
        <a:bodyPr/>
        <a:lstStyle/>
        <a:p>
          <a:endParaRPr lang="de-DE"/>
        </a:p>
      </dgm:t>
    </dgm:pt>
    <dgm:pt modelId="{89215CD2-4E4A-45BC-ABA0-EF5197BCA5EC}" type="parTrans" cxnId="{5F32A120-7F38-45F1-9708-C1FDDABC0F41}">
      <dgm:prSet/>
      <dgm:spPr/>
      <dgm:t>
        <a:bodyPr/>
        <a:lstStyle/>
        <a:p>
          <a:endParaRPr lang="de-DE"/>
        </a:p>
      </dgm:t>
    </dgm:pt>
    <dgm:pt modelId="{A2F45AAA-0993-47B7-A449-332F53FE1355}" type="sibTrans" cxnId="{5F32A120-7F38-45F1-9708-C1FDDABC0F41}">
      <dgm:prSet/>
      <dgm:spPr/>
      <dgm:t>
        <a:bodyPr/>
        <a:lstStyle/>
        <a:p>
          <a:endParaRPr lang="de-DE"/>
        </a:p>
      </dgm:t>
    </dgm:pt>
    <dgm:pt modelId="{7BA46813-ECCB-4F3F-ADB3-90E8FD622E3A}">
      <dgm:prSet/>
      <dgm:spPr/>
      <dgm:t>
        <a:bodyPr/>
        <a:lstStyle/>
        <a:p>
          <a:endParaRPr lang="de-DE"/>
        </a:p>
      </dgm:t>
    </dgm:pt>
    <dgm:pt modelId="{84FECFA4-1047-4B0A-8378-C6B1477DB1A7}" type="parTrans" cxnId="{29BBA172-8DF2-4F22-B7D2-08AB3E6E2516}">
      <dgm:prSet/>
      <dgm:spPr/>
      <dgm:t>
        <a:bodyPr/>
        <a:lstStyle/>
        <a:p>
          <a:endParaRPr lang="de-DE"/>
        </a:p>
      </dgm:t>
    </dgm:pt>
    <dgm:pt modelId="{570D6AC8-55C5-42F8-9969-729768C49195}" type="sibTrans" cxnId="{29BBA172-8DF2-4F22-B7D2-08AB3E6E2516}">
      <dgm:prSet/>
      <dgm:spPr/>
      <dgm:t>
        <a:bodyPr/>
        <a:lstStyle/>
        <a:p>
          <a:endParaRPr lang="de-DE"/>
        </a:p>
      </dgm:t>
    </dgm:pt>
    <dgm:pt modelId="{D81E149C-E380-43A5-B2A4-FE28BB51DCD8}">
      <dgm:prSet/>
      <dgm:spPr/>
      <dgm:t>
        <a:bodyPr/>
        <a:lstStyle/>
        <a:p>
          <a:endParaRPr lang="de-DE"/>
        </a:p>
      </dgm:t>
    </dgm:pt>
    <dgm:pt modelId="{862B12DA-2EA4-43E2-9657-C643F0FC643F}" type="parTrans" cxnId="{25C17700-2887-477D-B9F5-ACE5FAF6805A}">
      <dgm:prSet/>
      <dgm:spPr/>
      <dgm:t>
        <a:bodyPr/>
        <a:lstStyle/>
        <a:p>
          <a:endParaRPr lang="de-DE"/>
        </a:p>
      </dgm:t>
    </dgm:pt>
    <dgm:pt modelId="{52FE3669-9859-4A86-B995-2D346A2F0805}" type="sibTrans" cxnId="{25C17700-2887-477D-B9F5-ACE5FAF6805A}">
      <dgm:prSet/>
      <dgm:spPr/>
      <dgm:t>
        <a:bodyPr/>
        <a:lstStyle/>
        <a:p>
          <a:endParaRPr lang="de-DE"/>
        </a:p>
      </dgm:t>
    </dgm:pt>
    <dgm:pt modelId="{A534A8AE-EB70-4615-BA3A-993071BC99AA}">
      <dgm:prSet/>
      <dgm:spPr/>
      <dgm:t>
        <a:bodyPr/>
        <a:lstStyle/>
        <a:p>
          <a:endParaRPr lang="de-DE"/>
        </a:p>
      </dgm:t>
    </dgm:pt>
    <dgm:pt modelId="{67E8E9E9-BA4A-41A6-9AE0-ED476AFAC0E4}" type="parTrans" cxnId="{9D77A042-C019-4429-960D-9D7D26051A96}">
      <dgm:prSet/>
      <dgm:spPr/>
      <dgm:t>
        <a:bodyPr/>
        <a:lstStyle/>
        <a:p>
          <a:endParaRPr lang="de-DE"/>
        </a:p>
      </dgm:t>
    </dgm:pt>
    <dgm:pt modelId="{EE59F902-3931-4E99-8005-82B025B2FD88}" type="sibTrans" cxnId="{9D77A042-C019-4429-960D-9D7D26051A96}">
      <dgm:prSet/>
      <dgm:spPr/>
      <dgm:t>
        <a:bodyPr/>
        <a:lstStyle/>
        <a:p>
          <a:endParaRPr lang="de-DE"/>
        </a:p>
      </dgm:t>
    </dgm:pt>
    <dgm:pt modelId="{5641D49A-4938-402D-BCF3-C5432FCF86F9}">
      <dgm:prSet/>
      <dgm:spPr/>
      <dgm:t>
        <a:bodyPr/>
        <a:lstStyle/>
        <a:p>
          <a:endParaRPr lang="de-DE"/>
        </a:p>
      </dgm:t>
    </dgm:pt>
    <dgm:pt modelId="{8CE4E6AF-D82A-4269-90E9-0D4EEFCCD6A0}" type="parTrans" cxnId="{8FE81679-8B36-4C9B-9412-3156E441F8CF}">
      <dgm:prSet/>
      <dgm:spPr/>
      <dgm:t>
        <a:bodyPr/>
        <a:lstStyle/>
        <a:p>
          <a:endParaRPr lang="de-DE"/>
        </a:p>
      </dgm:t>
    </dgm:pt>
    <dgm:pt modelId="{1DA24D7F-1B30-4BAB-BA11-8E562703FC7F}" type="sibTrans" cxnId="{8FE81679-8B36-4C9B-9412-3156E441F8CF}">
      <dgm:prSet/>
      <dgm:spPr/>
      <dgm:t>
        <a:bodyPr/>
        <a:lstStyle/>
        <a:p>
          <a:endParaRPr lang="de-DE"/>
        </a:p>
      </dgm:t>
    </dgm:pt>
    <dgm:pt modelId="{7A238B86-54BE-440C-B372-088AAF29B2F4}">
      <dgm:prSet custT="1"/>
      <dgm:spPr/>
      <dgm:t>
        <a:bodyPr/>
        <a:lstStyle/>
        <a:p>
          <a:r>
            <a:rPr lang="de-DE" sz="4400" dirty="0" smtClean="0"/>
            <a:t>QSL</a:t>
          </a:r>
          <a:endParaRPr lang="de-DE" sz="4400" dirty="0"/>
        </a:p>
      </dgm:t>
    </dgm:pt>
    <dgm:pt modelId="{F30BAEB8-573E-44D5-9D2B-A60699CD5F59}" type="parTrans" cxnId="{C5939259-3AE1-4313-96A1-F0B6BEDAD999}">
      <dgm:prSet/>
      <dgm:spPr/>
      <dgm:t>
        <a:bodyPr/>
        <a:lstStyle/>
        <a:p>
          <a:endParaRPr lang="de-DE"/>
        </a:p>
      </dgm:t>
    </dgm:pt>
    <dgm:pt modelId="{76AA778A-8A17-4DA3-95F2-0E7CF9B83994}" type="sibTrans" cxnId="{C5939259-3AE1-4313-96A1-F0B6BEDAD999}">
      <dgm:prSet/>
      <dgm:spPr/>
      <dgm:t>
        <a:bodyPr/>
        <a:lstStyle/>
        <a:p>
          <a:endParaRPr lang="de-DE"/>
        </a:p>
      </dgm:t>
    </dgm:pt>
    <dgm:pt modelId="{92ED920A-7B06-44A1-BED2-0461857FB8D5}">
      <dgm:prSet custT="1"/>
      <dgm:spPr/>
      <dgm:t>
        <a:bodyPr/>
        <a:lstStyle/>
        <a:p>
          <a:r>
            <a:rPr lang="de-DE" sz="4400" dirty="0" smtClean="0"/>
            <a:t>ZVSL</a:t>
          </a:r>
          <a:endParaRPr lang="de-DE" sz="4400" dirty="0"/>
        </a:p>
      </dgm:t>
    </dgm:pt>
    <dgm:pt modelId="{EB3BB797-A572-45C4-A79A-2F858B5C5DBF}" type="parTrans" cxnId="{9CE51C41-1822-4B49-917F-8BA12EDC9FC4}">
      <dgm:prSet/>
      <dgm:spPr/>
      <dgm:t>
        <a:bodyPr/>
        <a:lstStyle/>
        <a:p>
          <a:endParaRPr lang="de-DE"/>
        </a:p>
      </dgm:t>
    </dgm:pt>
    <dgm:pt modelId="{FFAA3CDD-7D4A-4F43-A99F-46827C7F122D}" type="sibTrans" cxnId="{9CE51C41-1822-4B49-917F-8BA12EDC9FC4}">
      <dgm:prSet/>
      <dgm:spPr/>
      <dgm:t>
        <a:bodyPr/>
        <a:lstStyle/>
        <a:p>
          <a:endParaRPr lang="de-DE"/>
        </a:p>
      </dgm:t>
    </dgm:pt>
    <dgm:pt modelId="{C1FC2675-F671-4D02-BA09-85D798242C8C}">
      <dgm:prSet custT="1"/>
      <dgm:spPr/>
      <dgm:t>
        <a:bodyPr/>
        <a:lstStyle/>
        <a:p>
          <a:r>
            <a:rPr lang="de-DE" sz="4400" dirty="0" smtClean="0"/>
            <a:t>IMV</a:t>
          </a:r>
          <a:endParaRPr lang="de-DE" sz="4400" dirty="0"/>
        </a:p>
      </dgm:t>
    </dgm:pt>
    <dgm:pt modelId="{9447A2B3-E781-4589-8715-A6D57A38A818}" type="parTrans" cxnId="{6E348660-9A22-452B-AB25-3CAB60702B4C}">
      <dgm:prSet/>
      <dgm:spPr/>
      <dgm:t>
        <a:bodyPr/>
        <a:lstStyle/>
        <a:p>
          <a:endParaRPr lang="de-DE"/>
        </a:p>
      </dgm:t>
    </dgm:pt>
    <dgm:pt modelId="{CADF5619-31FF-4CFE-A169-83CB40C25A5C}" type="sibTrans" cxnId="{6E348660-9A22-452B-AB25-3CAB60702B4C}">
      <dgm:prSet/>
      <dgm:spPr/>
      <dgm:t>
        <a:bodyPr/>
        <a:lstStyle/>
        <a:p>
          <a:endParaRPr lang="de-DE"/>
        </a:p>
      </dgm:t>
    </dgm:pt>
    <dgm:pt modelId="{8D6539B6-49A3-40BF-8C2A-7784A798F84E}" type="pres">
      <dgm:prSet presAssocID="{2FAC647D-0F76-43A3-B448-58B42EB7825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3EAC0DF-FE64-45CB-A72C-F020558A161C}" type="pres">
      <dgm:prSet presAssocID="{AE2AA996-E0DD-4EF0-A069-38D63881372B}" presName="roof" presStyleLbl="dkBgShp" presStyleIdx="0" presStyleCnt="2"/>
      <dgm:spPr/>
      <dgm:t>
        <a:bodyPr/>
        <a:lstStyle/>
        <a:p>
          <a:endParaRPr lang="de-DE"/>
        </a:p>
      </dgm:t>
    </dgm:pt>
    <dgm:pt modelId="{51DFC761-79C2-4570-9BF8-94A55F027EC8}" type="pres">
      <dgm:prSet presAssocID="{AE2AA996-E0DD-4EF0-A069-38D63881372B}" presName="pillars" presStyleCnt="0"/>
      <dgm:spPr/>
    </dgm:pt>
    <dgm:pt modelId="{44853D84-F56C-4915-8C9F-3EFEB8D9FAE2}" type="pres">
      <dgm:prSet presAssocID="{AE2AA996-E0DD-4EF0-A069-38D63881372B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31C43C5-039A-4EA8-B79F-9F59DB3E0345}" type="pres">
      <dgm:prSet presAssocID="{7A238B86-54BE-440C-B372-088AAF29B2F4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45E3015-8FF6-4F84-BEB3-089532DD3052}" type="pres">
      <dgm:prSet presAssocID="{92ED920A-7B06-44A1-BED2-0461857FB8D5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04F3272-822F-4F1E-9246-F2B01EFF8827}" type="pres">
      <dgm:prSet presAssocID="{C1FC2675-F671-4D02-BA09-85D798242C8C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7462998-DB15-4A02-A170-3F8D4CAB38BA}" type="pres">
      <dgm:prSet presAssocID="{AE2AA996-E0DD-4EF0-A069-38D63881372B}" presName="base" presStyleLbl="dkBgShp" presStyleIdx="1" presStyleCnt="2"/>
      <dgm:spPr/>
    </dgm:pt>
  </dgm:ptLst>
  <dgm:cxnLst>
    <dgm:cxn modelId="{753EDDB9-C49F-4642-B1C3-07680A82BE8F}" type="presOf" srcId="{2FAC647D-0F76-43A3-B448-58B42EB7825F}" destId="{8D6539B6-49A3-40BF-8C2A-7784A798F84E}" srcOrd="0" destOrd="0" presId="urn:microsoft.com/office/officeart/2005/8/layout/hList3"/>
    <dgm:cxn modelId="{F276C3B5-BDE2-4AED-A40F-B39C61520F6A}" srcId="{AE2AA996-E0DD-4EF0-A069-38D63881372B}" destId="{C8305F31-DFCA-4664-88CE-811E6384638C}" srcOrd="0" destOrd="0" parTransId="{ADB247DE-5155-4869-9B24-6DC5F7165501}" sibTransId="{2765CE78-06FC-466A-AE2D-DA8BEFB58FF5}"/>
    <dgm:cxn modelId="{42C17C0B-CD87-467F-A7B2-52E7AB58AC55}" srcId="{2FAC647D-0F76-43A3-B448-58B42EB7825F}" destId="{08A04D0F-57A4-462D-8DC5-5713A1274CDA}" srcOrd="1" destOrd="0" parTransId="{EDA61135-BFFB-4B94-90A6-E207DCED6357}" sibTransId="{BF2DD344-C42E-4AA1-8EA5-68F8B06D2F5D}"/>
    <dgm:cxn modelId="{5F32A120-7F38-45F1-9708-C1FDDABC0F41}" srcId="{71D2228B-F9FD-4B9C-A114-5DE73BD48142}" destId="{CE21ADDD-7A39-4F0F-A3D6-046EB7272C00}" srcOrd="0" destOrd="0" parTransId="{89215CD2-4E4A-45BC-ABA0-EF5197BCA5EC}" sibTransId="{A2F45AAA-0993-47B7-A449-332F53FE1355}"/>
    <dgm:cxn modelId="{C5939259-3AE1-4313-96A1-F0B6BEDAD999}" srcId="{AE2AA996-E0DD-4EF0-A069-38D63881372B}" destId="{7A238B86-54BE-440C-B372-088AAF29B2F4}" srcOrd="1" destOrd="0" parTransId="{F30BAEB8-573E-44D5-9D2B-A60699CD5F59}" sibTransId="{76AA778A-8A17-4DA3-95F2-0E7CF9B83994}"/>
    <dgm:cxn modelId="{345998A4-3288-4DB6-A6F4-0B1A24F97891}" srcId="{08A04D0F-57A4-462D-8DC5-5713A1274CDA}" destId="{791D04C0-5096-4610-92C1-65BFF335E298}" srcOrd="0" destOrd="0" parTransId="{F656EBE4-AE42-4121-A3FA-7B4F633A11B1}" sibTransId="{E9AD15BA-B923-4F26-A757-4EBFFBD55261}"/>
    <dgm:cxn modelId="{6E348660-9A22-452B-AB25-3CAB60702B4C}" srcId="{AE2AA996-E0DD-4EF0-A069-38D63881372B}" destId="{C1FC2675-F671-4D02-BA09-85D798242C8C}" srcOrd="3" destOrd="0" parTransId="{9447A2B3-E781-4589-8715-A6D57A38A818}" sibTransId="{CADF5619-31FF-4CFE-A169-83CB40C25A5C}"/>
    <dgm:cxn modelId="{789D37F6-FAB2-433F-B079-19871A051A44}" type="presOf" srcId="{AE2AA996-E0DD-4EF0-A069-38D63881372B}" destId="{73EAC0DF-FE64-45CB-A72C-F020558A161C}" srcOrd="0" destOrd="0" presId="urn:microsoft.com/office/officeart/2005/8/layout/hList3"/>
    <dgm:cxn modelId="{9CE51C41-1822-4B49-917F-8BA12EDC9FC4}" srcId="{AE2AA996-E0DD-4EF0-A069-38D63881372B}" destId="{92ED920A-7B06-44A1-BED2-0461857FB8D5}" srcOrd="2" destOrd="0" parTransId="{EB3BB797-A572-45C4-A79A-2F858B5C5DBF}" sibTransId="{FFAA3CDD-7D4A-4F43-A99F-46827C7F122D}"/>
    <dgm:cxn modelId="{AD1122CA-A9AE-4F97-A7E8-47C7C9E0BDAB}" srcId="{2FAC647D-0F76-43A3-B448-58B42EB7825F}" destId="{AE2AA996-E0DD-4EF0-A069-38D63881372B}" srcOrd="0" destOrd="0" parTransId="{122941B1-7D75-45C4-AE8F-1EB97A052FC9}" sibTransId="{FE223C1B-3ABD-4934-9A25-73052AB6DC3F}"/>
    <dgm:cxn modelId="{25C17700-2887-477D-B9F5-ACE5FAF6805A}" srcId="{2FAC647D-0F76-43A3-B448-58B42EB7825F}" destId="{D81E149C-E380-43A5-B2A4-FE28BB51DCD8}" srcOrd="3" destOrd="0" parTransId="{862B12DA-2EA4-43E2-9657-C643F0FC643F}" sibTransId="{52FE3669-9859-4A86-B995-2D346A2F0805}"/>
    <dgm:cxn modelId="{A9FB895E-0206-4EF8-A95B-C5714A02DF80}" type="presOf" srcId="{7A238B86-54BE-440C-B372-088AAF29B2F4}" destId="{731C43C5-039A-4EA8-B79F-9F59DB3E0345}" srcOrd="0" destOrd="0" presId="urn:microsoft.com/office/officeart/2005/8/layout/hList3"/>
    <dgm:cxn modelId="{A67D957E-8E5F-4FE7-83EA-795CABDB0E40}" srcId="{2FAC647D-0F76-43A3-B448-58B42EB7825F}" destId="{71D2228B-F9FD-4B9C-A114-5DE73BD48142}" srcOrd="2" destOrd="0" parTransId="{1A934721-A652-40F1-BB41-45B5109C7F76}" sibTransId="{0C657C2B-62F4-46DB-87A8-9689127AEE8B}"/>
    <dgm:cxn modelId="{8FE81679-8B36-4C9B-9412-3156E441F8CF}" srcId="{D81E149C-E380-43A5-B2A4-FE28BB51DCD8}" destId="{5641D49A-4938-402D-BCF3-C5432FCF86F9}" srcOrd="1" destOrd="0" parTransId="{8CE4E6AF-D82A-4269-90E9-0D4EEFCCD6A0}" sibTransId="{1DA24D7F-1B30-4BAB-BA11-8E562703FC7F}"/>
    <dgm:cxn modelId="{163AA2B0-2538-431A-9A83-6007929120C4}" type="presOf" srcId="{C8305F31-DFCA-4664-88CE-811E6384638C}" destId="{44853D84-F56C-4915-8C9F-3EFEB8D9FAE2}" srcOrd="0" destOrd="0" presId="urn:microsoft.com/office/officeart/2005/8/layout/hList3"/>
    <dgm:cxn modelId="{D1205FE1-C687-433D-839A-526D0B306CD9}" type="presOf" srcId="{C1FC2675-F671-4D02-BA09-85D798242C8C}" destId="{304F3272-822F-4F1E-9246-F2B01EFF8827}" srcOrd="0" destOrd="0" presId="urn:microsoft.com/office/officeart/2005/8/layout/hList3"/>
    <dgm:cxn modelId="{6DEECE71-F406-4680-B447-CF21127350C9}" type="presOf" srcId="{92ED920A-7B06-44A1-BED2-0461857FB8D5}" destId="{D45E3015-8FF6-4F84-BEB3-089532DD3052}" srcOrd="0" destOrd="0" presId="urn:microsoft.com/office/officeart/2005/8/layout/hList3"/>
    <dgm:cxn modelId="{29BBA172-8DF2-4F22-B7D2-08AB3E6E2516}" srcId="{71D2228B-F9FD-4B9C-A114-5DE73BD48142}" destId="{7BA46813-ECCB-4F3F-ADB3-90E8FD622E3A}" srcOrd="1" destOrd="0" parTransId="{84FECFA4-1047-4B0A-8378-C6B1477DB1A7}" sibTransId="{570D6AC8-55C5-42F8-9969-729768C49195}"/>
    <dgm:cxn modelId="{9D77A042-C019-4429-960D-9D7D26051A96}" srcId="{D81E149C-E380-43A5-B2A4-FE28BB51DCD8}" destId="{A534A8AE-EB70-4615-BA3A-993071BC99AA}" srcOrd="0" destOrd="0" parTransId="{67E8E9E9-BA4A-41A6-9AE0-ED476AFAC0E4}" sibTransId="{EE59F902-3931-4E99-8005-82B025B2FD88}"/>
    <dgm:cxn modelId="{24D05200-B73C-413E-ABBC-FFCCC8200A1C}" type="presParOf" srcId="{8D6539B6-49A3-40BF-8C2A-7784A798F84E}" destId="{73EAC0DF-FE64-45CB-A72C-F020558A161C}" srcOrd="0" destOrd="0" presId="urn:microsoft.com/office/officeart/2005/8/layout/hList3"/>
    <dgm:cxn modelId="{D2E7FEF7-3840-4FE8-A25A-28D2751D9036}" type="presParOf" srcId="{8D6539B6-49A3-40BF-8C2A-7784A798F84E}" destId="{51DFC761-79C2-4570-9BF8-94A55F027EC8}" srcOrd="1" destOrd="0" presId="urn:microsoft.com/office/officeart/2005/8/layout/hList3"/>
    <dgm:cxn modelId="{1DFFB3CF-A32E-47EB-8024-2FBBA7C16BF9}" type="presParOf" srcId="{51DFC761-79C2-4570-9BF8-94A55F027EC8}" destId="{44853D84-F56C-4915-8C9F-3EFEB8D9FAE2}" srcOrd="0" destOrd="0" presId="urn:microsoft.com/office/officeart/2005/8/layout/hList3"/>
    <dgm:cxn modelId="{4475667B-5AF4-4135-B506-E358A3A1C7DA}" type="presParOf" srcId="{51DFC761-79C2-4570-9BF8-94A55F027EC8}" destId="{731C43C5-039A-4EA8-B79F-9F59DB3E0345}" srcOrd="1" destOrd="0" presId="urn:microsoft.com/office/officeart/2005/8/layout/hList3"/>
    <dgm:cxn modelId="{6FB90260-73BD-4807-A2CE-CD279B5DC7CA}" type="presParOf" srcId="{51DFC761-79C2-4570-9BF8-94A55F027EC8}" destId="{D45E3015-8FF6-4F84-BEB3-089532DD3052}" srcOrd="2" destOrd="0" presId="urn:microsoft.com/office/officeart/2005/8/layout/hList3"/>
    <dgm:cxn modelId="{1599F5AC-6029-40E6-87FC-B35A1C61725E}" type="presParOf" srcId="{51DFC761-79C2-4570-9BF8-94A55F027EC8}" destId="{304F3272-822F-4F1E-9246-F2B01EFF8827}" srcOrd="3" destOrd="0" presId="urn:microsoft.com/office/officeart/2005/8/layout/hList3"/>
    <dgm:cxn modelId="{9982954B-2663-401F-9662-CA070A371A70}" type="presParOf" srcId="{8D6539B6-49A3-40BF-8C2A-7784A798F84E}" destId="{D7462998-DB15-4A02-A170-3F8D4CAB38B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AC647D-0F76-43A3-B448-58B42EB7825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E2AA996-E0DD-4EF0-A069-38D63881372B}">
      <dgm:prSet phldrT="[Text]" custT="1"/>
      <dgm:spPr/>
      <dgm:t>
        <a:bodyPr/>
        <a:lstStyle/>
        <a:p>
          <a:r>
            <a:rPr lang="de-DE" sz="3200" dirty="0" smtClean="0"/>
            <a:t>IGB</a:t>
          </a:r>
          <a:endParaRPr lang="de-DE" sz="3200" dirty="0"/>
        </a:p>
      </dgm:t>
    </dgm:pt>
    <dgm:pt modelId="{122941B1-7D75-45C4-AE8F-1EB97A052FC9}" type="parTrans" cxnId="{AD1122CA-A9AE-4F97-A7E8-47C7C9E0BDAB}">
      <dgm:prSet/>
      <dgm:spPr/>
      <dgm:t>
        <a:bodyPr/>
        <a:lstStyle/>
        <a:p>
          <a:endParaRPr lang="de-DE"/>
        </a:p>
      </dgm:t>
    </dgm:pt>
    <dgm:pt modelId="{FE223C1B-3ABD-4934-9A25-73052AB6DC3F}" type="sibTrans" cxnId="{AD1122CA-A9AE-4F97-A7E8-47C7C9E0BDAB}">
      <dgm:prSet/>
      <dgm:spPr/>
      <dgm:t>
        <a:bodyPr/>
        <a:lstStyle/>
        <a:p>
          <a:endParaRPr lang="de-DE"/>
        </a:p>
      </dgm:t>
    </dgm:pt>
    <dgm:pt modelId="{C8305F31-DFCA-4664-88CE-811E6384638C}">
      <dgm:prSet custT="1"/>
      <dgm:spPr/>
      <dgm:t>
        <a:bodyPr/>
        <a:lstStyle/>
        <a:p>
          <a:r>
            <a:rPr lang="de-DE" sz="1500" b="1" dirty="0" smtClean="0">
              <a:solidFill>
                <a:schemeClr val="tx1"/>
              </a:solidFill>
            </a:rPr>
            <a:t>Grundannahme?</a:t>
          </a:r>
          <a:r>
            <a:rPr lang="de-DE" sz="1500" dirty="0" smtClean="0"/>
            <a:t> Steigerung des Grundbudgets aller Fachbereich um jährlich 4% für den aktuellen Zielvereinbarungszeitraum (-</a:t>
          </a:r>
          <a:r>
            <a:rPr lang="de-DE" sz="1500" dirty="0" smtClean="0"/>
            <a:t>2025). </a:t>
          </a:r>
          <a:r>
            <a:rPr lang="de-DE" sz="1500" dirty="0" smtClean="0"/>
            <a:t>Erstmals werden auch QSL-Und ZVSL-Mittel an diesen Steigerungen beteiligt und so ein Ausgleich für Tarifsteigerungen in diesen Bereichen geschaffen. </a:t>
          </a:r>
          <a:endParaRPr lang="de-DE" sz="1500" dirty="0"/>
        </a:p>
      </dgm:t>
    </dgm:pt>
    <dgm:pt modelId="{ADB247DE-5155-4869-9B24-6DC5F7165501}" type="parTrans" cxnId="{F276C3B5-BDE2-4AED-A40F-B39C61520F6A}">
      <dgm:prSet/>
      <dgm:spPr/>
      <dgm:t>
        <a:bodyPr/>
        <a:lstStyle/>
        <a:p>
          <a:endParaRPr lang="de-DE"/>
        </a:p>
      </dgm:t>
    </dgm:pt>
    <dgm:pt modelId="{2765CE78-06FC-466A-AE2D-DA8BEFB58FF5}" type="sibTrans" cxnId="{F276C3B5-BDE2-4AED-A40F-B39C61520F6A}">
      <dgm:prSet/>
      <dgm:spPr/>
      <dgm:t>
        <a:bodyPr/>
        <a:lstStyle/>
        <a:p>
          <a:endParaRPr lang="de-DE"/>
        </a:p>
      </dgm:t>
    </dgm:pt>
    <dgm:pt modelId="{3778C21C-2A81-4464-8F4D-1E47DAD64F37}">
      <dgm:prSet custT="1"/>
      <dgm:spPr/>
      <dgm:t>
        <a:bodyPr/>
        <a:lstStyle/>
        <a:p>
          <a:r>
            <a:rPr lang="de-DE" sz="1500" b="1" dirty="0" smtClean="0">
              <a:solidFill>
                <a:schemeClr val="tx1"/>
              </a:solidFill>
            </a:rPr>
            <a:t>Indikatoren?</a:t>
          </a:r>
          <a:r>
            <a:rPr lang="de-DE" sz="1500" dirty="0" smtClean="0"/>
            <a:t> Folgende Indikatoren kommen im neuen IGB-Modell zum Einsatz: Sockelbudgetstudierende (80%); Studierende im 1. Hochschulsemester (2,5%); </a:t>
          </a:r>
          <a:r>
            <a:rPr lang="de-DE" sz="1500" dirty="0" err="1" smtClean="0"/>
            <a:t>Absolvent:innen</a:t>
          </a:r>
          <a:r>
            <a:rPr lang="de-DE" sz="1500" dirty="0" smtClean="0"/>
            <a:t> 4,5%; LOMZ-relevante Drittmittel* (9%); DFG-Mittel % ERC-Grants (2,25%); Promotionen (1,25%); Abschlüsse </a:t>
          </a:r>
          <a:r>
            <a:rPr lang="de-DE" sz="1500" dirty="0" err="1" smtClean="0"/>
            <a:t>Bildungsausländer:innen</a:t>
          </a:r>
          <a:r>
            <a:rPr lang="de-DE" sz="1500" dirty="0" smtClean="0"/>
            <a:t> (0,5%). </a:t>
          </a:r>
          <a:endParaRPr lang="de-DE" sz="1500" dirty="0"/>
        </a:p>
      </dgm:t>
    </dgm:pt>
    <dgm:pt modelId="{8BDA1C89-BDA8-4968-8F31-A8E432807601}" type="sibTrans" cxnId="{F1658103-B0A1-47F6-8217-3D054CA076F5}">
      <dgm:prSet/>
      <dgm:spPr/>
      <dgm:t>
        <a:bodyPr/>
        <a:lstStyle/>
        <a:p>
          <a:endParaRPr lang="de-DE"/>
        </a:p>
      </dgm:t>
    </dgm:pt>
    <dgm:pt modelId="{8494F9DF-9102-48D4-A8CB-6ACD801086A4}" type="parTrans" cxnId="{F1658103-B0A1-47F6-8217-3D054CA076F5}">
      <dgm:prSet/>
      <dgm:spPr/>
      <dgm:t>
        <a:bodyPr/>
        <a:lstStyle/>
        <a:p>
          <a:endParaRPr lang="de-DE"/>
        </a:p>
      </dgm:t>
    </dgm:pt>
    <dgm:pt modelId="{1DE18AF1-D7CD-4581-96F1-E5B7221AEC99}">
      <dgm:prSet custT="1"/>
      <dgm:spPr/>
      <dgm:t>
        <a:bodyPr/>
        <a:lstStyle/>
        <a:p>
          <a:r>
            <a:rPr lang="de-DE" sz="1500" b="1" i="0" dirty="0" smtClean="0"/>
            <a:t>Was ist besonders zu beachten?</a:t>
          </a:r>
          <a:r>
            <a:rPr lang="de-DE" sz="1500" dirty="0" smtClean="0"/>
            <a:t> Das Budget sieht zum Einen </a:t>
          </a:r>
          <a:r>
            <a:rPr lang="de-DE" sz="1500" dirty="0" smtClean="0">
              <a:solidFill>
                <a:srgbClr val="FF0000"/>
              </a:solidFill>
            </a:rPr>
            <a:t>Kappungsgrenzen </a:t>
          </a:r>
          <a:r>
            <a:rPr lang="de-DE" sz="1500" dirty="0" smtClean="0">
              <a:solidFill>
                <a:schemeClr val="tx1"/>
              </a:solidFill>
            </a:rPr>
            <a:t>vor, um etwaige Budgetverluste in den ersten Jahren, die sich evtl. aus den Leistungsindikatoren ergeben, auszugleichen und somit allen Fachbereichen ein Wachstum von mind. 2% jährlich zu garantieren.</a:t>
          </a:r>
          <a:br>
            <a:rPr lang="de-DE" sz="1500" dirty="0" smtClean="0">
              <a:solidFill>
                <a:schemeClr val="tx1"/>
              </a:solidFill>
            </a:rPr>
          </a:br>
          <a:r>
            <a:rPr lang="de-DE" sz="1500" dirty="0" smtClean="0">
              <a:solidFill>
                <a:schemeClr val="tx1"/>
              </a:solidFill>
            </a:rPr>
            <a:t>Beim Leistungsindikator Sockelbudgetstudierende wird ein </a:t>
          </a:r>
          <a:r>
            <a:rPr lang="de-DE" sz="1500" dirty="0" smtClean="0">
              <a:solidFill>
                <a:srgbClr val="FF0000"/>
              </a:solidFill>
            </a:rPr>
            <a:t>Korridor</a:t>
          </a:r>
          <a:r>
            <a:rPr lang="de-DE" sz="1500" dirty="0" smtClean="0">
              <a:solidFill>
                <a:schemeClr val="tx1"/>
              </a:solidFill>
            </a:rPr>
            <a:t> definiert, innerhalb dessen Zuwüchse/Verluste unberücksichtigt bleiben. Hat ein Fachbereich &gt;125% </a:t>
          </a:r>
          <a:r>
            <a:rPr lang="de-DE" sz="1500" dirty="0" smtClean="0">
              <a:solidFill>
                <a:srgbClr val="FF0000"/>
              </a:solidFill>
            </a:rPr>
            <a:t>Lehrauslastung </a:t>
          </a:r>
          <a:r>
            <a:rPr lang="de-DE" sz="1500" dirty="0" smtClean="0">
              <a:solidFill>
                <a:schemeClr val="tx1"/>
              </a:solidFill>
            </a:rPr>
            <a:t>führen Verluste bis 125% nicht zu Budgetverlusten. Hat ein Fachbereich &lt;75% Lehrauslastung führen Zuwüchse nicht zu Budgetzuwüchsen. </a:t>
          </a:r>
          <a:r>
            <a:rPr lang="de-DE" sz="1400" dirty="0" smtClean="0">
              <a:solidFill>
                <a:schemeClr val="tx1"/>
              </a:solidFill>
            </a:rPr>
            <a:t/>
          </a:r>
          <a:br>
            <a:rPr lang="de-DE" sz="1400" dirty="0" smtClean="0">
              <a:solidFill>
                <a:schemeClr val="tx1"/>
              </a:solidFill>
            </a:rPr>
          </a:br>
          <a:r>
            <a:rPr lang="de-DE" sz="1100" dirty="0" smtClean="0">
              <a:solidFill>
                <a:schemeClr val="tx1"/>
              </a:solidFill>
            </a:rPr>
            <a:t>* LOMZ-Drittmittel: Drittmittel, die im Rahmen der Leistungsorientierten Mittelzuweisung angerechnet werden (z.B. DFG; BMBF; NICHT: Landesprojekte wie LOEWE; HMWK- und HKM-Projekte)</a:t>
          </a:r>
          <a:r>
            <a:rPr lang="de-DE" sz="1200" dirty="0" smtClean="0">
              <a:solidFill>
                <a:schemeClr val="tx1"/>
              </a:solidFill>
            </a:rPr>
            <a:t> </a:t>
          </a:r>
          <a:endParaRPr lang="de-DE" sz="1200" dirty="0">
            <a:solidFill>
              <a:schemeClr val="tx1"/>
            </a:solidFill>
          </a:endParaRPr>
        </a:p>
      </dgm:t>
    </dgm:pt>
    <dgm:pt modelId="{07B19710-2870-47B4-82E5-58A78FE92762}" type="sibTrans" cxnId="{FDB39175-6679-4B91-8A6E-BFF7659BDE30}">
      <dgm:prSet/>
      <dgm:spPr/>
      <dgm:t>
        <a:bodyPr/>
        <a:lstStyle/>
        <a:p>
          <a:endParaRPr lang="de-DE"/>
        </a:p>
      </dgm:t>
    </dgm:pt>
    <dgm:pt modelId="{CCDE913E-3054-44B1-ABC7-BE3C9C550450}" type="parTrans" cxnId="{FDB39175-6679-4B91-8A6E-BFF7659BDE30}">
      <dgm:prSet/>
      <dgm:spPr/>
      <dgm:t>
        <a:bodyPr/>
        <a:lstStyle/>
        <a:p>
          <a:endParaRPr lang="de-DE"/>
        </a:p>
      </dgm:t>
    </dgm:pt>
    <dgm:pt modelId="{895E0E20-A71E-40D6-941B-E43C4CB1830C}" type="pres">
      <dgm:prSet presAssocID="{2FAC647D-0F76-43A3-B448-58B42EB7825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706B2E7-A88E-4B0D-9281-74DA17C1A77F}" type="pres">
      <dgm:prSet presAssocID="{AE2AA996-E0DD-4EF0-A069-38D63881372B}" presName="parentLin" presStyleCnt="0"/>
      <dgm:spPr/>
    </dgm:pt>
    <dgm:pt modelId="{1E967F25-575C-4546-84CD-FD54022FECB0}" type="pres">
      <dgm:prSet presAssocID="{AE2AA996-E0DD-4EF0-A069-38D63881372B}" presName="parentLeftMargin" presStyleLbl="node1" presStyleIdx="0" presStyleCnt="1"/>
      <dgm:spPr/>
      <dgm:t>
        <a:bodyPr/>
        <a:lstStyle/>
        <a:p>
          <a:endParaRPr lang="de-DE"/>
        </a:p>
      </dgm:t>
    </dgm:pt>
    <dgm:pt modelId="{B8A6F816-2688-4A02-98D6-AA72444270C6}" type="pres">
      <dgm:prSet presAssocID="{AE2AA996-E0DD-4EF0-A069-38D63881372B}" presName="parentText" presStyleLbl="node1" presStyleIdx="0" presStyleCnt="1" custScaleY="317125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B870583-5D9A-41B3-84DB-DFE854AE4A7E}" type="pres">
      <dgm:prSet presAssocID="{AE2AA996-E0DD-4EF0-A069-38D63881372B}" presName="negativeSpace" presStyleCnt="0"/>
      <dgm:spPr/>
    </dgm:pt>
    <dgm:pt modelId="{3053302B-06AC-4EA5-A288-0294903419DF}" type="pres">
      <dgm:prSet presAssocID="{AE2AA996-E0DD-4EF0-A069-38D63881372B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ED2DEB0-29FA-4DD7-BCC1-6D3CE4EEEBBC}" type="presOf" srcId="{AE2AA996-E0DD-4EF0-A069-38D63881372B}" destId="{B8A6F816-2688-4A02-98D6-AA72444270C6}" srcOrd="1" destOrd="0" presId="urn:microsoft.com/office/officeart/2005/8/layout/list1"/>
    <dgm:cxn modelId="{F276C3B5-BDE2-4AED-A40F-B39C61520F6A}" srcId="{AE2AA996-E0DD-4EF0-A069-38D63881372B}" destId="{C8305F31-DFCA-4664-88CE-811E6384638C}" srcOrd="0" destOrd="0" parTransId="{ADB247DE-5155-4869-9B24-6DC5F7165501}" sibTransId="{2765CE78-06FC-466A-AE2D-DA8BEFB58FF5}"/>
    <dgm:cxn modelId="{0E940A3F-E6F4-4BA0-A2EF-ABDB6A64BA02}" type="presOf" srcId="{2FAC647D-0F76-43A3-B448-58B42EB7825F}" destId="{895E0E20-A71E-40D6-941B-E43C4CB1830C}" srcOrd="0" destOrd="0" presId="urn:microsoft.com/office/officeart/2005/8/layout/list1"/>
    <dgm:cxn modelId="{74C992AE-B120-4AB7-A6B5-C134B555E784}" type="presOf" srcId="{AE2AA996-E0DD-4EF0-A069-38D63881372B}" destId="{1E967F25-575C-4546-84CD-FD54022FECB0}" srcOrd="0" destOrd="0" presId="urn:microsoft.com/office/officeart/2005/8/layout/list1"/>
    <dgm:cxn modelId="{B8868ECD-E799-42E7-9A25-B2156DA73C61}" type="presOf" srcId="{1DE18AF1-D7CD-4581-96F1-E5B7221AEC99}" destId="{3053302B-06AC-4EA5-A288-0294903419DF}" srcOrd="0" destOrd="2" presId="urn:microsoft.com/office/officeart/2005/8/layout/list1"/>
    <dgm:cxn modelId="{AD1122CA-A9AE-4F97-A7E8-47C7C9E0BDAB}" srcId="{2FAC647D-0F76-43A3-B448-58B42EB7825F}" destId="{AE2AA996-E0DD-4EF0-A069-38D63881372B}" srcOrd="0" destOrd="0" parTransId="{122941B1-7D75-45C4-AE8F-1EB97A052FC9}" sibTransId="{FE223C1B-3ABD-4934-9A25-73052AB6DC3F}"/>
    <dgm:cxn modelId="{4B987752-AE8A-47DE-B161-FEE5B9932B89}" type="presOf" srcId="{C8305F31-DFCA-4664-88CE-811E6384638C}" destId="{3053302B-06AC-4EA5-A288-0294903419DF}" srcOrd="0" destOrd="0" presId="urn:microsoft.com/office/officeart/2005/8/layout/list1"/>
    <dgm:cxn modelId="{FDB39175-6679-4B91-8A6E-BFF7659BDE30}" srcId="{AE2AA996-E0DD-4EF0-A069-38D63881372B}" destId="{1DE18AF1-D7CD-4581-96F1-E5B7221AEC99}" srcOrd="2" destOrd="0" parTransId="{CCDE913E-3054-44B1-ABC7-BE3C9C550450}" sibTransId="{07B19710-2870-47B4-82E5-58A78FE92762}"/>
    <dgm:cxn modelId="{F1658103-B0A1-47F6-8217-3D054CA076F5}" srcId="{AE2AA996-E0DD-4EF0-A069-38D63881372B}" destId="{3778C21C-2A81-4464-8F4D-1E47DAD64F37}" srcOrd="1" destOrd="0" parTransId="{8494F9DF-9102-48D4-A8CB-6ACD801086A4}" sibTransId="{8BDA1C89-BDA8-4968-8F31-A8E432807601}"/>
    <dgm:cxn modelId="{55A76097-B892-43DF-B2C1-2BB01EAD2550}" type="presOf" srcId="{3778C21C-2A81-4464-8F4D-1E47DAD64F37}" destId="{3053302B-06AC-4EA5-A288-0294903419DF}" srcOrd="0" destOrd="1" presId="urn:microsoft.com/office/officeart/2005/8/layout/list1"/>
    <dgm:cxn modelId="{D9AE1693-F73C-4213-B75C-0B518B85EE66}" type="presParOf" srcId="{895E0E20-A71E-40D6-941B-E43C4CB1830C}" destId="{0706B2E7-A88E-4B0D-9281-74DA17C1A77F}" srcOrd="0" destOrd="0" presId="urn:microsoft.com/office/officeart/2005/8/layout/list1"/>
    <dgm:cxn modelId="{E4CE60D7-810F-429D-BE6E-2B7439885DB7}" type="presParOf" srcId="{0706B2E7-A88E-4B0D-9281-74DA17C1A77F}" destId="{1E967F25-575C-4546-84CD-FD54022FECB0}" srcOrd="0" destOrd="0" presId="urn:microsoft.com/office/officeart/2005/8/layout/list1"/>
    <dgm:cxn modelId="{B699CFC4-ADED-4512-A6CF-7BA642B08905}" type="presParOf" srcId="{0706B2E7-A88E-4B0D-9281-74DA17C1A77F}" destId="{B8A6F816-2688-4A02-98D6-AA72444270C6}" srcOrd="1" destOrd="0" presId="urn:microsoft.com/office/officeart/2005/8/layout/list1"/>
    <dgm:cxn modelId="{F248FE0A-C8D6-4595-B8BC-35FA2D61071B}" type="presParOf" srcId="{895E0E20-A71E-40D6-941B-E43C4CB1830C}" destId="{5B870583-5D9A-41B3-84DB-DFE854AE4A7E}" srcOrd="1" destOrd="0" presId="urn:microsoft.com/office/officeart/2005/8/layout/list1"/>
    <dgm:cxn modelId="{0A203979-F361-4613-93C1-3C17FF6A88A9}" type="presParOf" srcId="{895E0E20-A71E-40D6-941B-E43C4CB1830C}" destId="{3053302B-06AC-4EA5-A288-0294903419DF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AC647D-0F76-43A3-B448-58B42EB7825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E2AA996-E0DD-4EF0-A069-38D63881372B}">
      <dgm:prSet phldrT="[Text]" custT="1"/>
      <dgm:spPr/>
      <dgm:t>
        <a:bodyPr/>
        <a:lstStyle/>
        <a:p>
          <a:r>
            <a:rPr lang="de-DE" sz="3200" dirty="0" smtClean="0"/>
            <a:t>IGB</a:t>
          </a:r>
          <a:endParaRPr lang="de-DE" sz="3200" dirty="0"/>
        </a:p>
      </dgm:t>
    </dgm:pt>
    <dgm:pt modelId="{122941B1-7D75-45C4-AE8F-1EB97A052FC9}" type="parTrans" cxnId="{AD1122CA-A9AE-4F97-A7E8-47C7C9E0BDAB}">
      <dgm:prSet/>
      <dgm:spPr/>
      <dgm:t>
        <a:bodyPr/>
        <a:lstStyle/>
        <a:p>
          <a:endParaRPr lang="de-DE"/>
        </a:p>
      </dgm:t>
    </dgm:pt>
    <dgm:pt modelId="{FE223C1B-3ABD-4934-9A25-73052AB6DC3F}" type="sibTrans" cxnId="{AD1122CA-A9AE-4F97-A7E8-47C7C9E0BDAB}">
      <dgm:prSet/>
      <dgm:spPr/>
      <dgm:t>
        <a:bodyPr/>
        <a:lstStyle/>
        <a:p>
          <a:endParaRPr lang="de-DE"/>
        </a:p>
      </dgm:t>
    </dgm:pt>
    <dgm:pt modelId="{C8305F31-DFCA-4664-88CE-811E6384638C}">
      <dgm:prSet custT="1"/>
      <dgm:spPr/>
      <dgm:t>
        <a:bodyPr/>
        <a:lstStyle/>
        <a:p>
          <a:r>
            <a:rPr lang="de-DE" sz="1500" b="1" dirty="0" smtClean="0">
              <a:solidFill>
                <a:schemeClr val="tx1"/>
              </a:solidFill>
            </a:rPr>
            <a:t>Sondertatbestand FB04:</a:t>
          </a:r>
          <a:r>
            <a:rPr lang="de-DE" sz="1500" dirty="0" smtClean="0"/>
            <a:t> Für die Jahre 2022-2025 100.000€ jährliche Zusatzleistungen durch das Präsidium. </a:t>
          </a:r>
          <a:endParaRPr lang="de-DE" sz="1500" dirty="0"/>
        </a:p>
      </dgm:t>
    </dgm:pt>
    <dgm:pt modelId="{ADB247DE-5155-4869-9B24-6DC5F7165501}" type="parTrans" cxnId="{F276C3B5-BDE2-4AED-A40F-B39C61520F6A}">
      <dgm:prSet/>
      <dgm:spPr/>
      <dgm:t>
        <a:bodyPr/>
        <a:lstStyle/>
        <a:p>
          <a:endParaRPr lang="de-DE"/>
        </a:p>
      </dgm:t>
    </dgm:pt>
    <dgm:pt modelId="{2765CE78-06FC-466A-AE2D-DA8BEFB58FF5}" type="sibTrans" cxnId="{F276C3B5-BDE2-4AED-A40F-B39C61520F6A}">
      <dgm:prSet/>
      <dgm:spPr/>
      <dgm:t>
        <a:bodyPr/>
        <a:lstStyle/>
        <a:p>
          <a:endParaRPr lang="de-DE"/>
        </a:p>
      </dgm:t>
    </dgm:pt>
    <dgm:pt modelId="{3778C21C-2A81-4464-8F4D-1E47DAD64F37}">
      <dgm:prSet custT="1"/>
      <dgm:spPr/>
      <dgm:t>
        <a:bodyPr/>
        <a:lstStyle/>
        <a:p>
          <a:r>
            <a:rPr lang="de-DE" sz="1500" b="1" dirty="0" smtClean="0">
              <a:solidFill>
                <a:schemeClr val="tx1"/>
              </a:solidFill>
            </a:rPr>
            <a:t>IGB: </a:t>
          </a:r>
          <a:r>
            <a:rPr lang="de-DE" sz="1500" dirty="0" smtClean="0"/>
            <a:t>Die im Rahmen des neuen IGB-Modells prognostizierten Budgetzuweisungen stimmen mit den realen Zuweisungen überein. </a:t>
          </a:r>
          <a:endParaRPr lang="de-DE" sz="1500" dirty="0"/>
        </a:p>
      </dgm:t>
    </dgm:pt>
    <dgm:pt modelId="{8BDA1C89-BDA8-4968-8F31-A8E432807601}" type="sibTrans" cxnId="{F1658103-B0A1-47F6-8217-3D054CA076F5}">
      <dgm:prSet/>
      <dgm:spPr/>
      <dgm:t>
        <a:bodyPr/>
        <a:lstStyle/>
        <a:p>
          <a:endParaRPr lang="de-DE"/>
        </a:p>
      </dgm:t>
    </dgm:pt>
    <dgm:pt modelId="{8494F9DF-9102-48D4-A8CB-6ACD801086A4}" type="parTrans" cxnId="{F1658103-B0A1-47F6-8217-3D054CA076F5}">
      <dgm:prSet/>
      <dgm:spPr/>
      <dgm:t>
        <a:bodyPr/>
        <a:lstStyle/>
        <a:p>
          <a:endParaRPr lang="de-DE"/>
        </a:p>
      </dgm:t>
    </dgm:pt>
    <dgm:pt modelId="{1DE18AF1-D7CD-4581-96F1-E5B7221AEC99}">
      <dgm:prSet custT="1"/>
      <dgm:spPr/>
      <dgm:t>
        <a:bodyPr/>
        <a:lstStyle/>
        <a:p>
          <a:r>
            <a:rPr lang="de-DE" sz="1500" b="1" i="0" dirty="0" smtClean="0"/>
            <a:t>Die Prognosen lassen Raum für Entwicklungen nach unten:</a:t>
          </a:r>
          <a:br>
            <a:rPr lang="de-DE" sz="1500" b="1" i="0" dirty="0" smtClean="0"/>
          </a:br>
          <a:r>
            <a:rPr lang="de-DE" sz="1500" b="0" i="0" dirty="0" smtClean="0"/>
            <a:t>1.) Zufallsgewinnen treten ungeplante Ausgaben </a:t>
          </a:r>
          <a:r>
            <a:rPr lang="de-DE" sz="1500" b="0" i="0" dirty="0" err="1" smtClean="0"/>
            <a:t>ggü</a:t>
          </a:r>
          <a:r>
            <a:rPr lang="de-DE" sz="1500" b="0" i="0" dirty="0" smtClean="0"/>
            <a:t>. bei auslaufenden Stellen (aufgrund arbeitsrechtlicher Verlängerungsansprüche) </a:t>
          </a:r>
          <a:br>
            <a:rPr lang="de-DE" sz="1500" b="0" i="0" dirty="0" smtClean="0"/>
          </a:br>
          <a:r>
            <a:rPr lang="de-DE" sz="1500" b="0" i="0" dirty="0" smtClean="0"/>
            <a:t>2.) Nicht vorhersehbare Entwicklung der </a:t>
          </a:r>
          <a:r>
            <a:rPr lang="de-DE" sz="1500" b="0" i="0" dirty="0" smtClean="0"/>
            <a:t>Tarifsteigerungen</a:t>
          </a:r>
          <a:br>
            <a:rPr lang="de-DE" sz="1500" b="0" i="0" dirty="0" smtClean="0"/>
          </a:br>
          <a:r>
            <a:rPr lang="de-DE" sz="1500" b="0" i="0" dirty="0" smtClean="0"/>
            <a:t>3.) Für die ersten 4 Jahre (bis 2025) wurden im Rahmen des neuen Budgetierungsmodell Faktoren eingeführt, die Verluste und Gewinne dämpfen. Ab 2025 werden sich daher die Leistungsparameter verschärft auswirken.  </a:t>
          </a:r>
          <a:endParaRPr lang="de-DE" sz="1200" b="0" dirty="0">
            <a:solidFill>
              <a:schemeClr val="tx1"/>
            </a:solidFill>
          </a:endParaRPr>
        </a:p>
      </dgm:t>
    </dgm:pt>
    <dgm:pt modelId="{07B19710-2870-47B4-82E5-58A78FE92762}" type="sibTrans" cxnId="{FDB39175-6679-4B91-8A6E-BFF7659BDE30}">
      <dgm:prSet/>
      <dgm:spPr/>
      <dgm:t>
        <a:bodyPr/>
        <a:lstStyle/>
        <a:p>
          <a:endParaRPr lang="de-DE"/>
        </a:p>
      </dgm:t>
    </dgm:pt>
    <dgm:pt modelId="{CCDE913E-3054-44B1-ABC7-BE3C9C550450}" type="parTrans" cxnId="{FDB39175-6679-4B91-8A6E-BFF7659BDE30}">
      <dgm:prSet/>
      <dgm:spPr/>
      <dgm:t>
        <a:bodyPr/>
        <a:lstStyle/>
        <a:p>
          <a:endParaRPr lang="de-DE"/>
        </a:p>
      </dgm:t>
    </dgm:pt>
    <dgm:pt modelId="{F2D16A37-1598-4156-9B86-08F6F0F6266C}">
      <dgm:prSet custT="1"/>
      <dgm:spPr/>
      <dgm:t>
        <a:bodyPr/>
        <a:lstStyle/>
        <a:p>
          <a:endParaRPr lang="de-DE" sz="1200" dirty="0">
            <a:solidFill>
              <a:schemeClr val="tx1"/>
            </a:solidFill>
          </a:endParaRPr>
        </a:p>
      </dgm:t>
    </dgm:pt>
    <dgm:pt modelId="{3DD9FD22-17EA-4E48-A4DE-0F850FE39071}" type="parTrans" cxnId="{8443E217-ECF0-45D8-9E83-056B0418732A}">
      <dgm:prSet/>
      <dgm:spPr/>
    </dgm:pt>
    <dgm:pt modelId="{80B4B8CA-0ED5-4759-ABE7-2F16CDDFC171}" type="sibTrans" cxnId="{8443E217-ECF0-45D8-9E83-056B0418732A}">
      <dgm:prSet/>
      <dgm:spPr/>
    </dgm:pt>
    <dgm:pt modelId="{3A0616A4-E8DE-4AE6-BF86-C3A85CF3FF87}">
      <dgm:prSet custT="1"/>
      <dgm:spPr/>
      <dgm:t>
        <a:bodyPr/>
        <a:lstStyle/>
        <a:p>
          <a:endParaRPr lang="de-DE" sz="1200" dirty="0">
            <a:solidFill>
              <a:schemeClr val="tx1"/>
            </a:solidFill>
          </a:endParaRPr>
        </a:p>
      </dgm:t>
    </dgm:pt>
    <dgm:pt modelId="{82D906D7-9700-407B-9D7A-E5A1973BC875}" type="parTrans" cxnId="{B2B1EB4C-7E47-4B49-BFD0-778BC602605A}">
      <dgm:prSet/>
      <dgm:spPr/>
    </dgm:pt>
    <dgm:pt modelId="{E6A5228C-39A9-4390-A7B5-9AE4C3F4DB5C}" type="sibTrans" cxnId="{B2B1EB4C-7E47-4B49-BFD0-778BC602605A}">
      <dgm:prSet/>
      <dgm:spPr/>
    </dgm:pt>
    <dgm:pt modelId="{1A484D58-6A77-4969-87DE-A79D4B6D86C9}">
      <dgm:prSet custT="1"/>
      <dgm:spPr/>
      <dgm:t>
        <a:bodyPr/>
        <a:lstStyle/>
        <a:p>
          <a:endParaRPr lang="de-DE" sz="1200" dirty="0">
            <a:solidFill>
              <a:schemeClr val="tx1"/>
            </a:solidFill>
          </a:endParaRPr>
        </a:p>
      </dgm:t>
    </dgm:pt>
    <dgm:pt modelId="{2840B11F-003F-4B53-BA31-D72D6B6C2A25}" type="parTrans" cxnId="{1BA778B2-DC53-43DC-96F7-1719C520F4AC}">
      <dgm:prSet/>
      <dgm:spPr/>
    </dgm:pt>
    <dgm:pt modelId="{3AADDCFD-95F6-4817-9208-EC5B591AACA5}" type="sibTrans" cxnId="{1BA778B2-DC53-43DC-96F7-1719C520F4AC}">
      <dgm:prSet/>
      <dgm:spPr/>
    </dgm:pt>
    <dgm:pt modelId="{932CEF62-94CF-4646-9F94-97A56FF9426B}">
      <dgm:prSet custT="1"/>
      <dgm:spPr/>
      <dgm:t>
        <a:bodyPr/>
        <a:lstStyle/>
        <a:p>
          <a:endParaRPr lang="de-DE" sz="1200" dirty="0">
            <a:solidFill>
              <a:schemeClr val="tx1"/>
            </a:solidFill>
          </a:endParaRPr>
        </a:p>
      </dgm:t>
    </dgm:pt>
    <dgm:pt modelId="{3F8659D8-2C20-44A9-BDA2-E97D278166AF}" type="parTrans" cxnId="{949E48BC-2F95-436A-A6D8-76FA37AC9261}">
      <dgm:prSet/>
      <dgm:spPr/>
    </dgm:pt>
    <dgm:pt modelId="{E0F55C64-6ADB-4F00-8E38-1DCA47B3AED8}" type="sibTrans" cxnId="{949E48BC-2F95-436A-A6D8-76FA37AC9261}">
      <dgm:prSet/>
      <dgm:spPr/>
    </dgm:pt>
    <dgm:pt modelId="{E0926A39-D95F-4541-B664-2DCF490B0B77}">
      <dgm:prSet custT="1"/>
      <dgm:spPr/>
      <dgm:t>
        <a:bodyPr/>
        <a:lstStyle/>
        <a:p>
          <a:endParaRPr lang="de-DE" sz="1200" dirty="0">
            <a:solidFill>
              <a:schemeClr val="tx1"/>
            </a:solidFill>
          </a:endParaRPr>
        </a:p>
      </dgm:t>
    </dgm:pt>
    <dgm:pt modelId="{FC08BE84-6C54-4AA1-A7F7-C3D5212219A2}" type="parTrans" cxnId="{506B96D5-CA44-42D6-B5C0-21A43E7F271A}">
      <dgm:prSet/>
      <dgm:spPr/>
    </dgm:pt>
    <dgm:pt modelId="{A697F08C-92D4-4022-B018-00CC4D617211}" type="sibTrans" cxnId="{506B96D5-CA44-42D6-B5C0-21A43E7F271A}">
      <dgm:prSet/>
      <dgm:spPr/>
    </dgm:pt>
    <dgm:pt modelId="{8A245FC4-2916-4E9B-A537-E91DEF533BF5}">
      <dgm:prSet custT="1"/>
      <dgm:spPr/>
      <dgm:t>
        <a:bodyPr/>
        <a:lstStyle/>
        <a:p>
          <a:endParaRPr lang="de-DE" sz="1200" dirty="0">
            <a:solidFill>
              <a:schemeClr val="tx1"/>
            </a:solidFill>
          </a:endParaRPr>
        </a:p>
      </dgm:t>
    </dgm:pt>
    <dgm:pt modelId="{1602ECB6-44C4-4778-A7C1-0C395C737343}" type="parTrans" cxnId="{79E01C7E-8629-4C74-8D23-C3BCFC8FAAB3}">
      <dgm:prSet/>
      <dgm:spPr/>
    </dgm:pt>
    <dgm:pt modelId="{308126D9-D13B-4D32-B2F9-FDE1CE36CA48}" type="sibTrans" cxnId="{79E01C7E-8629-4C74-8D23-C3BCFC8FAAB3}">
      <dgm:prSet/>
      <dgm:spPr/>
    </dgm:pt>
    <dgm:pt modelId="{6577DABA-95A3-4A2B-8F1C-494A11A9EA06}">
      <dgm:prSet custT="1"/>
      <dgm:spPr/>
      <dgm:t>
        <a:bodyPr/>
        <a:lstStyle/>
        <a:p>
          <a:endParaRPr lang="de-DE" sz="1200" dirty="0">
            <a:solidFill>
              <a:schemeClr val="tx1"/>
            </a:solidFill>
          </a:endParaRPr>
        </a:p>
      </dgm:t>
    </dgm:pt>
    <dgm:pt modelId="{D2636A26-13BC-4596-BD1D-00D4B4C4A5C1}" type="parTrans" cxnId="{ECC1E259-FC0D-45A2-B3D9-6B46B7DADC9B}">
      <dgm:prSet/>
      <dgm:spPr/>
    </dgm:pt>
    <dgm:pt modelId="{9D0B6824-433C-48A2-A76F-F9A5475D6E80}" type="sibTrans" cxnId="{ECC1E259-FC0D-45A2-B3D9-6B46B7DADC9B}">
      <dgm:prSet/>
      <dgm:spPr/>
    </dgm:pt>
    <dgm:pt modelId="{680EE76D-A594-4EF1-B4E2-D0C64FBD2B36}">
      <dgm:prSet custT="1"/>
      <dgm:spPr/>
      <dgm:t>
        <a:bodyPr/>
        <a:lstStyle/>
        <a:p>
          <a:endParaRPr lang="de-DE" sz="1200" dirty="0">
            <a:solidFill>
              <a:schemeClr val="tx1"/>
            </a:solidFill>
          </a:endParaRPr>
        </a:p>
      </dgm:t>
    </dgm:pt>
    <dgm:pt modelId="{F33B7EC9-6AAA-4934-8F52-51587607D3C3}" type="parTrans" cxnId="{7AD7A0EA-7365-4968-8756-450CB635398F}">
      <dgm:prSet/>
      <dgm:spPr/>
    </dgm:pt>
    <dgm:pt modelId="{A0C1903A-142B-4CC5-8727-F6EF8B6E6B90}" type="sibTrans" cxnId="{7AD7A0EA-7365-4968-8756-450CB635398F}">
      <dgm:prSet/>
      <dgm:spPr/>
    </dgm:pt>
    <dgm:pt modelId="{55B13F73-66A8-4202-96F8-136900E58DD6}">
      <dgm:prSet custT="1"/>
      <dgm:spPr/>
      <dgm:t>
        <a:bodyPr/>
        <a:lstStyle/>
        <a:p>
          <a:endParaRPr lang="de-DE" sz="1500" dirty="0"/>
        </a:p>
      </dgm:t>
    </dgm:pt>
    <dgm:pt modelId="{E3D47BE5-916E-40E3-BE83-8DBB69EF68F9}" type="parTrans" cxnId="{2BA6982B-9D15-42F8-BD6C-4DB2FE3ABAF0}">
      <dgm:prSet/>
      <dgm:spPr/>
    </dgm:pt>
    <dgm:pt modelId="{B0951CDE-202B-49E6-9642-4AF7A336F3B0}" type="sibTrans" cxnId="{2BA6982B-9D15-42F8-BD6C-4DB2FE3ABAF0}">
      <dgm:prSet/>
      <dgm:spPr/>
    </dgm:pt>
    <dgm:pt modelId="{05921BFA-9247-4D6F-901B-D6DEC73C4904}">
      <dgm:prSet custT="1"/>
      <dgm:spPr/>
      <dgm:t>
        <a:bodyPr/>
        <a:lstStyle/>
        <a:p>
          <a:endParaRPr lang="de-DE" sz="1500" dirty="0"/>
        </a:p>
      </dgm:t>
    </dgm:pt>
    <dgm:pt modelId="{122B936B-529C-45D0-8E22-5116E5744C29}" type="parTrans" cxnId="{134227B7-52A4-4405-95C7-8F965BE70591}">
      <dgm:prSet/>
      <dgm:spPr/>
    </dgm:pt>
    <dgm:pt modelId="{B6F4E51D-200F-4A48-BB54-A6728CB2E650}" type="sibTrans" cxnId="{134227B7-52A4-4405-95C7-8F965BE70591}">
      <dgm:prSet/>
      <dgm:spPr/>
    </dgm:pt>
    <dgm:pt modelId="{895E0E20-A71E-40D6-941B-E43C4CB1830C}" type="pres">
      <dgm:prSet presAssocID="{2FAC647D-0F76-43A3-B448-58B42EB7825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706B2E7-A88E-4B0D-9281-74DA17C1A77F}" type="pres">
      <dgm:prSet presAssocID="{AE2AA996-E0DD-4EF0-A069-38D63881372B}" presName="parentLin" presStyleCnt="0"/>
      <dgm:spPr/>
    </dgm:pt>
    <dgm:pt modelId="{1E967F25-575C-4546-84CD-FD54022FECB0}" type="pres">
      <dgm:prSet presAssocID="{AE2AA996-E0DD-4EF0-A069-38D63881372B}" presName="parentLeftMargin" presStyleLbl="node1" presStyleIdx="0" presStyleCnt="1"/>
      <dgm:spPr/>
      <dgm:t>
        <a:bodyPr/>
        <a:lstStyle/>
        <a:p>
          <a:endParaRPr lang="de-DE"/>
        </a:p>
      </dgm:t>
    </dgm:pt>
    <dgm:pt modelId="{B8A6F816-2688-4A02-98D6-AA72444270C6}" type="pres">
      <dgm:prSet presAssocID="{AE2AA996-E0DD-4EF0-A069-38D63881372B}" presName="parentText" presStyleLbl="node1" presStyleIdx="0" presStyleCnt="1" custScaleY="317125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B870583-5D9A-41B3-84DB-DFE854AE4A7E}" type="pres">
      <dgm:prSet presAssocID="{AE2AA996-E0DD-4EF0-A069-38D63881372B}" presName="negativeSpace" presStyleCnt="0"/>
      <dgm:spPr/>
    </dgm:pt>
    <dgm:pt modelId="{3053302B-06AC-4EA5-A288-0294903419DF}" type="pres">
      <dgm:prSet presAssocID="{AE2AA996-E0DD-4EF0-A069-38D63881372B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DFDF17FA-D151-46A0-BA25-43CAA01417D3}" type="presOf" srcId="{55B13F73-66A8-4202-96F8-136900E58DD6}" destId="{3053302B-06AC-4EA5-A288-0294903419DF}" srcOrd="0" destOrd="1" presId="urn:microsoft.com/office/officeart/2005/8/layout/list1"/>
    <dgm:cxn modelId="{EED2DEB0-29FA-4DD7-BCC1-6D3CE4EEEBBC}" type="presOf" srcId="{AE2AA996-E0DD-4EF0-A069-38D63881372B}" destId="{B8A6F816-2688-4A02-98D6-AA72444270C6}" srcOrd="1" destOrd="0" presId="urn:microsoft.com/office/officeart/2005/8/layout/list1"/>
    <dgm:cxn modelId="{134227B7-52A4-4405-95C7-8F965BE70591}" srcId="{AE2AA996-E0DD-4EF0-A069-38D63881372B}" destId="{05921BFA-9247-4D6F-901B-D6DEC73C4904}" srcOrd="3" destOrd="0" parTransId="{122B936B-529C-45D0-8E22-5116E5744C29}" sibTransId="{B6F4E51D-200F-4A48-BB54-A6728CB2E650}"/>
    <dgm:cxn modelId="{506B96D5-CA44-42D6-B5C0-21A43E7F271A}" srcId="{AE2AA996-E0DD-4EF0-A069-38D63881372B}" destId="{E0926A39-D95F-4541-B664-2DCF490B0B77}" srcOrd="8" destOrd="0" parTransId="{FC08BE84-6C54-4AA1-A7F7-C3D5212219A2}" sibTransId="{A697F08C-92D4-4022-B018-00CC4D617211}"/>
    <dgm:cxn modelId="{1BA778B2-DC53-43DC-96F7-1719C520F4AC}" srcId="{AE2AA996-E0DD-4EF0-A069-38D63881372B}" destId="{1A484D58-6A77-4969-87DE-A79D4B6D86C9}" srcOrd="6" destOrd="0" parTransId="{2840B11F-003F-4B53-BA31-D72D6B6C2A25}" sibTransId="{3AADDCFD-95F6-4817-9208-EC5B591AACA5}"/>
    <dgm:cxn modelId="{F276C3B5-BDE2-4AED-A40F-B39C61520F6A}" srcId="{AE2AA996-E0DD-4EF0-A069-38D63881372B}" destId="{C8305F31-DFCA-4664-88CE-811E6384638C}" srcOrd="0" destOrd="0" parTransId="{ADB247DE-5155-4869-9B24-6DC5F7165501}" sibTransId="{2765CE78-06FC-466A-AE2D-DA8BEFB58FF5}"/>
    <dgm:cxn modelId="{0E940A3F-E6F4-4BA0-A2EF-ABDB6A64BA02}" type="presOf" srcId="{2FAC647D-0F76-43A3-B448-58B42EB7825F}" destId="{895E0E20-A71E-40D6-941B-E43C4CB1830C}" srcOrd="0" destOrd="0" presId="urn:microsoft.com/office/officeart/2005/8/layout/list1"/>
    <dgm:cxn modelId="{949E48BC-2F95-436A-A6D8-76FA37AC9261}" srcId="{AE2AA996-E0DD-4EF0-A069-38D63881372B}" destId="{932CEF62-94CF-4646-9F94-97A56FF9426B}" srcOrd="7" destOrd="0" parTransId="{3F8659D8-2C20-44A9-BDA2-E97D278166AF}" sibTransId="{E0F55C64-6ADB-4F00-8E38-1DCA47B3AED8}"/>
    <dgm:cxn modelId="{B2B1EB4C-7E47-4B49-BFD0-778BC602605A}" srcId="{AE2AA996-E0DD-4EF0-A069-38D63881372B}" destId="{3A0616A4-E8DE-4AE6-BF86-C3A85CF3FF87}" srcOrd="5" destOrd="0" parTransId="{82D906D7-9700-407B-9D7A-E5A1973BC875}" sibTransId="{E6A5228C-39A9-4390-A7B5-9AE4C3F4DB5C}"/>
    <dgm:cxn modelId="{7AD7A0EA-7365-4968-8756-450CB635398F}" srcId="{AE2AA996-E0DD-4EF0-A069-38D63881372B}" destId="{680EE76D-A594-4EF1-B4E2-D0C64FBD2B36}" srcOrd="11" destOrd="0" parTransId="{F33B7EC9-6AAA-4934-8F52-51587607D3C3}" sibTransId="{A0C1903A-142B-4CC5-8727-F6EF8B6E6B90}"/>
    <dgm:cxn modelId="{FD41F143-DB72-4062-B158-8ACA5EC8C69E}" type="presOf" srcId="{05921BFA-9247-4D6F-901B-D6DEC73C4904}" destId="{3053302B-06AC-4EA5-A288-0294903419DF}" srcOrd="0" destOrd="3" presId="urn:microsoft.com/office/officeart/2005/8/layout/list1"/>
    <dgm:cxn modelId="{74C992AE-B120-4AB7-A6B5-C134B555E784}" type="presOf" srcId="{AE2AA996-E0DD-4EF0-A069-38D63881372B}" destId="{1E967F25-575C-4546-84CD-FD54022FECB0}" srcOrd="0" destOrd="0" presId="urn:microsoft.com/office/officeart/2005/8/layout/list1"/>
    <dgm:cxn modelId="{2BA6982B-9D15-42F8-BD6C-4DB2FE3ABAF0}" srcId="{AE2AA996-E0DD-4EF0-A069-38D63881372B}" destId="{55B13F73-66A8-4202-96F8-136900E58DD6}" srcOrd="1" destOrd="0" parTransId="{E3D47BE5-916E-40E3-BE83-8DBB69EF68F9}" sibTransId="{B0951CDE-202B-49E6-9642-4AF7A336F3B0}"/>
    <dgm:cxn modelId="{B8868ECD-E799-42E7-9A25-B2156DA73C61}" type="presOf" srcId="{1DE18AF1-D7CD-4581-96F1-E5B7221AEC99}" destId="{3053302B-06AC-4EA5-A288-0294903419DF}" srcOrd="0" destOrd="4" presId="urn:microsoft.com/office/officeart/2005/8/layout/list1"/>
    <dgm:cxn modelId="{12E0D4F8-F481-4879-B2FE-73082D943C84}" type="presOf" srcId="{E0926A39-D95F-4541-B664-2DCF490B0B77}" destId="{3053302B-06AC-4EA5-A288-0294903419DF}" srcOrd="0" destOrd="8" presId="urn:microsoft.com/office/officeart/2005/8/layout/list1"/>
    <dgm:cxn modelId="{AD1122CA-A9AE-4F97-A7E8-47C7C9E0BDAB}" srcId="{2FAC647D-0F76-43A3-B448-58B42EB7825F}" destId="{AE2AA996-E0DD-4EF0-A069-38D63881372B}" srcOrd="0" destOrd="0" parTransId="{122941B1-7D75-45C4-AE8F-1EB97A052FC9}" sibTransId="{FE223C1B-3ABD-4934-9A25-73052AB6DC3F}"/>
    <dgm:cxn modelId="{DAA7A6E2-4DB9-4621-8B77-F83CB727CCB5}" type="presOf" srcId="{F2D16A37-1598-4156-9B86-08F6F0F6266C}" destId="{3053302B-06AC-4EA5-A288-0294903419DF}" srcOrd="0" destOrd="12" presId="urn:microsoft.com/office/officeart/2005/8/layout/list1"/>
    <dgm:cxn modelId="{4B987752-AE8A-47DE-B161-FEE5B9932B89}" type="presOf" srcId="{C8305F31-DFCA-4664-88CE-811E6384638C}" destId="{3053302B-06AC-4EA5-A288-0294903419DF}" srcOrd="0" destOrd="0" presId="urn:microsoft.com/office/officeart/2005/8/layout/list1"/>
    <dgm:cxn modelId="{FDB39175-6679-4B91-8A6E-BFF7659BDE30}" srcId="{AE2AA996-E0DD-4EF0-A069-38D63881372B}" destId="{1DE18AF1-D7CD-4581-96F1-E5B7221AEC99}" srcOrd="4" destOrd="0" parTransId="{CCDE913E-3054-44B1-ABC7-BE3C9C550450}" sibTransId="{07B19710-2870-47B4-82E5-58A78FE92762}"/>
    <dgm:cxn modelId="{ECC1E259-FC0D-45A2-B3D9-6B46B7DADC9B}" srcId="{AE2AA996-E0DD-4EF0-A069-38D63881372B}" destId="{6577DABA-95A3-4A2B-8F1C-494A11A9EA06}" srcOrd="10" destOrd="0" parTransId="{D2636A26-13BC-4596-BD1D-00D4B4C4A5C1}" sibTransId="{9D0B6824-433C-48A2-A76F-F9A5475D6E80}"/>
    <dgm:cxn modelId="{F1658103-B0A1-47F6-8217-3D054CA076F5}" srcId="{AE2AA996-E0DD-4EF0-A069-38D63881372B}" destId="{3778C21C-2A81-4464-8F4D-1E47DAD64F37}" srcOrd="2" destOrd="0" parTransId="{8494F9DF-9102-48D4-A8CB-6ACD801086A4}" sibTransId="{8BDA1C89-BDA8-4968-8F31-A8E432807601}"/>
    <dgm:cxn modelId="{8EA85ECF-D76F-4727-86CF-CD8B39A8AE91}" type="presOf" srcId="{6577DABA-95A3-4A2B-8F1C-494A11A9EA06}" destId="{3053302B-06AC-4EA5-A288-0294903419DF}" srcOrd="0" destOrd="10" presId="urn:microsoft.com/office/officeart/2005/8/layout/list1"/>
    <dgm:cxn modelId="{8443E217-ECF0-45D8-9E83-056B0418732A}" srcId="{AE2AA996-E0DD-4EF0-A069-38D63881372B}" destId="{F2D16A37-1598-4156-9B86-08F6F0F6266C}" srcOrd="12" destOrd="0" parTransId="{3DD9FD22-17EA-4E48-A4DE-0F850FE39071}" sibTransId="{80B4B8CA-0ED5-4759-ABE7-2F16CDDFC171}"/>
    <dgm:cxn modelId="{5C09D09E-F121-4AD7-A272-C3142CABE14E}" type="presOf" srcId="{932CEF62-94CF-4646-9F94-97A56FF9426B}" destId="{3053302B-06AC-4EA5-A288-0294903419DF}" srcOrd="0" destOrd="7" presId="urn:microsoft.com/office/officeart/2005/8/layout/list1"/>
    <dgm:cxn modelId="{55A76097-B892-43DF-B2C1-2BB01EAD2550}" type="presOf" srcId="{3778C21C-2A81-4464-8F4D-1E47DAD64F37}" destId="{3053302B-06AC-4EA5-A288-0294903419DF}" srcOrd="0" destOrd="2" presId="urn:microsoft.com/office/officeart/2005/8/layout/list1"/>
    <dgm:cxn modelId="{B593F9BF-B1F4-4567-9E58-76B0A722E62F}" type="presOf" srcId="{680EE76D-A594-4EF1-B4E2-D0C64FBD2B36}" destId="{3053302B-06AC-4EA5-A288-0294903419DF}" srcOrd="0" destOrd="11" presId="urn:microsoft.com/office/officeart/2005/8/layout/list1"/>
    <dgm:cxn modelId="{2939F61C-1E01-42A9-9DE0-5EA0C1A57D83}" type="presOf" srcId="{8A245FC4-2916-4E9B-A537-E91DEF533BF5}" destId="{3053302B-06AC-4EA5-A288-0294903419DF}" srcOrd="0" destOrd="9" presId="urn:microsoft.com/office/officeart/2005/8/layout/list1"/>
    <dgm:cxn modelId="{6FD42166-8A00-4149-80FE-722845B23409}" type="presOf" srcId="{1A484D58-6A77-4969-87DE-A79D4B6D86C9}" destId="{3053302B-06AC-4EA5-A288-0294903419DF}" srcOrd="0" destOrd="6" presId="urn:microsoft.com/office/officeart/2005/8/layout/list1"/>
    <dgm:cxn modelId="{79E01C7E-8629-4C74-8D23-C3BCFC8FAAB3}" srcId="{AE2AA996-E0DD-4EF0-A069-38D63881372B}" destId="{8A245FC4-2916-4E9B-A537-E91DEF533BF5}" srcOrd="9" destOrd="0" parTransId="{1602ECB6-44C4-4778-A7C1-0C395C737343}" sibTransId="{308126D9-D13B-4D32-B2F9-FDE1CE36CA48}"/>
    <dgm:cxn modelId="{47B6AB89-081C-4280-8043-175AA352BE24}" type="presOf" srcId="{3A0616A4-E8DE-4AE6-BF86-C3A85CF3FF87}" destId="{3053302B-06AC-4EA5-A288-0294903419DF}" srcOrd="0" destOrd="5" presId="urn:microsoft.com/office/officeart/2005/8/layout/list1"/>
    <dgm:cxn modelId="{D9AE1693-F73C-4213-B75C-0B518B85EE66}" type="presParOf" srcId="{895E0E20-A71E-40D6-941B-E43C4CB1830C}" destId="{0706B2E7-A88E-4B0D-9281-74DA17C1A77F}" srcOrd="0" destOrd="0" presId="urn:microsoft.com/office/officeart/2005/8/layout/list1"/>
    <dgm:cxn modelId="{E4CE60D7-810F-429D-BE6E-2B7439885DB7}" type="presParOf" srcId="{0706B2E7-A88E-4B0D-9281-74DA17C1A77F}" destId="{1E967F25-575C-4546-84CD-FD54022FECB0}" srcOrd="0" destOrd="0" presId="urn:microsoft.com/office/officeart/2005/8/layout/list1"/>
    <dgm:cxn modelId="{B699CFC4-ADED-4512-A6CF-7BA642B08905}" type="presParOf" srcId="{0706B2E7-A88E-4B0D-9281-74DA17C1A77F}" destId="{B8A6F816-2688-4A02-98D6-AA72444270C6}" srcOrd="1" destOrd="0" presId="urn:microsoft.com/office/officeart/2005/8/layout/list1"/>
    <dgm:cxn modelId="{F248FE0A-C8D6-4595-B8BC-35FA2D61071B}" type="presParOf" srcId="{895E0E20-A71E-40D6-941B-E43C4CB1830C}" destId="{5B870583-5D9A-41B3-84DB-DFE854AE4A7E}" srcOrd="1" destOrd="0" presId="urn:microsoft.com/office/officeart/2005/8/layout/list1"/>
    <dgm:cxn modelId="{0A203979-F361-4613-93C1-3C17FF6A88A9}" type="presParOf" srcId="{895E0E20-A71E-40D6-941B-E43C4CB1830C}" destId="{3053302B-06AC-4EA5-A288-0294903419DF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AC0DF-FE64-45CB-A72C-F020558A161C}">
      <dsp:nvSpPr>
        <dsp:cNvPr id="0" name=""/>
        <dsp:cNvSpPr/>
      </dsp:nvSpPr>
      <dsp:spPr>
        <a:xfrm>
          <a:off x="0" y="0"/>
          <a:ext cx="7352211" cy="142525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900" kern="1200" dirty="0" smtClean="0"/>
            <a:t>Indikatoren gestütztes Basisbudget für Forschung und Lehre (IGB)</a:t>
          </a:r>
          <a:endParaRPr lang="de-DE" sz="3900" kern="1200" dirty="0"/>
        </a:p>
      </dsp:txBody>
      <dsp:txXfrm>
        <a:off x="0" y="0"/>
        <a:ext cx="7352211" cy="1425257"/>
      </dsp:txXfrm>
    </dsp:sp>
    <dsp:sp modelId="{44853D84-F56C-4915-8C9F-3EFEB8D9FAE2}">
      <dsp:nvSpPr>
        <dsp:cNvPr id="0" name=""/>
        <dsp:cNvSpPr/>
      </dsp:nvSpPr>
      <dsp:spPr>
        <a:xfrm>
          <a:off x="0" y="1425257"/>
          <a:ext cx="1838052" cy="2993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kern="1200" dirty="0" smtClean="0">
              <a:solidFill>
                <a:schemeClr val="bg1"/>
              </a:solidFill>
            </a:rPr>
            <a:t>PMB</a:t>
          </a:r>
          <a:endParaRPr lang="de-DE" sz="4400" kern="1200" dirty="0">
            <a:solidFill>
              <a:schemeClr val="bg1"/>
            </a:solidFill>
          </a:endParaRPr>
        </a:p>
      </dsp:txBody>
      <dsp:txXfrm>
        <a:off x="0" y="1425257"/>
        <a:ext cx="1838052" cy="2993041"/>
      </dsp:txXfrm>
    </dsp:sp>
    <dsp:sp modelId="{731C43C5-039A-4EA8-B79F-9F59DB3E0345}">
      <dsp:nvSpPr>
        <dsp:cNvPr id="0" name=""/>
        <dsp:cNvSpPr/>
      </dsp:nvSpPr>
      <dsp:spPr>
        <a:xfrm>
          <a:off x="1838052" y="1425257"/>
          <a:ext cx="1838052" cy="2993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kern="1200" dirty="0" smtClean="0"/>
            <a:t>QSL</a:t>
          </a:r>
          <a:endParaRPr lang="de-DE" sz="4400" kern="1200" dirty="0"/>
        </a:p>
      </dsp:txBody>
      <dsp:txXfrm>
        <a:off x="1838052" y="1425257"/>
        <a:ext cx="1838052" cy="2993041"/>
      </dsp:txXfrm>
    </dsp:sp>
    <dsp:sp modelId="{D45E3015-8FF6-4F84-BEB3-089532DD3052}">
      <dsp:nvSpPr>
        <dsp:cNvPr id="0" name=""/>
        <dsp:cNvSpPr/>
      </dsp:nvSpPr>
      <dsp:spPr>
        <a:xfrm>
          <a:off x="3676105" y="1425257"/>
          <a:ext cx="1838052" cy="2993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kern="1200" dirty="0" smtClean="0"/>
            <a:t>ZVSL</a:t>
          </a:r>
          <a:endParaRPr lang="de-DE" sz="4400" kern="1200" dirty="0"/>
        </a:p>
      </dsp:txBody>
      <dsp:txXfrm>
        <a:off x="3676105" y="1425257"/>
        <a:ext cx="1838052" cy="2993041"/>
      </dsp:txXfrm>
    </dsp:sp>
    <dsp:sp modelId="{304F3272-822F-4F1E-9246-F2B01EFF8827}">
      <dsp:nvSpPr>
        <dsp:cNvPr id="0" name=""/>
        <dsp:cNvSpPr/>
      </dsp:nvSpPr>
      <dsp:spPr>
        <a:xfrm>
          <a:off x="5514158" y="1425257"/>
          <a:ext cx="1838052" cy="2993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kern="1200" dirty="0" smtClean="0"/>
            <a:t>IMV</a:t>
          </a:r>
          <a:endParaRPr lang="de-DE" sz="4400" kern="1200" dirty="0"/>
        </a:p>
      </dsp:txBody>
      <dsp:txXfrm>
        <a:off x="5514158" y="1425257"/>
        <a:ext cx="1838052" cy="2993041"/>
      </dsp:txXfrm>
    </dsp:sp>
    <dsp:sp modelId="{D7462998-DB15-4A02-A170-3F8D4CAB38BA}">
      <dsp:nvSpPr>
        <dsp:cNvPr id="0" name=""/>
        <dsp:cNvSpPr/>
      </dsp:nvSpPr>
      <dsp:spPr>
        <a:xfrm>
          <a:off x="0" y="4418298"/>
          <a:ext cx="7352211" cy="33256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53302B-06AC-4EA5-A288-0294903419DF}">
      <dsp:nvSpPr>
        <dsp:cNvPr id="0" name=""/>
        <dsp:cNvSpPr/>
      </dsp:nvSpPr>
      <dsp:spPr>
        <a:xfrm>
          <a:off x="0" y="435237"/>
          <a:ext cx="7352211" cy="441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0613" tIns="104140" rIns="57061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500" b="1" kern="1200" dirty="0" smtClean="0">
              <a:solidFill>
                <a:schemeClr val="tx1"/>
              </a:solidFill>
            </a:rPr>
            <a:t>Grundannahme?</a:t>
          </a:r>
          <a:r>
            <a:rPr lang="de-DE" sz="1500" kern="1200" dirty="0" smtClean="0"/>
            <a:t> Steigerung des Grundbudgets aller Fachbereich um jährlich 4% für den aktuellen Zielvereinbarungszeitraum (-</a:t>
          </a:r>
          <a:r>
            <a:rPr lang="de-DE" sz="1500" kern="1200" dirty="0" smtClean="0"/>
            <a:t>2025). </a:t>
          </a:r>
          <a:r>
            <a:rPr lang="de-DE" sz="1500" kern="1200" dirty="0" smtClean="0"/>
            <a:t>Erstmals werden auch QSL-Und ZVSL-Mittel an diesen Steigerungen beteiligt und so ein Ausgleich für Tarifsteigerungen in diesen Bereichen geschaffen. </a:t>
          </a:r>
          <a:endParaRPr lang="de-D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500" b="1" kern="1200" dirty="0" smtClean="0">
              <a:solidFill>
                <a:schemeClr val="tx1"/>
              </a:solidFill>
            </a:rPr>
            <a:t>Indikatoren?</a:t>
          </a:r>
          <a:r>
            <a:rPr lang="de-DE" sz="1500" kern="1200" dirty="0" smtClean="0"/>
            <a:t> Folgende Indikatoren kommen im neuen IGB-Modell zum Einsatz: Sockelbudgetstudierende (80%); Studierende im 1. Hochschulsemester (2,5%); </a:t>
          </a:r>
          <a:r>
            <a:rPr lang="de-DE" sz="1500" kern="1200" dirty="0" err="1" smtClean="0"/>
            <a:t>Absolvent:innen</a:t>
          </a:r>
          <a:r>
            <a:rPr lang="de-DE" sz="1500" kern="1200" dirty="0" smtClean="0"/>
            <a:t> 4,5%; LOMZ-relevante Drittmittel* (9%); DFG-Mittel % ERC-Grants (2,25%); Promotionen (1,25%); Abschlüsse </a:t>
          </a:r>
          <a:r>
            <a:rPr lang="de-DE" sz="1500" kern="1200" dirty="0" err="1" smtClean="0"/>
            <a:t>Bildungsausländer:innen</a:t>
          </a:r>
          <a:r>
            <a:rPr lang="de-DE" sz="1500" kern="1200" dirty="0" smtClean="0"/>
            <a:t> (0,5%). </a:t>
          </a:r>
          <a:endParaRPr lang="de-D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500" b="1" i="0" kern="1200" dirty="0" smtClean="0"/>
            <a:t>Was ist besonders zu beachten?</a:t>
          </a:r>
          <a:r>
            <a:rPr lang="de-DE" sz="1500" kern="1200" dirty="0" smtClean="0"/>
            <a:t> Das Budget sieht zum Einen </a:t>
          </a:r>
          <a:r>
            <a:rPr lang="de-DE" sz="1500" kern="1200" dirty="0" smtClean="0">
              <a:solidFill>
                <a:srgbClr val="FF0000"/>
              </a:solidFill>
            </a:rPr>
            <a:t>Kappungsgrenzen </a:t>
          </a:r>
          <a:r>
            <a:rPr lang="de-DE" sz="1500" kern="1200" dirty="0" smtClean="0">
              <a:solidFill>
                <a:schemeClr val="tx1"/>
              </a:solidFill>
            </a:rPr>
            <a:t>vor, um etwaige Budgetverluste in den ersten Jahren, die sich evtl. aus den Leistungsindikatoren ergeben, auszugleichen und somit allen Fachbereichen ein Wachstum von mind. 2% jährlich zu garantieren.</a:t>
          </a:r>
          <a:br>
            <a:rPr lang="de-DE" sz="1500" kern="1200" dirty="0" smtClean="0">
              <a:solidFill>
                <a:schemeClr val="tx1"/>
              </a:solidFill>
            </a:rPr>
          </a:br>
          <a:r>
            <a:rPr lang="de-DE" sz="1500" kern="1200" dirty="0" smtClean="0">
              <a:solidFill>
                <a:schemeClr val="tx1"/>
              </a:solidFill>
            </a:rPr>
            <a:t>Beim Leistungsindikator Sockelbudgetstudierende wird ein </a:t>
          </a:r>
          <a:r>
            <a:rPr lang="de-DE" sz="1500" kern="1200" dirty="0" smtClean="0">
              <a:solidFill>
                <a:srgbClr val="FF0000"/>
              </a:solidFill>
            </a:rPr>
            <a:t>Korridor</a:t>
          </a:r>
          <a:r>
            <a:rPr lang="de-DE" sz="1500" kern="1200" dirty="0" smtClean="0">
              <a:solidFill>
                <a:schemeClr val="tx1"/>
              </a:solidFill>
            </a:rPr>
            <a:t> definiert, innerhalb dessen Zuwüchse/Verluste unberücksichtigt bleiben. Hat ein Fachbereich &gt;125% </a:t>
          </a:r>
          <a:r>
            <a:rPr lang="de-DE" sz="1500" kern="1200" dirty="0" smtClean="0">
              <a:solidFill>
                <a:srgbClr val="FF0000"/>
              </a:solidFill>
            </a:rPr>
            <a:t>Lehrauslastung </a:t>
          </a:r>
          <a:r>
            <a:rPr lang="de-DE" sz="1500" kern="1200" dirty="0" smtClean="0">
              <a:solidFill>
                <a:schemeClr val="tx1"/>
              </a:solidFill>
            </a:rPr>
            <a:t>führen Verluste bis 125% nicht zu Budgetverlusten. Hat ein Fachbereich &lt;75% Lehrauslastung führen Zuwüchse nicht zu Budgetzuwüchsen. </a:t>
          </a:r>
          <a:r>
            <a:rPr lang="de-DE" sz="1400" kern="1200" dirty="0" smtClean="0">
              <a:solidFill>
                <a:schemeClr val="tx1"/>
              </a:solidFill>
            </a:rPr>
            <a:t/>
          </a:r>
          <a:br>
            <a:rPr lang="de-DE" sz="1400" kern="1200" dirty="0" smtClean="0">
              <a:solidFill>
                <a:schemeClr val="tx1"/>
              </a:solidFill>
            </a:rPr>
          </a:br>
          <a:r>
            <a:rPr lang="de-DE" sz="1100" kern="1200" dirty="0" smtClean="0">
              <a:solidFill>
                <a:schemeClr val="tx1"/>
              </a:solidFill>
            </a:rPr>
            <a:t>* LOMZ-Drittmittel: Drittmittel, die im Rahmen der Leistungsorientierten Mittelzuweisung angerechnet werden (z.B. DFG; BMBF; NICHT: Landesprojekte wie LOEWE; HMWK- und HKM-Projekte)</a:t>
          </a:r>
          <a:r>
            <a:rPr lang="de-DE" sz="1200" kern="1200" dirty="0" smtClean="0">
              <a:solidFill>
                <a:schemeClr val="tx1"/>
              </a:solidFill>
            </a:rPr>
            <a:t> </a:t>
          </a:r>
          <a:endParaRPr lang="de-DE" sz="1200" kern="1200" dirty="0">
            <a:solidFill>
              <a:schemeClr val="tx1"/>
            </a:solidFill>
          </a:endParaRPr>
        </a:p>
      </dsp:txBody>
      <dsp:txXfrm>
        <a:off x="0" y="435237"/>
        <a:ext cx="7352211" cy="4410000"/>
      </dsp:txXfrm>
    </dsp:sp>
    <dsp:sp modelId="{B8A6F816-2688-4A02-98D6-AA72444270C6}">
      <dsp:nvSpPr>
        <dsp:cNvPr id="0" name=""/>
        <dsp:cNvSpPr/>
      </dsp:nvSpPr>
      <dsp:spPr>
        <a:xfrm>
          <a:off x="367251" y="40961"/>
          <a:ext cx="5141521" cy="468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527" tIns="0" rIns="194527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IGB</a:t>
          </a:r>
          <a:endParaRPr lang="de-DE" sz="3200" kern="1200" dirty="0"/>
        </a:p>
      </dsp:txBody>
      <dsp:txXfrm>
        <a:off x="390101" y="63811"/>
        <a:ext cx="5095821" cy="4223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53302B-06AC-4EA5-A288-0294903419DF}">
      <dsp:nvSpPr>
        <dsp:cNvPr id="0" name=""/>
        <dsp:cNvSpPr/>
      </dsp:nvSpPr>
      <dsp:spPr>
        <a:xfrm>
          <a:off x="0" y="384185"/>
          <a:ext cx="7352211" cy="44982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0613" tIns="164791" rIns="57061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500" b="1" kern="1200" dirty="0" smtClean="0">
              <a:solidFill>
                <a:schemeClr val="tx1"/>
              </a:solidFill>
            </a:rPr>
            <a:t>Sondertatbestand FB04:</a:t>
          </a:r>
          <a:r>
            <a:rPr lang="de-DE" sz="1500" kern="1200" dirty="0" smtClean="0"/>
            <a:t> Für die Jahre 2022-2025 100.000€ jährliche Zusatzleistungen durch das Präsidium. </a:t>
          </a:r>
          <a:endParaRPr lang="de-D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500" b="1" kern="1200" dirty="0" smtClean="0">
              <a:solidFill>
                <a:schemeClr val="tx1"/>
              </a:solidFill>
            </a:rPr>
            <a:t>IGB: </a:t>
          </a:r>
          <a:r>
            <a:rPr lang="de-DE" sz="1500" kern="1200" dirty="0" smtClean="0"/>
            <a:t>Die im Rahmen des neuen IGB-Modells prognostizierten Budgetzuweisungen stimmen mit den realen Zuweisungen überein. </a:t>
          </a:r>
          <a:endParaRPr lang="de-D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500" b="1" i="0" kern="1200" dirty="0" smtClean="0"/>
            <a:t>Die Prognosen lassen Raum für Entwicklungen nach unten:</a:t>
          </a:r>
          <a:br>
            <a:rPr lang="de-DE" sz="1500" b="1" i="0" kern="1200" dirty="0" smtClean="0"/>
          </a:br>
          <a:r>
            <a:rPr lang="de-DE" sz="1500" b="0" i="0" kern="1200" dirty="0" smtClean="0"/>
            <a:t>1.) Zufallsgewinnen treten ungeplante Ausgaben </a:t>
          </a:r>
          <a:r>
            <a:rPr lang="de-DE" sz="1500" b="0" i="0" kern="1200" dirty="0" err="1" smtClean="0"/>
            <a:t>ggü</a:t>
          </a:r>
          <a:r>
            <a:rPr lang="de-DE" sz="1500" b="0" i="0" kern="1200" dirty="0" smtClean="0"/>
            <a:t>. bei auslaufenden Stellen (aufgrund arbeitsrechtlicher Verlängerungsansprüche) </a:t>
          </a:r>
          <a:br>
            <a:rPr lang="de-DE" sz="1500" b="0" i="0" kern="1200" dirty="0" smtClean="0"/>
          </a:br>
          <a:r>
            <a:rPr lang="de-DE" sz="1500" b="0" i="0" kern="1200" dirty="0" smtClean="0"/>
            <a:t>2.) Nicht vorhersehbare Entwicklung der </a:t>
          </a:r>
          <a:r>
            <a:rPr lang="de-DE" sz="1500" b="0" i="0" kern="1200" dirty="0" smtClean="0"/>
            <a:t>Tarifsteigerungen</a:t>
          </a:r>
          <a:br>
            <a:rPr lang="de-DE" sz="1500" b="0" i="0" kern="1200" dirty="0" smtClean="0"/>
          </a:br>
          <a:r>
            <a:rPr lang="de-DE" sz="1500" b="0" i="0" kern="1200" dirty="0" smtClean="0"/>
            <a:t>3.) Für die ersten 4 Jahre (bis 2025) wurden im Rahmen des neuen Budgetierungsmodell Faktoren eingeführt, die Verluste und Gewinne dämpfen. Ab 2025 werden sich daher die Leistungsparameter verschärft auswirken.  </a:t>
          </a:r>
          <a:endParaRPr lang="de-DE" sz="1200" b="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>
            <a:solidFill>
              <a:schemeClr val="tx1"/>
            </a:solidFill>
          </a:endParaRPr>
        </a:p>
      </dsp:txBody>
      <dsp:txXfrm>
        <a:off x="0" y="384185"/>
        <a:ext cx="7352211" cy="4498257"/>
      </dsp:txXfrm>
    </dsp:sp>
    <dsp:sp modelId="{B8A6F816-2688-4A02-98D6-AA72444270C6}">
      <dsp:nvSpPr>
        <dsp:cNvPr id="0" name=""/>
        <dsp:cNvSpPr/>
      </dsp:nvSpPr>
      <dsp:spPr>
        <a:xfrm>
          <a:off x="367251" y="3756"/>
          <a:ext cx="5141521" cy="451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527" tIns="0" rIns="194527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IGB</a:t>
          </a:r>
          <a:endParaRPr lang="de-DE" sz="3200" kern="1200" dirty="0"/>
        </a:p>
      </dsp:txBody>
      <dsp:txXfrm>
        <a:off x="389298" y="25803"/>
        <a:ext cx="5097427" cy="407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AFF723E-1D30-134E-B1B2-506A6DECF3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07F8E2-C22B-F74A-93F8-E6BCEC698A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9DBFD-FAE6-3E41-ACEA-259A1401F44F}" type="datetimeFigureOut">
              <a:rPr lang="de-DE" smtClean="0"/>
              <a:t>11.05.2022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B79E05-472D-0B4D-AC55-5B4A99C7F0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B147791-A6F0-F644-8FE9-893D1EE774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767D0-BF52-C643-A7AF-F9711B20AF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9398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F4C4F-A843-EB41-A02D-558FE6266D04}" type="datetimeFigureOut">
              <a:rPr lang="de-DE" smtClean="0"/>
              <a:t>11.05.2022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222E6-97CB-894A-B10C-04101548E0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87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Quellen: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222E6-97CB-894A-B10C-04101548E0F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4842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Quellen: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222E6-97CB-894A-B10C-04101548E0F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268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F746CFC-D7E8-462F-B9EC-C133A72F5964}"/>
              </a:ext>
            </a:extLst>
          </p:cNvPr>
          <p:cNvSpPr/>
          <p:nvPr userDrawn="1"/>
        </p:nvSpPr>
        <p:spPr>
          <a:xfrm>
            <a:off x="863600" y="1592263"/>
            <a:ext cx="11328400" cy="5265737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2A6B-B375-714F-8966-714DE435E008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4811284"/>
            <a:ext cx="10464800" cy="1252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spcAft>
                <a:spcPts val="5200"/>
              </a:spcAft>
              <a:defRPr sz="3600" spc="0"/>
            </a:lvl1pPr>
          </a:lstStyle>
          <a:p>
            <a:r>
              <a:rPr lang="de-DE" dirty="0"/>
              <a:t>HIER TITEL IN VERSALIEN EINFÜGEN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374F239-C7F8-274D-8F23-C4FE3A62283D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324165" y="333375"/>
            <a:ext cx="4004236" cy="9350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0823524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itat">
    <p:bg>
      <p:bgPr>
        <a:solidFill>
          <a:schemeClr val="accent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64860-F903-4A1A-B4EF-3385E33A2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1592264"/>
            <a:ext cx="10464800" cy="2970212"/>
          </a:xfrm>
        </p:spPr>
        <p:txBody>
          <a:bodyPr anchor="b">
            <a:normAutofit/>
          </a:bodyPr>
          <a:lstStyle>
            <a:lvl1pPr>
              <a:lnSpc>
                <a:spcPts val="2500"/>
              </a:lnSpc>
              <a:defRPr sz="25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»Zitat hier einfügen«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00CA9F-5938-4363-AADF-F20CC2E470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0101" y="4589464"/>
            <a:ext cx="8007351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Zitatquelle hier einfügen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C51317-1551-4443-9471-A027A51B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5227AB2-B1DA-A64E-B7AF-554F8788D44E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FD2B53-991D-46B1-B30F-5C0F5D7EE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092FF8-BF70-4A92-B640-F06294E1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020386-5CBC-CD4E-BD82-8CAABDB74E93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379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1592263"/>
            <a:ext cx="10464800" cy="868926"/>
          </a:xfrm>
        </p:spPr>
        <p:txBody>
          <a:bodyPr anchor="b">
            <a:normAutofit/>
          </a:bodyPr>
          <a:lstStyle>
            <a:lvl1pPr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999" y="2461190"/>
            <a:ext cx="7531100" cy="3739587"/>
          </a:xfrm>
        </p:spPr>
        <p:txBody>
          <a:bodyPr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lnSpc>
                <a:spcPts val="2600"/>
              </a:lnSpc>
              <a:buNone/>
              <a:defRPr sz="1600">
                <a:latin typeface="+mn-lt"/>
              </a:defRPr>
            </a:lvl2pPr>
            <a:lvl3pPr marL="914400" indent="0">
              <a:lnSpc>
                <a:spcPts val="2600"/>
              </a:lnSpc>
              <a:buNone/>
              <a:defRPr sz="1400">
                <a:latin typeface="+mn-lt"/>
              </a:defRPr>
            </a:lvl3pPr>
            <a:lvl4pPr marL="1371600" indent="0">
              <a:lnSpc>
                <a:spcPts val="2600"/>
              </a:lnSpc>
              <a:buNone/>
              <a:defRPr sz="1200">
                <a:latin typeface="+mn-lt"/>
              </a:defRPr>
            </a:lvl4pPr>
            <a:lvl5pPr marL="1828800" indent="0">
              <a:lnSpc>
                <a:spcPts val="2600"/>
              </a:lnSpc>
              <a:buNone/>
              <a:defRPr sz="1200"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61B00-4768-9B45-A59D-558287E26A99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8FC197D-872E-1D4D-B2C0-F4B5381E34F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4551759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52099" cy="97159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HIER HEADLINE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780275"/>
            <a:ext cx="10464800" cy="4420501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400"/>
            </a:lvl2pPr>
            <a:lvl3pPr marL="914400" indent="0">
              <a:lnSpc>
                <a:spcPts val="2600"/>
              </a:lnSpc>
              <a:buNone/>
              <a:defRPr sz="1200"/>
            </a:lvl3pPr>
            <a:lvl4pPr marL="1371600" indent="0">
              <a:lnSpc>
                <a:spcPts val="2600"/>
              </a:lnSpc>
              <a:buNone/>
              <a:defRPr sz="1100"/>
            </a:lvl4pPr>
            <a:lvl5pPr marL="1828800" indent="0">
              <a:lnSpc>
                <a:spcPts val="2600"/>
              </a:lnSpc>
              <a:buNone/>
              <a:defRPr sz="11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23B509E4-1AAA-884A-AA11-844E23A50BF4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5C22446-287B-5340-938D-378A431270A4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2629281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 groß mit Beschrei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57CB81E2-10AB-4A5A-B3DA-02F87BA3BA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2263"/>
            <a:ext cx="11328400" cy="5265737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45B5-9C78-0C42-AFA3-66A5CB6296E2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4520726"/>
            <a:ext cx="10464800" cy="1321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500"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948CC4EA-B506-BC45-900A-4869786EC380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393042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mit Überschrif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EE1833-B22A-4FF2-A2CF-954411FDD43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38259" y="1228484"/>
            <a:ext cx="5130799" cy="365126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1 IN VERSALIEN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115B0C1-DEE9-4AC5-B8AF-E6CEC736FCF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98547" y="1228484"/>
            <a:ext cx="5129853" cy="365127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2 IN VERSALIEN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672A44D-9EA5-4973-BF81-F6A558A4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41EE-1368-5D4B-9F6C-E36BDBEE59D4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78E044-7B77-4048-B926-0F3C1495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7E4BEB7-3A41-41D7-A8F4-4CCF0761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632272B-ED07-4B00-85B8-F8D4C541F7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5846"/>
            <a:ext cx="5016500" cy="3311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D6738182-F886-4FA1-B7D7-371FB4A184F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11900" y="1600286"/>
            <a:ext cx="5004512" cy="33075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2E3933DF-DBA7-4254-B94C-4AD2D57C439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7315" y="4989341"/>
            <a:ext cx="5130799" cy="1176504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1 hier einfügen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D291BA23-ED90-4ACD-A58E-985A128848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97603" y="4989341"/>
            <a:ext cx="5129853" cy="1176510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2 hier einfügen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FF429547-B425-624D-9509-BAA2B789347D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700356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976">
          <p15:clr>
            <a:srgbClr val="FBAE40"/>
          </p15:clr>
        </p15:guide>
        <p15:guide id="2" pos="370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AAF7A20-CA0E-4D2A-81F6-A36F0D66C8FF}"/>
              </a:ext>
            </a:extLst>
          </p:cNvPr>
          <p:cNvSpPr/>
          <p:nvPr userDrawn="1"/>
        </p:nvSpPr>
        <p:spPr>
          <a:xfrm>
            <a:off x="863600" y="1592263"/>
            <a:ext cx="11328400" cy="3646309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DBD7C-F9CA-4544-8357-D85C83421CD9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9651E7-2284-414C-B5FD-D70174DB46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333375"/>
            <a:ext cx="2029968" cy="2538318"/>
          </a:xfrm>
          <a:prstGeom prst="rect">
            <a:avLst/>
          </a:prstGeom>
        </p:spPr>
      </p:pic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256105D-936D-4BCF-BF19-DD391F1490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11284"/>
            <a:ext cx="11328400" cy="1354566"/>
          </a:xfrm>
          <a:solidFill>
            <a:schemeClr val="accent1">
              <a:alpha val="90000"/>
            </a:schemeClr>
          </a:solidFill>
        </p:spPr>
        <p:txBody>
          <a:bodyPr anchor="ctr">
            <a:normAutofit/>
          </a:bodyPr>
          <a:lstStyle>
            <a:lvl1pPr marL="361950" indent="0">
              <a:buNone/>
              <a:tabLst>
                <a:tab pos="447675" algn="l"/>
              </a:tabLst>
              <a:defRPr sz="3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ABSCHIEDSFORMEL IN VERSALIEN EINFÜGEN</a:t>
            </a:r>
          </a:p>
        </p:txBody>
      </p:sp>
    </p:spTree>
    <p:extLst>
      <p:ext uri="{BB962C8B-B14F-4D97-AF65-F5344CB8AC3E}">
        <p14:creationId xmlns:p14="http://schemas.microsoft.com/office/powerpoint/2010/main" val="46904947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 &amp; Copy-Text">
    <p:bg>
      <p:bgPr>
        <a:solidFill>
          <a:schemeClr val="accent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EF1BB5D8-089D-42AD-A39C-FD15FA491110}"/>
              </a:ext>
            </a:extLst>
          </p:cNvPr>
          <p:cNvSpPr/>
          <p:nvPr userDrawn="1"/>
        </p:nvSpPr>
        <p:spPr>
          <a:xfrm>
            <a:off x="431800" y="1592263"/>
            <a:ext cx="11760200" cy="526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0E912-98B4-8047-86FD-81EE17B84DEA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19EBDCD2-0D69-4EB9-8A5F-98B2EA182F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4717280"/>
            <a:ext cx="5232400" cy="11247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just">
              <a:defRPr sz="1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Hier Titel einfügen</a:t>
            </a:r>
            <a:endParaRPr lang="en-US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3EF38E61-1B25-B944-A9FD-31622B73EE8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24164" y="2205038"/>
            <a:ext cx="4004236" cy="12239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23758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834171"/>
            <a:ext cx="10464800" cy="4366604"/>
          </a:xfrm>
        </p:spPr>
        <p:txBody>
          <a:bodyPr numCol="1">
            <a:normAutofit/>
          </a:bodyPr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100">
                <a:latin typeface="+mn-lt"/>
              </a:defRPr>
            </a:lvl4pPr>
            <a:lvl5pPr marL="1828800" indent="0">
              <a:buNone/>
              <a:defRPr sz="1100"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F8F7-899F-EC49-A5A2-46BF8C663848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A2AAF7E1-642A-3C48-A838-21ED98E88707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62338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BD375E-1F20-4023-97DA-18E162FCB4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6300" y="1825625"/>
            <a:ext cx="5004512" cy="4351338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6DF97D-F639-4B0E-AFAF-4D50DED70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1825625"/>
            <a:ext cx="5004512" cy="4351338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55C2B2-608F-4D93-9FCC-687874A80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3488-2EA9-4848-BDDC-355F819E37AF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184261-C9CF-46A0-8C08-5BD19F0F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700299-4A15-4BE0-BA5C-BE9710E60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CCE94487-264F-489D-8EA8-7CB86F52D0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74D02293-EB70-E44D-A8FD-81D6EC48D3E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5505276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4DEA37-33CE-4BC2-828B-6989E0910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6300" y="1780275"/>
            <a:ext cx="5004512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987088C-F9C1-4195-ADB3-C5BC0DDCD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3888" y="1780275"/>
            <a:ext cx="5032029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8A8BB69-5837-4E46-9DA6-9936B0841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0DAE434-49A1-4F05-B28D-7DFE8D6BB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CA825F0-A7CE-490C-810C-607C8BEB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0F861DFC-7332-47EA-8BDC-CAD46079EE2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76300" y="2505075"/>
            <a:ext cx="5004512" cy="3695700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CDDE1DF5-9BA8-4588-8C71-7A9682C10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2505075"/>
            <a:ext cx="5004512" cy="3695700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CFEEDB58-0F3E-46D6-8030-8F9B3F2A42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A41A4EE8-12A4-4444-919C-437260B64416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2619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1FB623-12B6-452B-B532-AD1EABC824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1ED7B3-22AC-4052-AE31-FB30EFE5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90FCE-0B6E-DA46-B65E-BFCC625E7770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BFBCF81-93C2-43A3-BCB6-B60820632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AA7813-12B2-44BA-9E80-2E75D8A0B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1A6AED74-0179-7746-8E52-524EF0516F2E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4265040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2DFE88A-3502-442B-B87D-0C7EEC5D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947-D5F5-2E40-B087-8D61D631A843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7D4277-FB91-45EE-9FA1-945830E27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C7B419-72DD-4DC5-A02D-A01900EA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E784D16A-6024-F247-B63E-1ACFEFFD4451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85774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240264"/>
            <a:ext cx="10896600" cy="761507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6FADD-0FAE-5E4C-BD32-ECA5F2C744AE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187701" y="3649771"/>
            <a:ext cx="8140700" cy="2551004"/>
          </a:xfrm>
          <a:prstGeom prst="rect">
            <a:avLst/>
          </a:prstGeom>
        </p:spPr>
        <p:txBody>
          <a:bodyPr lIns="72000" tIns="36000" rIns="0" bIns="36000" numCol="1">
            <a:normAutofit/>
          </a:bodyPr>
          <a:lstStyle>
            <a:lvl1pPr marL="228600" indent="-228600" algn="l">
              <a:buClr>
                <a:schemeClr val="accent1"/>
              </a:buClr>
              <a:defRPr sz="2400">
                <a:latin typeface="+mn-lt"/>
              </a:defRPr>
            </a:lvl1pPr>
            <a:lvl2pPr algn="l">
              <a:buClr>
                <a:schemeClr val="accent1"/>
              </a:buClr>
              <a:defRPr sz="2000">
                <a:latin typeface="+mn-lt"/>
              </a:defRPr>
            </a:lvl2pPr>
            <a:lvl3pPr algn="l">
              <a:buClr>
                <a:schemeClr val="accent1"/>
              </a:buClr>
              <a:defRPr sz="1800">
                <a:latin typeface="+mn-lt"/>
              </a:defRPr>
            </a:lvl3pPr>
            <a:lvl4pPr algn="l">
              <a:buClr>
                <a:schemeClr val="accent1"/>
              </a:buClr>
              <a:defRPr sz="1600">
                <a:latin typeface="+mn-lt"/>
              </a:defRPr>
            </a:lvl4pPr>
            <a:lvl5pPr algn="l">
              <a:buClr>
                <a:schemeClr val="accent1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3CCDD2A8-0C17-46BD-BE7F-28D02DCBCA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808680"/>
            <a:ext cx="109093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4EC20AD2-6B27-F54A-95F6-21589C424C8B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1811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 blau">
    <p:bg>
      <p:bgPr>
        <a:solidFill>
          <a:schemeClr val="accent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E1222A3-E021-4B3A-BE1D-672B5EE16E33}"/>
              </a:ext>
            </a:extLst>
          </p:cNvPr>
          <p:cNvSpPr/>
          <p:nvPr userDrawn="1"/>
        </p:nvSpPr>
        <p:spPr>
          <a:xfrm>
            <a:off x="876301" y="1592262"/>
            <a:ext cx="11315700" cy="5265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de-DE" sz="1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4556411"/>
            <a:ext cx="9931400" cy="1644365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D2274-88D6-114C-8B2C-0BA56377A50A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2"/>
            <a:ext cx="9906000" cy="2551004"/>
          </a:xfrm>
        </p:spPr>
        <p:txBody>
          <a:bodyPr numCol="1">
            <a:normAutofit/>
          </a:bodyPr>
          <a:lstStyle>
            <a:lvl1pPr algn="l" defTabSz="2597150">
              <a:lnSpc>
                <a:spcPts val="3600"/>
              </a:lnSpc>
              <a:buClr>
                <a:schemeClr val="accent1"/>
              </a:buClr>
              <a:defRPr sz="2400">
                <a:latin typeface="+mn-lt"/>
              </a:defRPr>
            </a:lvl1pPr>
            <a:lvl2pPr marL="717550" indent="-273050" algn="l">
              <a:lnSpc>
                <a:spcPts val="3600"/>
              </a:lnSpc>
              <a:buClr>
                <a:schemeClr val="accent1"/>
              </a:buClr>
              <a:defRPr sz="2000">
                <a:latin typeface="+mn-lt"/>
              </a:defRPr>
            </a:lvl2pPr>
            <a:lvl3pPr algn="l">
              <a:lnSpc>
                <a:spcPts val="3600"/>
              </a:lnSpc>
              <a:buClr>
                <a:schemeClr val="accent1"/>
              </a:buClr>
              <a:defRPr sz="1800">
                <a:latin typeface="+mn-lt"/>
              </a:defRPr>
            </a:lvl3pPr>
            <a:lvl4pPr algn="l">
              <a:lnSpc>
                <a:spcPts val="3600"/>
              </a:lnSpc>
              <a:buClr>
                <a:schemeClr val="accent1"/>
              </a:buClr>
              <a:defRPr sz="1600">
                <a:latin typeface="+mn-lt"/>
              </a:defRPr>
            </a:lvl4pPr>
            <a:lvl5pPr algn="l">
              <a:lnSpc>
                <a:spcPts val="3600"/>
              </a:lnSpc>
              <a:buClr>
                <a:schemeClr val="accent1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00ABCC48-F40A-4325-8648-1AEF602FF8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783042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HIER HEADLINE IN VERSALIEN EINFÜGEN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5F74F22D-DB82-E04A-A6DC-563FC3DF967C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11556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B1B08-4D62-314E-8F61-FE0260FF47DA}" type="datetime1">
              <a:rPr lang="de-DE" smtClean="0"/>
              <a:t>11.05.2022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408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orient="horz" pos="3884" userDrawn="1">
          <p15:clr>
            <a:srgbClr val="F26B43"/>
          </p15:clr>
        </p15:guide>
        <p15:guide id="3" pos="272" userDrawn="1">
          <p15:clr>
            <a:srgbClr val="F26B43"/>
          </p15:clr>
        </p15:guide>
        <p15:guide id="4" pos="7408" userDrawn="1">
          <p15:clr>
            <a:srgbClr val="F26B43"/>
          </p15:clr>
        </p15:guide>
        <p15:guide id="5" orient="horz" pos="1003" userDrawn="1">
          <p15:clr>
            <a:srgbClr val="F26B43"/>
          </p15:clr>
        </p15:guide>
        <p15:guide id="6" pos="544" userDrawn="1">
          <p15:clr>
            <a:srgbClr val="C35EA4"/>
          </p15:clr>
        </p15:guide>
        <p15:guide id="7" orient="horz" pos="3680" userDrawn="1">
          <p15:clr>
            <a:srgbClr val="F26B43"/>
          </p15:clr>
        </p15:guide>
        <p15:guide id="8" pos="71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9F069601-AD27-B049-A41D-4D21B348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D433-ACDE-0D4C-AF77-3E5808E06417}" type="datetime1">
              <a:rPr lang="de-DE" smtClean="0"/>
              <a:t>11.05.2022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32DF92-7397-9F40-B38C-33602A36F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ACA1260-5E99-4F06-B381-F8A69E25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783042"/>
            <a:ext cx="11315700" cy="971595"/>
          </a:xfrm>
        </p:spPr>
        <p:txBody>
          <a:bodyPr>
            <a:normAutofit/>
          </a:bodyPr>
          <a:lstStyle/>
          <a:p>
            <a:r>
              <a:rPr lang="de-DE" sz="2800" dirty="0" smtClean="0"/>
              <a:t>Einführung des neuen Budgetierungsmodells (IGB)</a:t>
            </a:r>
            <a:endParaRPr lang="de-DE" sz="2800" dirty="0"/>
          </a:p>
        </p:txBody>
      </p:sp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3799614716"/>
              </p:ext>
            </p:extLst>
          </p:nvPr>
        </p:nvGraphicFramePr>
        <p:xfrm>
          <a:off x="2858044" y="1680064"/>
          <a:ext cx="7352211" cy="4750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847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9F069601-AD27-B049-A41D-4D21B348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D433-ACDE-0D4C-AF77-3E5808E06417}" type="datetime1">
              <a:rPr lang="de-DE" smtClean="0"/>
              <a:t>11.05.2022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32DF92-7397-9F40-B38C-33602A36F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ACA1260-5E99-4F06-B381-F8A69E25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783042"/>
            <a:ext cx="11315700" cy="971595"/>
          </a:xfrm>
        </p:spPr>
        <p:txBody>
          <a:bodyPr>
            <a:normAutofit/>
          </a:bodyPr>
          <a:lstStyle/>
          <a:p>
            <a:r>
              <a:rPr lang="de-DE" sz="2800" dirty="0"/>
              <a:t>Grundlegende Änderungen an der Budgetsystematik durch das neue Budgetierungsmodell</a:t>
            </a:r>
          </a:p>
        </p:txBody>
      </p:sp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1517296176"/>
              </p:ext>
            </p:extLst>
          </p:nvPr>
        </p:nvGraphicFramePr>
        <p:xfrm>
          <a:off x="2858044" y="1680064"/>
          <a:ext cx="7352211" cy="4886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450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9F069601-AD27-B049-A41D-4D21B348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D433-ACDE-0D4C-AF77-3E5808E06417}" type="datetime1">
              <a:rPr lang="de-DE" smtClean="0"/>
              <a:t>11.05.2022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32DF92-7397-9F40-B38C-33602A36F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ACA1260-5E99-4F06-B381-F8A69E25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783042"/>
            <a:ext cx="11315700" cy="971595"/>
          </a:xfrm>
        </p:spPr>
        <p:txBody>
          <a:bodyPr>
            <a:normAutofit/>
          </a:bodyPr>
          <a:lstStyle/>
          <a:p>
            <a:r>
              <a:rPr lang="de-DE" sz="2800" dirty="0" smtClean="0"/>
              <a:t>Budgetentwicklung am FB04</a:t>
            </a:r>
            <a:endParaRPr lang="de-DE" sz="28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550" y="1754636"/>
            <a:ext cx="8375649" cy="469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59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9F069601-AD27-B049-A41D-4D21B348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D433-ACDE-0D4C-AF77-3E5808E06417}" type="datetime1">
              <a:rPr lang="de-DE" smtClean="0"/>
              <a:t>11.05.2022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32DF92-7397-9F40-B38C-33602A36F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ACA1260-5E99-4F06-B381-F8A69E25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783042"/>
            <a:ext cx="11315700" cy="971595"/>
          </a:xfrm>
        </p:spPr>
        <p:txBody>
          <a:bodyPr>
            <a:normAutofit/>
          </a:bodyPr>
          <a:lstStyle/>
          <a:p>
            <a:r>
              <a:rPr lang="de-DE" sz="2800" dirty="0" smtClean="0"/>
              <a:t>Budgetentwicklung am FB04</a:t>
            </a:r>
            <a:endParaRPr lang="de-DE" sz="28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037" y="1590116"/>
            <a:ext cx="8894113" cy="5219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7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9F069601-AD27-B049-A41D-4D21B348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D433-ACDE-0D4C-AF77-3E5808E06417}" type="datetime1">
              <a:rPr lang="de-DE" smtClean="0"/>
              <a:t>11.05.2022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32DF92-7397-9F40-B38C-33602A36F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ACA1260-5E99-4F06-B381-F8A69E25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783042"/>
            <a:ext cx="11315700" cy="971595"/>
          </a:xfrm>
        </p:spPr>
        <p:txBody>
          <a:bodyPr>
            <a:normAutofit/>
          </a:bodyPr>
          <a:lstStyle/>
          <a:p>
            <a:r>
              <a:rPr lang="de-DE" sz="2800" dirty="0" smtClean="0"/>
              <a:t>Budgetentwicklung am FB04</a:t>
            </a:r>
            <a:endParaRPr lang="de-DE" sz="2800" dirty="0"/>
          </a:p>
        </p:txBody>
      </p:sp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3591220165"/>
              </p:ext>
            </p:extLst>
          </p:nvPr>
        </p:nvGraphicFramePr>
        <p:xfrm>
          <a:off x="2858044" y="1680064"/>
          <a:ext cx="7352211" cy="4886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080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LU FOLIENMASTER">
  <a:themeElements>
    <a:clrScheme name="JLU Gießen">
      <a:dk1>
        <a:sysClr val="windowText" lastClr="000000"/>
      </a:dk1>
      <a:lt1>
        <a:sysClr val="window" lastClr="FFFFFF"/>
      </a:lt1>
      <a:dk2>
        <a:srgbClr val="53606B"/>
      </a:dk2>
      <a:lt2>
        <a:srgbClr val="E7E6E6"/>
      </a:lt2>
      <a:accent1>
        <a:srgbClr val="0069B3"/>
      </a:accent1>
      <a:accent2>
        <a:srgbClr val="ED7D31"/>
      </a:accent2>
      <a:accent3>
        <a:srgbClr val="A5A5A5"/>
      </a:accent3>
      <a:accent4>
        <a:srgbClr val="FFC000"/>
      </a:accent4>
      <a:accent5>
        <a:srgbClr val="DCE6EB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JLU_16_9_Calibri" id="{1D5F062F-75DA-F14C-8D7E-2DB7E635818D}" vid="{CD83FBED-9354-B943-958D-00CEB85C273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Vorlage_JLU_16_9_Calibri</Template>
  <TotalTime>0</TotalTime>
  <Words>367</Words>
  <Application>Microsoft Office PowerPoint</Application>
  <PresentationFormat>Breitbild</PresentationFormat>
  <Paragraphs>32</Paragraphs>
  <Slides>5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JLU FOLIENMASTER</vt:lpstr>
      <vt:lpstr>Einführung des neuen Budgetierungsmodells (IGB)</vt:lpstr>
      <vt:lpstr>Grundlegende Änderungen an der Budgetsystematik durch das neue Budgetierungsmodell</vt:lpstr>
      <vt:lpstr>Budgetentwicklung am FB04</vt:lpstr>
      <vt:lpstr>Budgetentwicklung am FB04</vt:lpstr>
      <vt:lpstr>Budgetentwicklung am FB04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Sachstandsbericht: Campusentwicklung (Nutzeranforderung an das Seminargebäude I)</dc:title>
  <dc:creator>Novian, Michael</dc:creator>
  <cp:lastModifiedBy>Novian, Michael</cp:lastModifiedBy>
  <cp:revision>45</cp:revision>
  <dcterms:created xsi:type="dcterms:W3CDTF">2021-01-27T08:15:36Z</dcterms:created>
  <dcterms:modified xsi:type="dcterms:W3CDTF">2022-05-11T08:24:41Z</dcterms:modified>
</cp:coreProperties>
</file>