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62" r:id="rId5"/>
    <p:sldId id="259" r:id="rId6"/>
    <p:sldId id="260" r:id="rId7"/>
    <p:sldId id="285" r:id="rId8"/>
    <p:sldId id="263" r:id="rId9"/>
    <p:sldId id="264" r:id="rId10"/>
    <p:sldId id="266" r:id="rId11"/>
    <p:sldId id="286" r:id="rId12"/>
    <p:sldId id="265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5" r:id="rId21"/>
    <p:sldId id="288" r:id="rId22"/>
    <p:sldId id="289" r:id="rId23"/>
    <p:sldId id="287" r:id="rId24"/>
    <p:sldId id="276" r:id="rId25"/>
    <p:sldId id="274" r:id="rId26"/>
    <p:sldId id="277" r:id="rId27"/>
    <p:sldId id="278" r:id="rId28"/>
    <p:sldId id="279" r:id="rId29"/>
    <p:sldId id="280" r:id="rId30"/>
    <p:sldId id="281" r:id="rId31"/>
    <p:sldId id="290" r:id="rId32"/>
    <p:sldId id="282" r:id="rId33"/>
    <p:sldId id="283" r:id="rId34"/>
    <p:sldId id="284" r:id="rId35"/>
    <p:sldId id="291" r:id="rId36"/>
    <p:sldId id="292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5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CD71B66-E046-87A9-30AF-39DF436D97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E09E384-4F72-996F-8673-78349F7E63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EC422-FA43-4A6E-8D11-8C83D4E79A39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A5830A3-0125-1C3C-7C58-15081ABC32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/>
              <a:t>Langtian Liu (liulangtian@foxmail.com)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1E4AE8-D923-5565-5A5A-9506FA28F7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85E7E-E367-43A1-A336-6A3216294A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23027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C65E2-3A43-4357-ABA7-C8A2663B6B13}" type="datetimeFigureOut">
              <a:rPr lang="zh-CN" altLang="en-US" smtClean="0"/>
              <a:t>2024/11/3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/>
              <a:t>Langtian Liu (liulangtian@foxmail.com)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BD0C4-6B31-4F3C-BF0E-C9E2DFD55A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6553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BD0C4-6B31-4F3C-BF0E-C9E2DFD55A40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496A2B-366D-42BD-AF86-0EAF779336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zh-CN"/>
              <a:t>Langtian Liu (liulangtian@foxmail.com)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933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563EA-CE6E-912B-B9BF-E44B5C88A0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7200"/>
            <a:ext cx="9144000" cy="1860982"/>
          </a:xfrm>
        </p:spPr>
        <p:txBody>
          <a:bodyPr anchor="ctr"/>
          <a:lstStyle>
            <a:lvl1pPr algn="ctr">
              <a:defRPr sz="6000">
                <a:latin typeface="Arial Rounded MT Bold" panose="020F0704030504030204" pitchFamily="34" charset="0"/>
              </a:defRPr>
            </a:lvl1pPr>
          </a:lstStyle>
          <a:p>
            <a:r>
              <a:rPr lang="en-US" altLang="zh-CN" dirty="0"/>
              <a:t>Here Insert Title </a:t>
            </a:r>
            <a:r>
              <a:rPr lang="en-US" altLang="zh-CN" dirty="0" err="1"/>
              <a:t>BlaBlaBla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B6F285-8F9D-D6D8-C137-5412AEBEB2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2239433"/>
            <a:ext cx="9144000" cy="1085486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latin typeface="Cascadia Mono SemiBold" panose="020B0609020000020004" pitchFamily="49" charset="0"/>
                <a:cs typeface="Cascadia Mono SemiBold" panose="020B06090200000200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Author/Institute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6234B67-187F-D6DA-1806-4C2FDE41CA8C}"/>
              </a:ext>
            </a:extLst>
          </p:cNvPr>
          <p:cNvSpPr txBox="1"/>
          <p:nvPr userDrawn="1"/>
        </p:nvSpPr>
        <p:spPr>
          <a:xfrm>
            <a:off x="1523999" y="3441699"/>
            <a:ext cx="914399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3AD03AA-BCE7-429A-8486-1C6B637572CA}" type="datetime1">
              <a:rPr lang="zh-CN" altLang="en-US" sz="2400" smtClean="0">
                <a:latin typeface="Verdana" panose="020B0604030504040204" pitchFamily="34" charset="0"/>
              </a:rPr>
              <a:t>2024/11/3</a:t>
            </a:fld>
            <a:endParaRPr lang="zh-CN" altLang="en-US" sz="2400" dirty="0">
              <a:latin typeface="Verdana" panose="020B0604030504040204" pitchFamily="34" charset="0"/>
            </a:endParaRPr>
          </a:p>
        </p:txBody>
      </p:sp>
      <p:sp>
        <p:nvSpPr>
          <p:cNvPr id="17" name="图片占位符 16">
            <a:extLst>
              <a:ext uri="{FF2B5EF4-FFF2-40B4-BE49-F238E27FC236}">
                <a16:creationId xmlns:a16="http://schemas.microsoft.com/office/drawing/2014/main" id="{B785814A-2E59-E465-A7D2-DA7D72B047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3999" y="4075824"/>
            <a:ext cx="9144000" cy="1191057"/>
          </a:xfrm>
        </p:spPr>
        <p:txBody>
          <a:bodyPr anchor="ctr"/>
          <a:lstStyle>
            <a:lvl1pPr marL="0" indent="0" algn="ctr">
              <a:buNone/>
              <a:defRPr>
                <a:latin typeface="Cambria" panose="02040503050406030204" pitchFamily="18" charset="0"/>
              </a:defRPr>
            </a:lvl1pPr>
          </a:lstStyle>
          <a:p>
            <a:r>
              <a:rPr lang="zh-CN" altLang="en-US"/>
              <a:t>单击图标添加图片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006FD29-51A6-C5AB-4DA0-9B9359516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55" y="4127344"/>
            <a:ext cx="1082358" cy="108826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E43FA02-13AA-CEE1-0ECE-1A431C5221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91" y="4126841"/>
            <a:ext cx="2997546" cy="108876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E6E5FCF-46FB-02FA-5314-A02B901F10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742" y="4183525"/>
            <a:ext cx="3704477" cy="101101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76B8873F-DDBE-0A71-DE81-BE4AB089D4DD}"/>
              </a:ext>
            </a:extLst>
          </p:cNvPr>
          <p:cNvSpPr txBox="1"/>
          <p:nvPr userDrawn="1"/>
        </p:nvSpPr>
        <p:spPr>
          <a:xfrm>
            <a:off x="1523998" y="5680440"/>
            <a:ext cx="914399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Lunch Club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--- Giessen Germany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821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C6FDF3-C1BB-EB96-F0B5-80801CA04D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33303"/>
          </a:xfrm>
        </p:spPr>
        <p:txBody>
          <a:bodyPr/>
          <a:lstStyle>
            <a:lvl1pPr>
              <a:defRPr>
                <a:latin typeface="+mj-lt"/>
                <a:cs typeface="Cascadia Mono" panose="020B0609020000020004" pitchFamily="49" charset="0"/>
              </a:defRPr>
            </a:lvl1pPr>
          </a:lstStyle>
          <a:p>
            <a:r>
              <a:rPr lang="en-US" altLang="zh-CN" dirty="0"/>
              <a:t>Frame title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5F86E-3F0C-582B-9CDD-D79AB05D483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7817"/>
            <a:ext cx="10515600" cy="4699145"/>
          </a:xfrm>
        </p:spPr>
        <p:txBody>
          <a:bodyPr/>
          <a:lstStyle>
            <a:lvl1pPr>
              <a:defRPr>
                <a:latin typeface="+mn-lt"/>
                <a:ea typeface="Microsoft YaHei UI" panose="020B0503020204020204" pitchFamily="34" charset="-122"/>
              </a:defRPr>
            </a:lvl1pPr>
            <a:lvl2pPr>
              <a:defRPr>
                <a:latin typeface="+mn-lt"/>
                <a:ea typeface="Microsoft YaHei UI" panose="020B0503020204020204" pitchFamily="34" charset="-122"/>
              </a:defRPr>
            </a:lvl2pPr>
            <a:lvl3pPr>
              <a:defRPr>
                <a:latin typeface="+mn-lt"/>
                <a:ea typeface="Microsoft YaHei UI" panose="020B0503020204020204" pitchFamily="34" charset="-122"/>
              </a:defRPr>
            </a:lvl3pPr>
            <a:lvl4pPr>
              <a:defRPr>
                <a:latin typeface="+mn-lt"/>
                <a:ea typeface="Microsoft YaHei UI" panose="020B0503020204020204" pitchFamily="34" charset="-122"/>
              </a:defRPr>
            </a:lvl4pPr>
            <a:lvl5pPr>
              <a:defRPr>
                <a:latin typeface="+mn-lt"/>
                <a:ea typeface="Microsoft YaHei UI" panose="020B0503020204020204" pitchFamily="34" charset="-122"/>
              </a:defRPr>
            </a:lvl5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  <a:p>
            <a:pPr lvl="1"/>
            <a:r>
              <a:rPr lang="en-US" altLang="zh-CN" dirty="0"/>
              <a:t>Item 2</a:t>
            </a:r>
            <a:endParaRPr lang="zh-CN" altLang="en-US" dirty="0"/>
          </a:p>
          <a:p>
            <a:pPr lvl="2"/>
            <a:r>
              <a:rPr lang="en-US" altLang="zh-CN" dirty="0"/>
              <a:t>Item 3</a:t>
            </a:r>
            <a:endParaRPr lang="zh-CN" altLang="en-US" dirty="0"/>
          </a:p>
          <a:p>
            <a:pPr lvl="3"/>
            <a:r>
              <a:rPr lang="en-US" altLang="zh-CN" dirty="0"/>
              <a:t>Item 4</a:t>
            </a:r>
            <a:endParaRPr lang="zh-CN" altLang="en-US" dirty="0"/>
          </a:p>
          <a:p>
            <a:pPr lvl="4"/>
            <a:r>
              <a:rPr lang="en-US" altLang="zh-CN" dirty="0"/>
              <a:t>Item 5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84734C-8240-F5E4-4E59-33E9217DA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C8B477-329E-DF7C-6221-17DF4C6C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FD650B-A6DD-4B9A-7B90-ECCCA0D4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43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EE07D5-3C0B-BFE1-BFDB-5C8312144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altLang="zh-CN" dirty="0"/>
              <a:t>Section title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EC2D60-0F6C-EE45-AF88-1482F0CC72F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Other words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97FC40-729B-0D4D-A3ED-6C02C8D0A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96F8BB-49FA-20D4-1607-5E14419DB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D9BA84-E964-0800-22F0-A7B6FC68B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108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DBCAA-C45E-729B-77D7-E99DD2CDD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92796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Frame title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1D4795-9A18-68AF-BBA3-7EE7884C3C0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472479"/>
            <a:ext cx="5181600" cy="47044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  <a:p>
            <a:pPr lvl="1"/>
            <a:r>
              <a:rPr lang="en-US" altLang="zh-CN" dirty="0"/>
              <a:t>Item 2</a:t>
            </a:r>
            <a:endParaRPr lang="zh-CN" altLang="en-US" dirty="0"/>
          </a:p>
          <a:p>
            <a:pPr lvl="2"/>
            <a:r>
              <a:rPr lang="en-US" altLang="zh-CN" dirty="0"/>
              <a:t>Item 3</a:t>
            </a:r>
            <a:endParaRPr lang="zh-CN" altLang="en-US" dirty="0"/>
          </a:p>
          <a:p>
            <a:pPr lvl="3"/>
            <a:r>
              <a:rPr lang="en-US" altLang="zh-CN" dirty="0"/>
              <a:t>Item 4</a:t>
            </a:r>
            <a:endParaRPr lang="zh-CN" altLang="en-US" dirty="0"/>
          </a:p>
          <a:p>
            <a:pPr lvl="4"/>
            <a:r>
              <a:rPr lang="en-US" altLang="zh-CN" dirty="0"/>
              <a:t>Item 5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4F475EF-204A-0520-CCDA-AC97B6B1CFA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472479"/>
            <a:ext cx="5181600" cy="470448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  <a:p>
            <a:pPr lvl="1"/>
            <a:r>
              <a:rPr lang="en-US" altLang="zh-CN" dirty="0"/>
              <a:t>Item 2</a:t>
            </a:r>
            <a:endParaRPr lang="zh-CN" altLang="en-US" dirty="0"/>
          </a:p>
          <a:p>
            <a:pPr lvl="2"/>
            <a:r>
              <a:rPr lang="en-US" altLang="zh-CN" dirty="0"/>
              <a:t>Item 3</a:t>
            </a:r>
            <a:endParaRPr lang="zh-CN" altLang="en-US" dirty="0"/>
          </a:p>
          <a:p>
            <a:pPr lvl="3"/>
            <a:r>
              <a:rPr lang="en-US" altLang="zh-CN" dirty="0"/>
              <a:t>Item 4</a:t>
            </a:r>
            <a:endParaRPr lang="zh-CN" altLang="en-US" dirty="0"/>
          </a:p>
          <a:p>
            <a:pPr lvl="4"/>
            <a:r>
              <a:rPr lang="en-US" altLang="zh-CN" dirty="0"/>
              <a:t>Item 5</a:t>
            </a:r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DABBB5-ECF2-756B-D71F-3C441D846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EEE997-A687-64DE-9481-1C59B8D1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D0C58D-BCFA-BFCC-991D-D01DC881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46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DBCAA-C45E-729B-77D7-E99DD2CDD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927966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Frame title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1D4795-9A18-68AF-BBA3-7EE7884C3C0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198255"/>
            <a:ext cx="5181600" cy="397870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  <a:p>
            <a:pPr lvl="1"/>
            <a:r>
              <a:rPr lang="en-US" altLang="zh-CN" dirty="0"/>
              <a:t>Item 2</a:t>
            </a:r>
            <a:endParaRPr lang="zh-CN" altLang="en-US" dirty="0"/>
          </a:p>
          <a:p>
            <a:pPr lvl="2"/>
            <a:r>
              <a:rPr lang="en-US" altLang="zh-CN" dirty="0"/>
              <a:t>Item 3</a:t>
            </a:r>
            <a:endParaRPr lang="zh-CN" altLang="en-US" dirty="0"/>
          </a:p>
          <a:p>
            <a:pPr lvl="3"/>
            <a:r>
              <a:rPr lang="en-US" altLang="zh-CN" dirty="0"/>
              <a:t>Item 4</a:t>
            </a:r>
            <a:endParaRPr lang="zh-CN" altLang="en-US" dirty="0"/>
          </a:p>
          <a:p>
            <a:pPr lvl="4"/>
            <a:r>
              <a:rPr lang="en-US" altLang="zh-CN" dirty="0"/>
              <a:t>Item 5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4F475EF-204A-0520-CCDA-AC97B6B1CFA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198253"/>
            <a:ext cx="5181600" cy="397870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  <a:p>
            <a:pPr lvl="1"/>
            <a:r>
              <a:rPr lang="en-US" altLang="zh-CN" dirty="0"/>
              <a:t>Item 2</a:t>
            </a:r>
            <a:endParaRPr lang="zh-CN" altLang="en-US" dirty="0"/>
          </a:p>
          <a:p>
            <a:pPr lvl="2"/>
            <a:r>
              <a:rPr lang="en-US" altLang="zh-CN" dirty="0"/>
              <a:t>Item 3</a:t>
            </a:r>
            <a:endParaRPr lang="zh-CN" altLang="en-US" dirty="0"/>
          </a:p>
          <a:p>
            <a:pPr lvl="3"/>
            <a:r>
              <a:rPr lang="en-US" altLang="zh-CN" dirty="0"/>
              <a:t>Item 4</a:t>
            </a:r>
            <a:endParaRPr lang="zh-CN" altLang="en-US" dirty="0"/>
          </a:p>
          <a:p>
            <a:pPr lvl="4"/>
            <a:r>
              <a:rPr lang="en-US" altLang="zh-CN" dirty="0"/>
              <a:t>Item 5</a:t>
            </a:r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DABBB5-ECF2-756B-D71F-3C441D846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t>Langtian Liu(liulangtian@foxmail.com)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EEE997-A687-64DE-9481-1C59B8D1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t>&lt;title&gt;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D0C58D-BCFA-BFCC-991D-D01DC881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56BAF-F482-4688-860A-56A9498D37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C9D94178-14BB-068D-131F-0876A4ABD1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350"/>
            <a:ext cx="10515600" cy="711778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156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D55D4-A4A4-1BD6-6DA6-398F851DB9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6"/>
            <a:ext cx="10515600" cy="879474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Frame title</a:t>
            </a: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360544-90ED-2D0C-BAB8-6D5461F3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en-US" altLang="zh-CN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269759D-582F-92CE-97EF-0A5418B28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&lt;title&gt;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38795B-9FBA-AB5B-4169-541E13FC1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8B196D1F-832E-0BCB-44EE-8606075A8F0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80656"/>
            <a:ext cx="5184000" cy="2527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dirty="0"/>
              <a:t>Item 1</a:t>
            </a:r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22A81C5E-42C7-A0C2-E8BC-4E13CAD22C4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3638" y="1080656"/>
            <a:ext cx="5184000" cy="2527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dirty="0"/>
              <a:t>Item 2</a:t>
            </a:r>
            <a:endParaRPr lang="zh-CN" altLang="en-US" dirty="0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8132A66A-38E4-CE9F-E94E-5D2C1CDC12A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3731490"/>
            <a:ext cx="5184000" cy="2527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dirty="0"/>
              <a:t>Item 3</a:t>
            </a:r>
            <a:endParaRPr lang="zh-CN" altLang="en-US" dirty="0"/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461C03D9-8594-8B30-8B18-85AD252B4D3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42863" y="3731390"/>
            <a:ext cx="5184775" cy="2527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dirty="0"/>
              <a:t>Item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6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23FAE08-E330-934C-A70E-13A9507C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C2D610-0733-92FB-C703-BE5382C47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230106-9A34-9AE4-838C-343F4F6C4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Langtian Liu(liulangtian@foxmail.com)</a:t>
            </a:r>
            <a:endParaRPr lang="en-US" altLang="zh-CN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B796AB-1577-B62E-B741-14288320E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FC29DC-DED6-E3BB-93F1-4E5F11126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6BAF-F482-4688-860A-56A9498D37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73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367212/contributions/5839786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nk.springer.com/article/10.1140/epja/s10050-021-00475-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140/epja/i2016-16268-9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ciencedirect.com/science/article/pii/S0146641016300424?via%3Dihub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ink.springer.com/article/10.1140/epja/s10050-024-01283-w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22FAFDD7-66BC-12F4-0FD5-93A0877DC6ED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altLang="zh-CN" sz="4400" dirty="0"/>
                  <a:t>The spacelike electromagnetic form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zh-CN" altLang="en-US" sz="4400" dirty="0"/>
                  <a:t> </a:t>
                </a:r>
                <a:r>
                  <a:rPr lang="en-US" altLang="zh-CN" sz="44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4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zh-CN" altLang="en-US" sz="4400" dirty="0"/>
                  <a:t> </a:t>
                </a:r>
                <a:r>
                  <a:rPr lang="en-US" altLang="zh-CN" sz="4400" dirty="0"/>
                  <a:t>baryons</a:t>
                </a:r>
                <a:endParaRPr lang="zh-CN" altLang="en-US" sz="4400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22FAFDD7-66BC-12F4-0FD5-93A0877DC6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3"/>
                <a:stretch>
                  <a:fillRect t="-11475" r="-533" b="-16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副标题 2">
            <a:extLst>
              <a:ext uri="{FF2B5EF4-FFF2-40B4-BE49-F238E27FC236}">
                <a16:creationId xmlns:a16="http://schemas.microsoft.com/office/drawing/2014/main" id="{E8CC35BE-6E8F-8033-C957-875A95C552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Langtian Liu</a:t>
            </a:r>
          </a:p>
          <a:p>
            <a:r>
              <a:rPr lang="en-US" altLang="zh-CN" dirty="0"/>
              <a:t>Giessen University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299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682048-9D9D-DFAB-35DA-8744A605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8586A5-9876-A53E-9055-8B0C814DD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dirty="0"/>
              <a:t>Electromagnetic form factors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dirty="0"/>
              <a:t>Methods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dirty="0"/>
              <a:t>Calculation ingredients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dirty="0"/>
              <a:t>Results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u"/>
            </a:pPr>
            <a:r>
              <a:rPr lang="en-US" altLang="zh-CN" dirty="0"/>
              <a:t>Conclusion and outlooks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007E8C-C542-962C-3EB7-11133379D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B613A9-0353-0B99-B0B3-451CF793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5E4E37-943D-1B7F-CB1C-5E7F52E0A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4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ECBA76-47C1-BF92-0AD7-26D00433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3845A33-EA48-7A0A-E5C3-C2C3F7E71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167B27-8667-545D-7C8C-30F50B88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917764-A4D1-9982-64E6-0B13E4A3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68D8EC-BCAF-020C-B156-C77708B0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464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B5D8F7-10EC-1A42-D297-FDAF48D5E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Some ways to study composite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71CFD7-9D7D-1928-D063-639B03B32D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</a:rPr>
              <a:t>Muon hydrogen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31BFE8F-14A3-C970-F198-F93D72F097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err="1">
                <a:solidFill>
                  <a:srgbClr val="00B0F0"/>
                </a:solidFill>
              </a:rPr>
              <a:t>u,d</a:t>
            </a:r>
            <a:r>
              <a:rPr lang="en-US" altLang="zh-CN" dirty="0">
                <a:solidFill>
                  <a:srgbClr val="00B0F0"/>
                </a:solidFill>
              </a:rPr>
              <a:t> quark 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3A34E65-0DEB-E6CE-351F-62E655D4E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t>Langtian Liu(liulangtian@foxmail.com)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12E061-2D35-9CD0-E9C5-EEBA6AF4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5F81C9-0007-BB53-39FF-1030CFCD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56BAF-F482-4688-860A-56A9498D37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8BF29EA4-A12A-F4CF-D7C4-5BBA3D03F9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Replace the ingredients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4B130A8-1D81-7214-668A-9335FA8DE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08" y="2724911"/>
            <a:ext cx="4677716" cy="2948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EC6E099-5B89-081B-46A7-D1E04606D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08" y="3087330"/>
            <a:ext cx="2367319" cy="2367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BDFB0C2-8135-DAE7-6EA6-8FB9DC8C6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973" y="3087330"/>
            <a:ext cx="2367319" cy="2367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箭头: 右 19">
            <a:extLst>
              <a:ext uri="{FF2B5EF4-FFF2-40B4-BE49-F238E27FC236}">
                <a16:creationId xmlns:a16="http://schemas.microsoft.com/office/drawing/2014/main" id="{4915165B-FDFB-E7FB-696D-4DC036256BB8}"/>
              </a:ext>
            </a:extLst>
          </p:cNvPr>
          <p:cNvSpPr/>
          <p:nvPr/>
        </p:nvSpPr>
        <p:spPr>
          <a:xfrm>
            <a:off x="8044845" y="2294515"/>
            <a:ext cx="865238" cy="20647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41AC040-706A-F9A2-3C59-F80DBAF071A5}"/>
              </a:ext>
            </a:extLst>
          </p:cNvPr>
          <p:cNvSpPr txBox="1"/>
          <p:nvPr/>
        </p:nvSpPr>
        <p:spPr>
          <a:xfrm>
            <a:off x="9143121" y="2103407"/>
            <a:ext cx="167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solidFill>
                  <a:srgbClr val="00B0F0"/>
                </a:solidFill>
              </a:rPr>
              <a:t>s,c</a:t>
            </a:r>
            <a:r>
              <a:rPr lang="en-US" altLang="zh-CN" sz="2800" dirty="0">
                <a:solidFill>
                  <a:srgbClr val="00B0F0"/>
                </a:solidFill>
              </a:rPr>
              <a:t> quark</a:t>
            </a:r>
            <a:endParaRPr lang="zh-CN" alt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 build="p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A6C227-8C2E-D5D1-7FC7-227ECBAD4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Some ways to study composite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CC9DD3-CBB3-56E1-A6E6-9054E9D42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Excite them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>
                <a:solidFill>
                  <a:srgbClr val="00B0F0"/>
                </a:solidFill>
              </a:rPr>
              <a:t>The quantum mechanics appeared.</a:t>
            </a:r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729B73-DBEB-6C86-F4F1-283B440C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C8F62D-34C1-0905-E18E-F6F693FF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7FD8BB-484E-9DF2-AD9E-9B5500A91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0" name="图形 9">
            <a:extLst>
              <a:ext uri="{FF2B5EF4-FFF2-40B4-BE49-F238E27FC236}">
                <a16:creationId xmlns:a16="http://schemas.microsoft.com/office/drawing/2014/main" id="{5C3E3B7C-8A35-2FF1-F95F-135320998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4544" y="2325117"/>
            <a:ext cx="4003439" cy="3055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形 11">
            <a:extLst>
              <a:ext uri="{FF2B5EF4-FFF2-40B4-BE49-F238E27FC236}">
                <a16:creationId xmlns:a16="http://schemas.microsoft.com/office/drawing/2014/main" id="{F535E673-EE4C-DB6F-4F02-1E8909B23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8243" y="2741971"/>
            <a:ext cx="5752444" cy="2321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291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FA7E0-9F6A-D139-8093-5A8A3620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5A7BFE-5332-3BB7-BD20-2C775F30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Some ways to study composite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D08075-AAFC-1FF5-D6BD-0A7C8D65D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Excite them (for QCD) </a:t>
            </a:r>
            <a:r>
              <a:rPr lang="en-US" altLang="zh-CN" dirty="0">
                <a:solidFill>
                  <a:srgbClr val="00B0F0"/>
                </a:solidFill>
              </a:rPr>
              <a:t>--- meson spectrum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FCA49A-1FE7-82EE-02F5-C8BB2BD92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5DF672-EC83-555B-ED77-1ED3A59B1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FF042D-A234-325A-13CC-06AC10FB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C5DC751-6EEF-7343-5201-3797BC1EB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77" y="1951701"/>
            <a:ext cx="7564682" cy="4225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D897CCE-FCB5-2CBA-3338-D525535FCDD0}"/>
              </a:ext>
            </a:extLst>
          </p:cNvPr>
          <p:cNvSpPr txBox="1"/>
          <p:nvPr/>
        </p:nvSpPr>
        <p:spPr>
          <a:xfrm>
            <a:off x="9400957" y="2261419"/>
            <a:ext cx="677108" cy="37657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>
                <a:latin typeface="Microsoft YaHei UI" panose="020B0503020204020204" pitchFamily="34" charset="-122"/>
                <a:ea typeface="Microsoft YaHei UI" panose="020B0503020204020204" pitchFamily="34" charset="-122"/>
                <a:hlinkClick r:id="rId3"/>
              </a:rPr>
              <a:t>https://indico.cern.ch/event/1367212/contributions/5839786/</a:t>
            </a:r>
            <a:endParaRPr lang="zh-CN" altLang="en-US" sz="16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1493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B6C3-2367-F9B5-C0E3-6CFB6830F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F880DD-DF98-0CCB-A3BE-66AB2FB4B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Some ways to study composite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E3DCFA-06C5-E42C-1685-6277BC187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Excite them (for QCD) </a:t>
            </a:r>
            <a:r>
              <a:rPr lang="en-US" altLang="zh-CN" dirty="0">
                <a:solidFill>
                  <a:srgbClr val="00B0F0"/>
                </a:solidFill>
              </a:rPr>
              <a:t>--- baryon spectrum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D12C67-021D-D002-2963-1813C205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C97D4D-67A4-CB74-F5A9-523C1069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94072D-1EC8-44EE-2366-18946E98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517507B-84B5-96DD-E23C-75AD03B33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36" y="2021320"/>
            <a:ext cx="9023554" cy="4164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49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FD9F9-F4C3-4C1C-2389-0D961993B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6D2E35-ED3F-88DE-AA40-6ABB7689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Some ways to study composite systems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D0A308-50AD-4465-1B52-56F1721415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</a:rPr>
              <a:t>Rutherford α scattering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E35DC73-50E6-15FB-1279-3E4AE80BC8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</a:rPr>
              <a:t>R ratio of cross sections</a:t>
            </a:r>
          </a:p>
          <a:p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E1FBD1-4CFF-7745-9FD1-3CB793008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t>Langtian Liu(liulangtian@foxmail.com)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C092C9-658D-B345-E680-CDF22C696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ED0E97-31F5-A139-5C1B-38A921008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956BAF-F482-4688-860A-56A9498D370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华文中宋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华文中宋"/>
              <a:cs typeface="+mn-cs"/>
            </a:endParaRP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CC23E678-D3BD-3FAD-62A3-3995B917E3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Scatter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00B0F0"/>
                </a:solidFill>
              </a:rPr>
              <a:t>--- cross section is the only physical observable in high energy physics</a:t>
            </a:r>
            <a:endParaRPr lang="zh-CN" altLang="en-US" dirty="0">
              <a:solidFill>
                <a:srgbClr val="00B0F0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7555E66-9601-625B-C1B4-F67EFB212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833" y="2724911"/>
            <a:ext cx="3371884" cy="3371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1087E63-50F6-F42A-78BD-01DCF09B7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74308" y="2724912"/>
            <a:ext cx="4383859" cy="3418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587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E3DCA-7559-4B62-78F7-9992A0D2D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58402B-458C-0C4C-CDBF-DAA6CDDB87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The electromagnetic interactions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zh-CN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zh-CN" alt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sSubSup>
                      <m:sSubSupPr>
                        <m:ctrlP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zh-CN" alt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bSup>
                  </m:oMath>
                </a14:m>
                <a:endParaRPr lang="en-US" altLang="zh-CN" dirty="0"/>
              </a:p>
              <a:p>
                <a:pPr marL="0" indent="0">
                  <a:lnSpc>
                    <a:spcPct val="250000"/>
                  </a:lnSpc>
                  <a:spcAft>
                    <a:spcPts val="1000"/>
                  </a:spcAft>
                  <a:buNone/>
                </a:pPr>
                <a:r>
                  <a:rPr lang="en-US" altLang="zh-CN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  <m:sup>
                        <m:r>
                          <a:rPr lang="zh-CN" alt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e>
                      <m:e>
                        <m:sSubSup>
                          <m:sSub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zh-CN" alt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bSup>
                      </m:e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zh-CN" alt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e>
                      <m:e>
                        <m:sSubSup>
                          <m:sSubSupPr>
                            <m:ctrlP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zh-CN" alt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p>
                        </m:sSubSup>
                      </m:e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dirty="0"/>
                  <a:t>e.g., spin-1/2 baryon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  <m:sup>
                        <m:r>
                          <a:rPr lang="zh-CN" alt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~</m:t>
                    </m:r>
                    <m:acc>
                      <m:accPr>
                        <m:chr m:val="̅"/>
                        <m:ctrlP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d>
                      <m:dPr>
                        <m:ctrlPr>
                          <a:rPr lang="en-US" altLang="zh-CN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zh-CN" alt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zh-CN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</m:sub>
                          <m:sup>
                            <m:r>
                              <a:rPr lang="zh-CN" alt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p>
                        </m:sSubSup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p>
                              <m:sSupPr>
                                <m:ctrlP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zh-CN" alt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𝜈𝜉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zh-CN" alt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den>
                        </m:f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acc>
                      <m:accPr>
                        <m:chr m:val="̅"/>
                        <m:ctrlP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sSup>
                      <m:sSupPr>
                        <m:ctrlPr>
                          <a:rPr lang="en-US" altLang="zh-CN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altLang="zh-CN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zh-CN" alt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altLang="zh-CN" dirty="0">
                  <a:solidFill>
                    <a:srgbClr val="0070C0"/>
                  </a:solidFill>
                </a:endParaRP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B58402B-458C-0C4C-CDBF-DAA6CDDB87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60C5C1-675C-DB23-CCB3-CB821A39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D0FF50-A5B2-DC08-F4EC-A573ED93B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1C21F4-2465-2D10-ED9E-BADD63CAE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F8FBA56-92EC-BBC8-0761-D57037B73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75" y="1989649"/>
            <a:ext cx="6524625" cy="311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BFD00D8-9B6E-8748-09C9-BD4BA47F8BC3}"/>
              </a:ext>
            </a:extLst>
          </p:cNvPr>
          <p:cNvSpPr txBox="1"/>
          <p:nvPr/>
        </p:nvSpPr>
        <p:spPr>
          <a:xfrm>
            <a:off x="7541342" y="5515897"/>
            <a:ext cx="3812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hlinkClick r:id="rId4"/>
              </a:rPr>
              <a:t>PANDA Phase One. Eur. Phys. J. A 57, 184 (2021)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0067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03754-08DF-9FDD-1657-49AE6280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71A9A4-0530-8F08-B6E3-74FD66E3E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内容占位符 13">
                <a:extLst>
                  <a:ext uri="{FF2B5EF4-FFF2-40B4-BE49-F238E27FC236}">
                    <a16:creationId xmlns:a16="http://schemas.microsoft.com/office/drawing/2014/main" id="{C4A14B07-E063-C8FE-D4A9-D748CA9F53B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zh-CN" b="0" dirty="0">
                    <a:solidFill>
                      <a:srgbClr val="00B050"/>
                    </a:solidFill>
                  </a:rPr>
                  <a:t>Point target</a:t>
                </a:r>
                <a:r>
                  <a:rPr lang="en-US" altLang="zh-CN" b="0" dirty="0"/>
                  <a:t>, </a:t>
                </a:r>
                <a:r>
                  <a:rPr lang="en-US" altLang="zh-CN" b="0" dirty="0">
                    <a:solidFill>
                      <a:srgbClr val="FFC000"/>
                    </a:solidFill>
                  </a:rPr>
                  <a:t>neglect motion</a:t>
                </a:r>
                <a:r>
                  <a:rPr lang="en-US" altLang="zh-CN" b="0" dirty="0"/>
                  <a:t>:</a:t>
                </a:r>
              </a:p>
              <a:p>
                <a:pPr marL="0" indent="0">
                  <a:buNone/>
                </a:pPr>
                <a:endParaRPr lang="en-US" altLang="zh-CN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zh-CN" alt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ℳ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𝑝𝑡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e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e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C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</m:nary>
                      <m:f>
                        <m:fPr>
                          <m:ctrlP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zh-CN" alt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den>
                      </m:f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𝑀𝑜𝑡𝑡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altLang="zh-CN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4" name="内容占位符 13">
                <a:extLst>
                  <a:ext uri="{FF2B5EF4-FFF2-40B4-BE49-F238E27FC236}">
                    <a16:creationId xmlns:a16="http://schemas.microsoft.com/office/drawing/2014/main" id="{C4A14B07-E063-C8FE-D4A9-D748CA9F5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35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内容占位符 18">
            <a:extLst>
              <a:ext uri="{FF2B5EF4-FFF2-40B4-BE49-F238E27FC236}">
                <a16:creationId xmlns:a16="http://schemas.microsoft.com/office/drawing/2014/main" id="{76DAE1F9-2BB2-462A-B065-948A7D7F81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Scatter off point particle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2E1505-F72A-1FEF-E9E4-501CC6573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2EED4C-DB36-A342-3DB1-A031DFD4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042EAE-BCF4-4C6B-012D-AA7AAB6A0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id="{09E4239A-7C28-3F7A-E7D6-DB8AC414B7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Form factors </a:t>
            </a:r>
            <a:r>
              <a:rPr lang="en-US" altLang="zh-CN" dirty="0"/>
              <a:t>~ </a:t>
            </a:r>
            <a:r>
              <a:rPr lang="en-US" altLang="zh-CN" dirty="0">
                <a:solidFill>
                  <a:srgbClr val="00B0F0"/>
                </a:solidFill>
              </a:rPr>
              <a:t>Accumulated phase difference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8E70F31-D7CF-B086-06D1-645DCE0C3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458" y="2770156"/>
            <a:ext cx="3993484" cy="2421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493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9" grpId="0" build="p"/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66101-0BC5-C9D0-FA70-0718E6011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27C699-17C6-85CC-4C18-27474FAC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内容占位符 13">
                <a:extLst>
                  <a:ext uri="{FF2B5EF4-FFF2-40B4-BE49-F238E27FC236}">
                    <a16:creationId xmlns:a16="http://schemas.microsoft.com/office/drawing/2014/main" id="{106695EC-7809-6AAD-98C4-87E508124E5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>
                    <a:solidFill>
                      <a:srgbClr val="00B050"/>
                    </a:solidFill>
                  </a:rPr>
                  <a:t>Composite target</a:t>
                </a:r>
                <a:r>
                  <a:rPr lang="en-US" altLang="zh-CN" dirty="0"/>
                  <a:t>, </a:t>
                </a:r>
                <a:r>
                  <a:rPr lang="en-US" altLang="zh-CN" dirty="0">
                    <a:solidFill>
                      <a:srgbClr val="FFC000"/>
                    </a:solidFill>
                  </a:rPr>
                  <a:t>neglect motion</a:t>
                </a:r>
                <a:r>
                  <a:rPr lang="en-US" altLang="zh-CN" dirty="0"/>
                  <a:t>: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nary>
                      <m:f>
                        <m:fPr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zh-CN" alt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zh-CN" alt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C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</m:nary>
                      <m:f>
                        <m:fPr>
                          <m:ctrlP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sSup>
                            <m:sSupPr>
                              <m:ctrlP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zh-CN" alt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C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altLang="zh-CN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nary>
                      <m:r>
                        <a:rPr lang="zh-CN" alt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altLang="zh-CN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  <m:r>
                            <a:rPr lang="en-US" altLang="zh-C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C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sup>
                      </m:sSup>
                    </m:oMath>
                  </m:oMathPara>
                </a14:m>
                <a:endParaRPr lang="en-US" altLang="zh-CN" dirty="0">
                  <a:solidFill>
                    <a:srgbClr val="7030A0"/>
                  </a:solidFill>
                </a:endParaRPr>
              </a:p>
              <a:p>
                <a:pPr marL="0" indent="0" algn="ctr">
                  <a:buNone/>
                </a:pPr>
                <a:r>
                  <a:rPr lang="en-US" altLang="zh-CN" b="0" dirty="0">
                    <a:solidFill>
                      <a:srgbClr val="7030A0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𝑝𝑡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zh-CN" dirty="0"/>
                  <a:t> 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𝑀𝑜𝑡𝑡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func>
                        <m:func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CN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4" name="内容占位符 13">
                <a:extLst>
                  <a:ext uri="{FF2B5EF4-FFF2-40B4-BE49-F238E27FC236}">
                    <a16:creationId xmlns:a16="http://schemas.microsoft.com/office/drawing/2014/main" id="{106695EC-7809-6AAD-98C4-87E508124E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529" t="-33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内容占位符 18">
            <a:extLst>
              <a:ext uri="{FF2B5EF4-FFF2-40B4-BE49-F238E27FC236}">
                <a16:creationId xmlns:a16="http://schemas.microsoft.com/office/drawing/2014/main" id="{5C795A1F-6B39-A772-AA30-B037551F1E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Scatter off composite particle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927504-49C4-22AF-FBE7-86F260AE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CC36F9-9765-098B-8BDD-E86B1C0A6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0FACCB-2678-0B98-E61F-07D3441A3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5A970F-B999-3750-C93B-23C621B61A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FF0000"/>
                </a:solidFill>
              </a:rPr>
              <a:t>Form factors </a:t>
            </a:r>
            <a:r>
              <a:rPr lang="en-US" altLang="zh-CN" dirty="0"/>
              <a:t>~ </a:t>
            </a:r>
            <a:r>
              <a:rPr lang="en-US" altLang="zh-CN" dirty="0">
                <a:solidFill>
                  <a:srgbClr val="00B0F0"/>
                </a:solidFill>
              </a:rPr>
              <a:t>Accumulated phase difference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1BECC83-C445-51BC-65C7-14374D1D9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995" y="2759312"/>
            <a:ext cx="4199210" cy="2775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83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9C2466-4F2A-BEF5-7B42-55638BF41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72FCA57-F75D-63FD-4776-3E236B421F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zh-CN" alt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acc>
                        <m:accPr>
                          <m:chr m:val="̅"/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altLang="zh-C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altLang="zh-C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zh-CN" alt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zh-C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p>
                                <m:sSupPr>
                                  <m:ctrlP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zh-CN" alt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𝜈𝜉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zh-CN" alt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acc>
                        <m:accPr>
                          <m:chr m:val="̅"/>
                          <m:ctrlP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zh-CN" altLang="en-US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altLang="zh-CN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Classical limit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𝑐𝑙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en-US" altLang="zh-CN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zh-CN" alt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bSup>
                        <m:sSub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zh-CN" alt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𝑐𝑙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acc>
                        <m:accPr>
                          <m:chr m:val="̅"/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zh-CN" alt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zh-CN" alt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altLang="zh-CN" dirty="0">
                  <a:solidFill>
                    <a:srgbClr val="00B050"/>
                  </a:solidFill>
                </a:endParaRPr>
              </a:p>
              <a:p>
                <a:pPr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7030A0"/>
                    </a:solidFill>
                  </a:rPr>
                  <a:t>--- the electric charge part</a:t>
                </a:r>
                <a:r>
                  <a:rPr lang="en-US" altLang="zh-CN" dirty="0"/>
                  <a:t>.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Classical limit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zh-CN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𝑐𝑙</m:t>
                        </m:r>
                      </m:sup>
                    </m:sSub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𝑐𝑙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zh-CN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zh-CN" alt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bSup>
                        <m:sSub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zh-CN" alt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𝑐𝑙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acc>
                        <m:accPr>
                          <m:chr m:val="̅"/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sSup>
                        <m:sSupPr>
                          <m:ctrlP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𝑐𝑙</m:t>
                          </m:r>
                        </m:sup>
                      </m:sSub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altLang="zh-C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zh-CN" alt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C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</m:d>
                      <m:r>
                        <a:rPr lang="en-US" altLang="zh-C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altLang="zh-CN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b="1" i="1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𝑖𝑗𝑘</m:t>
                          </m:r>
                        </m:sup>
                      </m:sSup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𝑐𝑙</m:t>
                          </m:r>
                        </m:sup>
                      </m:sSubSup>
                    </m:oMath>
                  </m:oMathPara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7030A0"/>
                    </a:solidFill>
                  </a:rPr>
                  <a:t>--- anomalous magnetic moment part</a:t>
                </a:r>
                <a:r>
                  <a:rPr lang="en-US" altLang="zh-CN" dirty="0"/>
                  <a:t>.</a:t>
                </a:r>
                <a:endParaRPr lang="en-US" altLang="zh-CN" b="1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CN" dirty="0"/>
                  <a:t>Experimentally, The electric and magnetic multipole moments: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𝜏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altLang="zh-CN" b="1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altLang="zh-CN" b="1" dirty="0"/>
                  <a:t>	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altLang="zh-CN" b="1" dirty="0"/>
                  <a:t>	</a:t>
                </a:r>
                <a:endParaRPr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72FCA57-F75D-63FD-4776-3E236B421F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BBF081-1D5F-EC70-C4EC-EB887C854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44473C-DE2C-2358-FB40-B33448485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BA101A-C1EF-6120-4442-64546A29D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8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C30E44-CFF3-F317-EB87-B8FC89B8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Electromagnetic form factors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E12179-0F52-01F4-A9D9-D1B60BC76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B0F0"/>
                </a:solidFill>
              </a:rPr>
              <a:t>Form factors from GPD</a:t>
            </a:r>
            <a:r>
              <a:rPr lang="en-US" altLang="zh-CN" dirty="0"/>
              <a:t>.</a:t>
            </a:r>
          </a:p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2200F0-9F4F-F852-59F9-4225EE83A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22BA09-BBC8-DB93-2977-93392EF1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4E6253-DDFB-E6FC-306B-37A930DE8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4DF510E-B995-AD02-8768-12F1F74A3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77" y="1961630"/>
            <a:ext cx="8191973" cy="386889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194540C-905A-05A7-8D79-A42CCEEF180F}"/>
              </a:ext>
            </a:extLst>
          </p:cNvPr>
          <p:cNvSpPr txBox="1"/>
          <p:nvPr/>
        </p:nvSpPr>
        <p:spPr>
          <a:xfrm>
            <a:off x="9836137" y="2074606"/>
            <a:ext cx="615553" cy="3608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hlinkClick r:id="rId3"/>
              </a:rPr>
              <a:t>EIC white paper, Eur. Phys. J. A 52, 268 (2016)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1517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74C4B7-B3F8-36E8-B992-008D0000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Methods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8BF4ECF-18EE-DEA3-255B-820E1D7DA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5EEE95-BB59-7EA1-E6C0-A39E74CF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55563-F179-7F5E-E13A-9B4F14D8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D412223-0C37-6398-48C2-5B3A0E9D2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28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AB7CF0-610E-0A73-8FD7-8DFB242D2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Faddeev equations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4F43807-FC86-E2D0-F23E-0CA45EEED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p"/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Faddeev equation</a:t>
                </a:r>
                <a:r>
                  <a:rPr lang="en-US" altLang="zh-CN" dirty="0"/>
                  <a:t> --- </a:t>
                </a:r>
                <a:r>
                  <a:rPr lang="en-US" altLang="zh-CN" dirty="0">
                    <a:solidFill>
                      <a:srgbClr val="00B050"/>
                    </a:solidFill>
                  </a:rPr>
                  <a:t>three body bound states</a:t>
                </a:r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altLang="zh-C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d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US" altLang="zh-CN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altLang="zh-CN" dirty="0">
                  <a:solidFill>
                    <a:srgbClr val="0070C0"/>
                  </a:solidFill>
                </a:endParaRPr>
              </a:p>
              <a:p>
                <a:r>
                  <a:rPr lang="en-US" altLang="zh-CN" dirty="0"/>
                  <a:t>Equation of motion (</a:t>
                </a:r>
                <a:r>
                  <a:rPr lang="en-US" altLang="zh-CN" dirty="0">
                    <a:solidFill>
                      <a:srgbClr val="FFC000"/>
                    </a:solidFill>
                  </a:rPr>
                  <a:t>Dyson-Schwinger equation</a:t>
                </a:r>
                <a:r>
                  <a:rPr lang="en-US" altLang="zh-CN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altLang="zh-CN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𝐾𝐺</m:t>
                      </m:r>
                    </m:oMath>
                  </m:oMathPara>
                </a14:m>
                <a:endParaRPr lang="en-US" altLang="zh-CN" dirty="0">
                  <a:solidFill>
                    <a:srgbClr val="00B0F0"/>
                  </a:solidFill>
                </a:endParaRPr>
              </a:p>
              <a:p>
                <a:r>
                  <a:rPr lang="en-US" altLang="zh-CN" dirty="0"/>
                  <a:t>Bound state:   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𝜓</m:t>
                        </m:r>
                        <m:acc>
                          <m:accPr>
                            <m:chr m:val="̅"/>
                            <m:ctrlPr>
                              <a:rPr lang="zh-CN" alt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num>
                      <m:den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zh-CN" alt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4F43807-FC86-E2D0-F23E-0CA45EEED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78028D-A675-9A59-BB5F-884F7A34C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A10811-ACAC-4E23-40A4-CA1BF6DA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5BBA01-B64E-D8ED-CDBA-29DA2E2B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66AD947-F772-8EC9-6B3D-79343CD81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283" y="1995767"/>
            <a:ext cx="9383434" cy="129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A1F0C-C86A-6153-75D5-2663346E0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Faddeev equations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9BAF3741-63E4-FE62-6239-66769E16A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B0F0"/>
                </a:solidFill>
              </a:rPr>
              <a:t>Three quark Faddeev equation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B0F0"/>
                </a:solidFill>
              </a:rPr>
              <a:t>Quark-diquark</a:t>
            </a:r>
            <a:r>
              <a:rPr lang="zh-CN" altLang="en-US" dirty="0">
                <a:solidFill>
                  <a:srgbClr val="00B0F0"/>
                </a:solidFill>
              </a:rPr>
              <a:t> </a:t>
            </a:r>
            <a:r>
              <a:rPr lang="en-US" altLang="zh-CN" dirty="0">
                <a:solidFill>
                  <a:srgbClr val="00B0F0"/>
                </a:solidFill>
              </a:rPr>
              <a:t>Faddeev</a:t>
            </a:r>
            <a:r>
              <a:rPr lang="zh-CN" altLang="en-US" dirty="0">
                <a:solidFill>
                  <a:srgbClr val="00B0F0"/>
                </a:solidFill>
              </a:rPr>
              <a:t> </a:t>
            </a:r>
            <a:r>
              <a:rPr lang="en-US" altLang="zh-CN" dirty="0">
                <a:solidFill>
                  <a:srgbClr val="00B0F0"/>
                </a:solidFill>
              </a:rPr>
              <a:t>equation</a:t>
            </a:r>
          </a:p>
          <a:p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890E16-EE5A-6109-F22E-299CB4C03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9A6BE3-2F59-BA81-BBF6-7C5FF5A0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398299-2E8D-2518-DE17-64DB777FE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CC555BB-0F2F-BC59-7236-0289C045E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521" y="2191203"/>
            <a:ext cx="7582958" cy="9526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371A0BD-9C48-14AD-D769-5842C6F42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5" y="4190480"/>
            <a:ext cx="11965070" cy="187602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69E191E-7F19-F130-9DC2-F8B84F43DE1F}"/>
              </a:ext>
            </a:extLst>
          </p:cNvPr>
          <p:cNvSpPr txBox="1"/>
          <p:nvPr/>
        </p:nvSpPr>
        <p:spPr>
          <a:xfrm>
            <a:off x="7922342" y="3343612"/>
            <a:ext cx="3431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zh-CN" sz="1400" dirty="0">
                <a:hlinkClick r:id="rId4"/>
              </a:rPr>
              <a:t>G.Eichmann et al. PPNP 91, 1 (2016)</a:t>
            </a:r>
            <a:endParaRPr lang="zh-CN" altLang="en-US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9CD9DEC-ACB4-F4CA-ACBD-AA043D8306B8}"/>
              </a:ext>
            </a:extLst>
          </p:cNvPr>
          <p:cNvSpPr txBox="1"/>
          <p:nvPr/>
        </p:nvSpPr>
        <p:spPr>
          <a:xfrm>
            <a:off x="8610600" y="4190480"/>
            <a:ext cx="311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50"/>
                </a:solidFill>
              </a:rPr>
              <a:t>Scalar, axial vector diquarks</a:t>
            </a:r>
            <a:endParaRPr lang="zh-CN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17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8F5004-47FA-B3B7-B858-03638174F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4746"/>
          </a:xfrm>
        </p:spPr>
        <p:txBody>
          <a:bodyPr>
            <a:normAutofit/>
          </a:bodyPr>
          <a:lstStyle/>
          <a:p>
            <a:r>
              <a:rPr lang="en-US" altLang="zh-CN" dirty="0"/>
              <a:t>Electromagnetic currents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058F34-5C87-F711-2B44-6C4D0DDEBA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79871"/>
                <a:ext cx="10515600" cy="4997091"/>
              </a:xfrm>
            </p:spPr>
            <p:txBody>
              <a:bodyPr/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Gauging technique</a:t>
                </a:r>
                <a:r>
                  <a:rPr lang="en-US" altLang="zh-CN" dirty="0"/>
                  <a:t>:  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CN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  <m:e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</m:e>
                      <m:e>
                        <m:sSub>
                          <m:sSub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CN" alt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</m:e>
                      <m:sub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bSup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zh-CN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00B050"/>
                    </a:solidFill>
                  </a:rPr>
                  <a:t>  </a:t>
                </a:r>
                <a:r>
                  <a:rPr lang="en-US" altLang="zh-CN" sz="2000" dirty="0">
                    <a:solidFill>
                      <a:srgbClr val="00B0F0"/>
                    </a:solidFill>
                  </a:rPr>
                  <a:t>--gauge symmetry</a:t>
                </a:r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4058F34-5C87-F711-2B44-6C4D0DDEBA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79871"/>
                <a:ext cx="10515600" cy="4997091"/>
              </a:xfrm>
              <a:blipFill>
                <a:blip r:embed="rId2"/>
                <a:stretch>
                  <a:fillRect l="-1043" t="-17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9A4EFA-5FC0-B93C-23B5-A7B730F3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CC9D0D-2AE1-BF65-9C8B-179889F2C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0B0DB8-B871-06A2-9129-40A54E3A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8782781-8B8E-A2D3-EC54-AD210FF2B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85" y="1799602"/>
            <a:ext cx="3326629" cy="21272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18C22E1-8E4A-CD6B-D7DE-AD0E7DC63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347" y="1923444"/>
            <a:ext cx="3222941" cy="200345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3E26E19-EF7A-C6B8-B71D-47A3902F0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93" y="4178873"/>
            <a:ext cx="3200400" cy="199808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1BDDE9A-47EC-0AF1-3868-19135A0AA0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85" y="4006181"/>
            <a:ext cx="3200400" cy="217078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96FF5A4-4B67-B9AB-E760-9B2B67299E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818" y="4006441"/>
            <a:ext cx="3097163" cy="217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325AC-64C1-7322-592E-A9592EE7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Calculation ingredients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E4305B-AB94-A3DB-4B37-8F61A6E3F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3581EF-668E-428F-7082-32469ADB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A0B479-3AF9-C9AC-88E1-3BA62868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58B48D-5A3D-BFE4-4207-F5595393C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256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153AAB-BFDE-0289-A323-F4C5A300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Parameterized quarks and diquarks</a:t>
            </a:r>
            <a:endParaRPr lang="zh-CN" altLang="en-US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4D244C9-D656-1565-94D2-6AB745FEB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05F8BA-9055-7E9A-579E-BFA1CBCA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A86A9C5-2B5A-0384-C2A7-83F41A05F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7" name="内容占位符 16">
            <a:extLst>
              <a:ext uri="{FF2B5EF4-FFF2-40B4-BE49-F238E27FC236}">
                <a16:creationId xmlns:a16="http://schemas.microsoft.com/office/drawing/2014/main" id="{380176CA-401B-F5EE-7609-0AEB9BE4FA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29" y="2290763"/>
            <a:ext cx="5181600" cy="388620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2E9B8B83-7C3B-A7BB-907C-C5F5212F9D7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𝑝𝐴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ℱ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2(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̅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altLang="zh-CN" sz="2400" dirty="0"/>
              </a:p>
              <a:p>
                <a:pPr marL="0" indent="0">
                  <a:buNone/>
                </a:pPr>
                <a:r>
                  <a:rPr lang="en-US" altLang="zh-CN" sz="2400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ℱ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endParaRPr lang="en-US" altLang="zh-CN" sz="2400" dirty="0"/>
              </a:p>
              <a:p>
                <a:pPr marL="0" indent="0" algn="ctr">
                  <a:buNone/>
                </a:pPr>
                <a:r>
                  <a:rPr lang="en-US" altLang="zh-CN" sz="24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Sup>
                          <m:sSub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</m:sub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ℱ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Sup>
                              <m:sSub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zh-CN" alt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sub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endParaRPr lang="en-US" altLang="zh-C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  <m:sup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bSup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zh-CN" altLang="en-US" sz="24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zh-CN" altLang="en-US" sz="2400" b="0" i="1" smtClean="0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zh-CN" alt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400" dirty="0"/>
              </a:p>
            </p:txBody>
          </p:sp>
        </mc:Choice>
        <mc:Fallback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2E9B8B83-7C3B-A7BB-907C-C5F5212F9D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FD9B52C-5D03-9200-13B4-2F95D6DBF4E9}"/>
                  </a:ext>
                </a:extLst>
              </p:cNvPr>
              <p:cNvSpPr txBox="1"/>
              <p:nvPr/>
            </p:nvSpPr>
            <p:spPr>
              <a:xfrm>
                <a:off x="5982929" y="1568611"/>
                <a:ext cx="5334000" cy="648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zh-CN" alt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altLang="zh-C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1800" dirty="0"/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8FD9B52C-5D03-9200-13B4-2F95D6DBF4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929" y="1568611"/>
                <a:ext cx="5334000" cy="6481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863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19E7431-55D9-3CAE-FC57-A2F0E5E0F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170" y="2439840"/>
            <a:ext cx="4339659" cy="277509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5455F95-FC59-DA77-1A73-6DA075069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Photon vertexes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C8DFBE0-07F0-1458-99DF-887F2CD00F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Gauge symmetry</a:t>
                </a:r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solidFill>
                      <a:srgbClr val="00B050"/>
                    </a:solidFill>
                    <a:ea typeface="Cambria Math" panose="02040503050406030204" pitchFamily="18" charset="0"/>
                  </a:rPr>
                  <a:t>Ward-Takahashi identity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solidFill>
                      <a:srgbClr val="0070C0"/>
                    </a:solidFill>
                    <a:ea typeface="Cambria Math" panose="02040503050406030204" pitchFamily="18" charset="0"/>
                  </a:rPr>
                  <a:t>Ball-Chiu solution:</a:t>
                </a:r>
                <a:endParaRPr lang="en-US" altLang="zh-CN" sz="2400" b="0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zh-CN" alt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zh-CN" alt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zh-CN" altLang="en-US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sz="2400" b="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f>
                            <m:f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altLang="zh-CN" sz="2400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C8DFBE0-07F0-1458-99DF-887F2CD00F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19C634-08E9-AE79-7F4A-FD7057A8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624AB8-146A-1BD4-ACD6-AC20C22F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BE2C21-67FB-CBA4-FE07-704C8EE5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87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29115 -0.3425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57" y="-1713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C697D-F5AC-D430-2D05-DDBB8664F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55F0F6-DEFE-079C-E422-1CF201DA3E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Gauge symmetry</a:t>
                </a:r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solidFill>
                      <a:srgbClr val="00B050"/>
                    </a:solidFill>
                  </a:rPr>
                  <a:t>Ward-Takahashi identity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  <m:sup>
                          <m: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2400" dirty="0">
                    <a:solidFill>
                      <a:srgbClr val="0070C0"/>
                    </a:solidFill>
                  </a:rPr>
                  <a:t>Ball-Chiu like solution: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  <m:sup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d>
                        <m:dPr>
                          <m:ctrlP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Sup>
                            <m:sSubSupPr>
                              <m:ctrlP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altLang="zh-CN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altLang="zh-CN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55F0F6-DEFE-079C-E422-1CF201DA3E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D5B0BDDA-4657-A944-970D-EBEFA1EAAA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95" y="2582773"/>
            <a:ext cx="4004414" cy="248923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6F9CDF7-6ED0-C6B9-D679-342384EA6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Photon vertexes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1AF5FD-16DC-25B7-5956-F8ACE51D9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A0131A-28CE-5DBB-536E-68F045B8D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E52ECA-BD7E-6E9E-8919-159E67A9A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8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L 0.30443 -0.2942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1" y="-1472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02" end="1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27" end="2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4B783-CDB3-51DB-CA83-245E3F737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B25470-BCA4-169D-E722-7A25E10D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Photon vertexes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5E9DF36-E0BE-5278-A79A-E9274607CE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zh-CN" sz="2400" dirty="0">
                    <a:solidFill>
                      <a:srgbClr val="00B050"/>
                    </a:solidFill>
                  </a:rPr>
                  <a:t>Axial vector diquark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altLang="zh-CN" sz="2400" dirty="0">
                    <a:solidFill>
                      <a:srgbClr val="00B050"/>
                    </a:solidFill>
                  </a:rPr>
                  <a:t> vector meson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5E9DF36-E0BE-5278-A79A-E9274607CE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390FB5-91B2-0E7D-AA14-AA23BAFBD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1FE754-BA15-7DB1-AA92-42B58ADD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26661-A28B-9309-6AF1-793A081E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22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51A131F-C0CD-D4DD-0FBF-4BFB8CCE2526}"/>
              </a:ext>
            </a:extLst>
          </p:cNvPr>
          <p:cNvGrpSpPr/>
          <p:nvPr/>
        </p:nvGrpSpPr>
        <p:grpSpPr>
          <a:xfrm>
            <a:off x="1147723" y="1951629"/>
            <a:ext cx="8871347" cy="4225333"/>
            <a:chOff x="838199" y="2895525"/>
            <a:chExt cx="6296905" cy="286742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4F7AAF6-58E6-5B3C-4159-BF5DAC9E2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199" y="2895525"/>
              <a:ext cx="5071429" cy="106694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85FB6BC-CC45-487C-E5A8-6C91D08C4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962474"/>
              <a:ext cx="4563112" cy="126700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3DF67C3-33CB-1DFE-4FF4-AA3DBDCCE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5229476"/>
              <a:ext cx="6296904" cy="533474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1091BB20-3C39-029E-9571-BC9507EB8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938" y="136525"/>
            <a:ext cx="3222941" cy="200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1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745CE-C180-6C6C-831B-5F5865737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05BD63-CF70-0867-10A0-411BBFAA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Photon vertexes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E35954-3625-95B9-62CF-01A70A3FA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CN" sz="2400" dirty="0">
                <a:solidFill>
                  <a:srgbClr val="00B050"/>
                </a:solidFill>
              </a:rPr>
              <a:t>Scalar diquark - Axial vector diquark transition </a:t>
            </a:r>
          </a:p>
          <a:p>
            <a:pPr marL="0" indent="0">
              <a:buNone/>
            </a:pPr>
            <a:endParaRPr lang="en-US" altLang="zh-CN" sz="2400" dirty="0"/>
          </a:p>
          <a:p>
            <a:pPr>
              <a:buFont typeface="Wingdings" panose="05000000000000000000" pitchFamily="2" charset="2"/>
              <a:buChar char="n"/>
            </a:pPr>
            <a:r>
              <a:rPr lang="en-US" altLang="zh-CN" sz="2400" dirty="0">
                <a:solidFill>
                  <a:srgbClr val="0070C0"/>
                </a:solidFill>
              </a:rPr>
              <a:t>Pseudoscalar meson - Vector meson transition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D892EA-EE07-5C6B-1ED8-3CC15BD9A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828C50-CB33-D443-8299-687B232EE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70DEA5-DDA1-D7F6-B5F6-B0BACD560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21DBE5B-01C0-DD80-6E27-841CB912A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938" y="136525"/>
            <a:ext cx="3222941" cy="20034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27ECAEE-982E-0E7F-E2A2-40C7238B02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449" y="3639380"/>
            <a:ext cx="6834667" cy="1952762"/>
          </a:xfrm>
          <a:prstGeom prst="rect">
            <a:avLst/>
          </a:prstGeom>
        </p:spPr>
      </p:pic>
      <p:sp>
        <p:nvSpPr>
          <p:cNvPr id="10" name="箭头: 上下 9">
            <a:extLst>
              <a:ext uri="{FF2B5EF4-FFF2-40B4-BE49-F238E27FC236}">
                <a16:creationId xmlns:a16="http://schemas.microsoft.com/office/drawing/2014/main" id="{8D8E77AF-5B52-3789-5033-607F6DEFB008}"/>
              </a:ext>
            </a:extLst>
          </p:cNvPr>
          <p:cNvSpPr/>
          <p:nvPr/>
        </p:nvSpPr>
        <p:spPr>
          <a:xfrm>
            <a:off x="3834581" y="1907458"/>
            <a:ext cx="253181" cy="530942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33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E314110-40D1-D028-85C3-A2935F24D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92" y="3051019"/>
            <a:ext cx="3805412" cy="25811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C85397E-3970-01C0-B618-216B21B86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78" y="2278649"/>
            <a:ext cx="3805412" cy="237581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CA6E106-684E-AAB1-9887-FE78C9A29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Photon vertex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80866F0-31B6-14F5-D1B9-7EC1DA0CBE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altLang="zh-CN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zh-CN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f>
                          <m:f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altLang="zh-CN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f>
                          <m:f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p>
                                    <m: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80866F0-31B6-14F5-D1B9-7EC1DA0CBE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F85AA3-888B-4D80-D637-F9A81944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33A401-A62A-B033-18F3-EAEE5C48A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035DBE-3F96-7A57-5948-3686F76D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D459C9D-270C-F046-253A-A6265549A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3104"/>
            <a:ext cx="8263357" cy="191196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5CA9114-B674-3F26-FB12-F0303F3A78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33448"/>
            <a:ext cx="8001000" cy="108963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73506A9-1637-2C73-2D53-3BD4F4D5D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500" y="3051019"/>
            <a:ext cx="4146755" cy="290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6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59323 -0.380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61" y="-1902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0.39961 -0.2388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4" y="-1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18932 0.0805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6" y="402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67CF10-1CA5-CFEA-9770-4B5CFA5AC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B2DE9C-1E13-F052-C6B9-CC0986656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9C52D0-02FD-A138-FE0C-98F4F65E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C00042-3D1D-E364-0C69-B3C4AEF5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044DAF-1B36-0E4A-AE61-B5319736E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12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92333-3B04-1596-1D47-5A137D52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Mass spectrum of some baryons</a:t>
            </a:r>
            <a:endParaRPr lang="zh-CN" altLang="en-US" dirty="0"/>
          </a:p>
        </p:txBody>
      </p:sp>
      <p:graphicFrame>
        <p:nvGraphicFramePr>
          <p:cNvPr id="11" name="内容占位符 10">
            <a:extLst>
              <a:ext uri="{FF2B5EF4-FFF2-40B4-BE49-F238E27FC236}">
                <a16:creationId xmlns:a16="http://schemas.microsoft.com/office/drawing/2014/main" id="{84568CAC-1A66-8158-18B7-6E1C73ACBD6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0352343"/>
              </p:ext>
            </p:extLst>
          </p:nvPr>
        </p:nvGraphicFramePr>
        <p:xfrm>
          <a:off x="990600" y="1293092"/>
          <a:ext cx="5181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3104865429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79263358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235334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Diquark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Mass [GeV]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Normalization constant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3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[</a:t>
                      </a:r>
                      <a:r>
                        <a:rPr lang="en-US" altLang="zh-CN" dirty="0" err="1"/>
                        <a:t>ud</a:t>
                      </a:r>
                      <a:r>
                        <a:rPr lang="en-US" altLang="zh-CN" dirty="0"/>
                        <a:t>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0.667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21.5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{</a:t>
                      </a:r>
                      <a:r>
                        <a:rPr lang="en-US" altLang="zh-CN" dirty="0" err="1"/>
                        <a:t>uu</a:t>
                      </a:r>
                      <a:r>
                        <a:rPr lang="en-US" altLang="zh-CN" dirty="0"/>
                        <a:t>},{</a:t>
                      </a:r>
                      <a:r>
                        <a:rPr lang="en-US" altLang="zh-CN" dirty="0" err="1"/>
                        <a:t>ud</a:t>
                      </a:r>
                      <a:r>
                        <a:rPr lang="en-US" altLang="zh-CN" dirty="0"/>
                        <a:t>},{dd}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0.868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[ds],[</a:t>
                      </a:r>
                      <a:r>
                        <a:rPr lang="en-US" altLang="zh-CN" dirty="0" err="1"/>
                        <a:t>su</a:t>
                      </a:r>
                      <a:r>
                        <a:rPr lang="en-US" altLang="zh-CN" dirty="0"/>
                        <a:t>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0.950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17.6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2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{ds},{</a:t>
                      </a:r>
                      <a:r>
                        <a:rPr lang="en-US" altLang="zh-CN" dirty="0" err="1"/>
                        <a:t>su</a:t>
                      </a:r>
                      <a:r>
                        <a:rPr lang="en-US" altLang="zh-CN" dirty="0"/>
                        <a:t>}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1.06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16.0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42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{ss}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1.25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15.6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83283"/>
                  </a:ext>
                </a:extLst>
              </a:tr>
            </a:tbl>
          </a:graphicData>
        </a:graphic>
      </p:graphicFrame>
      <p:pic>
        <p:nvPicPr>
          <p:cNvPr id="13" name="内容占位符 12">
            <a:extLst>
              <a:ext uri="{FF2B5EF4-FFF2-40B4-BE49-F238E27FC236}">
                <a16:creationId xmlns:a16="http://schemas.microsoft.com/office/drawing/2014/main" id="{6B6A1513-D2F2-B72A-2D6F-FAAEEE6994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81982"/>
            <a:ext cx="5181600" cy="3886199"/>
          </a:xfr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AB4222-C76F-1700-A75B-8A0AF3AD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CC8FC9-8B4B-E8A4-6D09-0AF2D4907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C00CAF-C3D6-FA74-1F05-E6F7EC71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26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2BCE31D-2CB1-5D49-D55E-45127B65CD63}"/>
                  </a:ext>
                </a:extLst>
              </p:cNvPr>
              <p:cNvSpPr txBox="1"/>
              <p:nvPr/>
            </p:nvSpPr>
            <p:spPr>
              <a:xfrm>
                <a:off x="990600" y="4001729"/>
                <a:ext cx="5181600" cy="1668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Consistent with PDG</a:t>
                </a:r>
              </a:p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solidFill>
                      <a:srgbClr val="00B050"/>
                    </a:solidFill>
                  </a:rPr>
                  <a:t>Diquark correlation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0B050"/>
                    </a:solidFill>
                  </a:rPr>
                  <a:t>mass gap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zh-CN" alt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0B050"/>
                    </a:solidFill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altLang="zh-CN" dirty="0">
                  <a:solidFill>
                    <a:srgbClr val="00B050"/>
                  </a:solidFill>
                </a:endParaRPr>
              </a:p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solidFill>
                      <a:srgbClr val="0070C0"/>
                    </a:solidFill>
                  </a:rPr>
                  <a:t>Diquark masses sensitive</a:t>
                </a:r>
                <a:endParaRPr lang="zh-CN" altLang="en-US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2BCE31D-2CB1-5D49-D55E-45127B65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001729"/>
                <a:ext cx="5181600" cy="1668405"/>
              </a:xfrm>
              <a:prstGeom prst="rect">
                <a:avLst/>
              </a:prstGeom>
              <a:blipFill>
                <a:blip r:embed="rId3"/>
                <a:stretch>
                  <a:fillRect l="-824" b="-5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A1FE1426-F8E2-4FCB-504D-FE999E34FD48}"/>
              </a:ext>
            </a:extLst>
          </p:cNvPr>
          <p:cNvSpPr txBox="1"/>
          <p:nvPr/>
        </p:nvSpPr>
        <p:spPr>
          <a:xfrm>
            <a:off x="6725265" y="1533832"/>
            <a:ext cx="4476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sz="1600" dirty="0">
                <a:hlinkClick r:id="rId4"/>
              </a:rPr>
              <a:t>L. Liu, C. Fischer, EPJA 60,84 (2024)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97478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50555E-4C86-8E63-E64A-51639A90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Electromagnetic form factors of nucleon</a:t>
            </a:r>
            <a:endParaRPr lang="zh-CN" altLang="en-US" dirty="0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D536A78E-F4AC-6E84-2E65-0B1BEC277D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81981"/>
            <a:ext cx="5181600" cy="3886200"/>
          </a:xfrm>
        </p:spPr>
      </p:pic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CA08E12E-03C2-A54E-99C6-488DE2BA45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81981"/>
            <a:ext cx="5181600" cy="3886200"/>
          </a:xfrm>
        </p:spPr>
      </p:pic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28BCBF-D054-003B-E994-FA0AB73B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EB17B9C-07C3-833B-570E-909310C16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5F2026-8BC1-4F76-7415-F7CBB35A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368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5CE043-A94E-12D5-7DFF-908E8F8D4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Electromagnetic form factors of nucleon</a:t>
            </a:r>
            <a:endParaRPr lang="zh-CN" altLang="en-US" dirty="0"/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001B7DFA-1C97-EB1E-603C-6CB6150F7B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85900"/>
            <a:ext cx="5181600" cy="3886200"/>
          </a:xfrm>
        </p:spPr>
      </p:pic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B3374A5B-AE2D-3A2B-7117-DED1F2119F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85900"/>
            <a:ext cx="5181600" cy="3886200"/>
          </a:xfrm>
        </p:spPr>
      </p:pic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068D94-1799-EF2B-E1B1-7DF998268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4901F0-4611-FD60-6B1E-3CC32FD4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B38186-212D-6C53-D9FC-28394390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4F67AC-FA31-3B70-6B49-E3F2137AC507}"/>
              </a:ext>
            </a:extLst>
          </p:cNvPr>
          <p:cNvSpPr txBox="1"/>
          <p:nvPr/>
        </p:nvSpPr>
        <p:spPr>
          <a:xfrm>
            <a:off x="914400" y="5545394"/>
            <a:ext cx="7519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</a:rPr>
              <a:t>Only the longitudinal parts are not enough.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1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A2D1D18-07DD-901A-ACEE-41A0AFD26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7633"/>
            <a:ext cx="12192000" cy="338666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CC699C2-95BD-18A9-1194-F15E30B40CE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zh-CN" dirty="0"/>
                  <a:t>Elastic electromagnetic form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1CC699C2-95BD-18A9-1194-F15E30B40C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087" t="-2614" r="-2551" b="-12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DE3522-91FE-38F4-341B-F44639E1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82A610-A5FE-E4FF-AB40-EC470101D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1A8C49-9B42-99A6-A3AA-AF10CEDE6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29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内容占位符 6">
                <a:extLst>
                  <a:ext uri="{FF2B5EF4-FFF2-40B4-BE49-F238E27FC236}">
                    <a16:creationId xmlns:a16="http://schemas.microsoft.com/office/drawing/2014/main" id="{57134575-09DF-57DC-7FAC-7D410CE5777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1227335"/>
                  </p:ext>
                </p:extLst>
              </p:nvPr>
            </p:nvGraphicFramePr>
            <p:xfrm>
              <a:off x="838204" y="3910054"/>
              <a:ext cx="10515596" cy="24245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𝑬</m:t>
                                        </m:r>
                                      </m:sub>
                                      <m:sup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𝑽𝑴𝑫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𝑪𝒉𝑷𝑻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𝒅𝒊𝒔𝒑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𝑷𝑫𝑮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0.036(14)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0.04(1)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0.012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0.11(2)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𝑴</m:t>
                                        </m:r>
                                      </m:sub>
                                      <m:sup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𝑽𝑴𝑫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𝑪𝒉𝑷𝑻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𝒅𝒊𝒔𝒑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𝑷𝑫𝑮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0.120(76)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0.21(1)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0.48(9)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0.464(2)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𝑃𝐷𝐺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849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-0.390(3)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-0.435(5)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-0.613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020111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内容占位符 6">
                <a:extLst>
                  <a:ext uri="{FF2B5EF4-FFF2-40B4-BE49-F238E27FC236}">
                    <a16:creationId xmlns:a16="http://schemas.microsoft.com/office/drawing/2014/main" id="{57134575-09DF-57DC-7FAC-7D410CE5777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1227335"/>
                  </p:ext>
                </p:extLst>
              </p:nvPr>
            </p:nvGraphicFramePr>
            <p:xfrm>
              <a:off x="838204" y="3910054"/>
              <a:ext cx="10515596" cy="24245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470599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6494" r="-502846" b="-4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6494" r="-400810" b="-4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1220" t="-6494" r="-302439" b="-4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99595" t="-6494" r="-201215" b="-4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01626" t="-6494" r="-102033" b="-4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99190" t="-6494" r="-1619" b="-43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34426" r="-600405" b="-4508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0.036(14)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0.04(1)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0.012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0.11(2)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470599">
                    <a:tc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183333" r="-502846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83333" r="-400810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1220" t="-183333" r="-302439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99595" t="-183333" r="-201215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01626" t="-183333" r="-102033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99190" t="-183333" r="-1619" b="-25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62295" r="-600405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0.120(76)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0.21(1)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0.48(9)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0.464(2)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462295" r="-502846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462295" r="-400810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1220" t="-462295" r="-302439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849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562295" r="-6004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-0.390(3)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-0.435(5)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-0.613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020111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对话气泡: 椭圆形 13">
            <a:extLst>
              <a:ext uri="{FF2B5EF4-FFF2-40B4-BE49-F238E27FC236}">
                <a16:creationId xmlns:a16="http://schemas.microsoft.com/office/drawing/2014/main" id="{8D07A7D6-21A8-A684-3005-4E0784D2FCD7}"/>
              </a:ext>
            </a:extLst>
          </p:cNvPr>
          <p:cNvSpPr/>
          <p:nvPr/>
        </p:nvSpPr>
        <p:spPr>
          <a:xfrm>
            <a:off x="993034" y="831776"/>
            <a:ext cx="1524427" cy="1119650"/>
          </a:xfrm>
          <a:custGeom>
            <a:avLst/>
            <a:gdLst>
              <a:gd name="connsiteX0" fmla="*/ 444505 w 1524000"/>
              <a:gd name="connsiteY0" fmla="*/ 962332 h 855406"/>
              <a:gd name="connsiteX1" fmla="*/ 387530 w 1524000"/>
              <a:gd name="connsiteY1" fmla="*/ 800197 h 855406"/>
              <a:gd name="connsiteX2" fmla="*/ 308256 w 1524000"/>
              <a:gd name="connsiteY2" fmla="*/ 84095 h 855406"/>
              <a:gd name="connsiteX3" fmla="*/ 989394 w 1524000"/>
              <a:gd name="connsiteY3" fmla="*/ 19489 h 855406"/>
              <a:gd name="connsiteX4" fmla="*/ 1389888 w 1524000"/>
              <a:gd name="connsiteY4" fmla="*/ 670035 h 855406"/>
              <a:gd name="connsiteX5" fmla="*/ 663400 w 1524000"/>
              <a:gd name="connsiteY5" fmla="*/ 851811 h 855406"/>
              <a:gd name="connsiteX6" fmla="*/ 444505 w 1524000"/>
              <a:gd name="connsiteY6" fmla="*/ 962332 h 855406"/>
              <a:gd name="connsiteX0" fmla="*/ 247884 w 1524427"/>
              <a:gd name="connsiteY0" fmla="*/ 1119650 h 1119650"/>
              <a:gd name="connsiteX1" fmla="*/ 387554 w 1524427"/>
              <a:gd name="connsiteY1" fmla="*/ 800199 h 1119650"/>
              <a:gd name="connsiteX2" fmla="*/ 308280 w 1524427"/>
              <a:gd name="connsiteY2" fmla="*/ 84097 h 1119650"/>
              <a:gd name="connsiteX3" fmla="*/ 989418 w 1524427"/>
              <a:gd name="connsiteY3" fmla="*/ 19491 h 1119650"/>
              <a:gd name="connsiteX4" fmla="*/ 1389912 w 1524427"/>
              <a:gd name="connsiteY4" fmla="*/ 670037 h 1119650"/>
              <a:gd name="connsiteX5" fmla="*/ 663424 w 1524427"/>
              <a:gd name="connsiteY5" fmla="*/ 851813 h 1119650"/>
              <a:gd name="connsiteX6" fmla="*/ 247884 w 1524427"/>
              <a:gd name="connsiteY6" fmla="*/ 1119650 h 111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427" h="1119650">
                <a:moveTo>
                  <a:pt x="247884" y="1119650"/>
                </a:moveTo>
                <a:cubicBezTo>
                  <a:pt x="228892" y="1065605"/>
                  <a:pt x="406546" y="854244"/>
                  <a:pt x="387554" y="800199"/>
                </a:cubicBezTo>
                <a:cubicBezTo>
                  <a:pt x="-92979" y="648005"/>
                  <a:pt x="-134990" y="268509"/>
                  <a:pt x="308280" y="84097"/>
                </a:cubicBezTo>
                <a:cubicBezTo>
                  <a:pt x="503896" y="2716"/>
                  <a:pt x="757023" y="-21294"/>
                  <a:pt x="989418" y="19491"/>
                </a:cubicBezTo>
                <a:cubicBezTo>
                  <a:pt x="1478987" y="105408"/>
                  <a:pt x="1680538" y="432801"/>
                  <a:pt x="1389912" y="670037"/>
                </a:cubicBezTo>
                <a:cubicBezTo>
                  <a:pt x="1227772" y="802391"/>
                  <a:pt x="947186" y="872597"/>
                  <a:pt x="663424" y="851813"/>
                </a:cubicBezTo>
                <a:lnTo>
                  <a:pt x="247884" y="111965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Meet in infrared</a:t>
            </a:r>
            <a:endParaRPr lang="zh-CN" altLang="en-US" dirty="0">
              <a:solidFill>
                <a:srgbClr val="FF0000"/>
              </a:solidFill>
            </a:endParaRPr>
          </a:p>
          <a:p>
            <a:pPr algn="ctr"/>
            <a:endParaRPr lang="zh-CN" altLang="en-US" dirty="0"/>
          </a:p>
        </p:txBody>
      </p:sp>
      <p:sp>
        <p:nvSpPr>
          <p:cNvPr id="15" name="对话气泡: 椭圆形 13">
            <a:extLst>
              <a:ext uri="{FF2B5EF4-FFF2-40B4-BE49-F238E27FC236}">
                <a16:creationId xmlns:a16="http://schemas.microsoft.com/office/drawing/2014/main" id="{B1533CCE-A792-4DA0-FAAC-D910B523A128}"/>
              </a:ext>
            </a:extLst>
          </p:cNvPr>
          <p:cNvSpPr/>
          <p:nvPr/>
        </p:nvSpPr>
        <p:spPr>
          <a:xfrm>
            <a:off x="2209800" y="1479917"/>
            <a:ext cx="1524427" cy="1119650"/>
          </a:xfrm>
          <a:custGeom>
            <a:avLst/>
            <a:gdLst>
              <a:gd name="connsiteX0" fmla="*/ 444505 w 1524000"/>
              <a:gd name="connsiteY0" fmla="*/ 962332 h 855406"/>
              <a:gd name="connsiteX1" fmla="*/ 387530 w 1524000"/>
              <a:gd name="connsiteY1" fmla="*/ 800197 h 855406"/>
              <a:gd name="connsiteX2" fmla="*/ 308256 w 1524000"/>
              <a:gd name="connsiteY2" fmla="*/ 84095 h 855406"/>
              <a:gd name="connsiteX3" fmla="*/ 989394 w 1524000"/>
              <a:gd name="connsiteY3" fmla="*/ 19489 h 855406"/>
              <a:gd name="connsiteX4" fmla="*/ 1389888 w 1524000"/>
              <a:gd name="connsiteY4" fmla="*/ 670035 h 855406"/>
              <a:gd name="connsiteX5" fmla="*/ 663400 w 1524000"/>
              <a:gd name="connsiteY5" fmla="*/ 851811 h 855406"/>
              <a:gd name="connsiteX6" fmla="*/ 444505 w 1524000"/>
              <a:gd name="connsiteY6" fmla="*/ 962332 h 855406"/>
              <a:gd name="connsiteX0" fmla="*/ 247884 w 1524427"/>
              <a:gd name="connsiteY0" fmla="*/ 1119650 h 1119650"/>
              <a:gd name="connsiteX1" fmla="*/ 387554 w 1524427"/>
              <a:gd name="connsiteY1" fmla="*/ 800199 h 1119650"/>
              <a:gd name="connsiteX2" fmla="*/ 308280 w 1524427"/>
              <a:gd name="connsiteY2" fmla="*/ 84097 h 1119650"/>
              <a:gd name="connsiteX3" fmla="*/ 989418 w 1524427"/>
              <a:gd name="connsiteY3" fmla="*/ 19491 h 1119650"/>
              <a:gd name="connsiteX4" fmla="*/ 1389912 w 1524427"/>
              <a:gd name="connsiteY4" fmla="*/ 670037 h 1119650"/>
              <a:gd name="connsiteX5" fmla="*/ 663424 w 1524427"/>
              <a:gd name="connsiteY5" fmla="*/ 851813 h 1119650"/>
              <a:gd name="connsiteX6" fmla="*/ 247884 w 1524427"/>
              <a:gd name="connsiteY6" fmla="*/ 1119650 h 111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427" h="1119650">
                <a:moveTo>
                  <a:pt x="247884" y="1119650"/>
                </a:moveTo>
                <a:cubicBezTo>
                  <a:pt x="228892" y="1065605"/>
                  <a:pt x="406546" y="854244"/>
                  <a:pt x="387554" y="800199"/>
                </a:cubicBezTo>
                <a:cubicBezTo>
                  <a:pt x="-92979" y="648005"/>
                  <a:pt x="-134990" y="268509"/>
                  <a:pt x="308280" y="84097"/>
                </a:cubicBezTo>
                <a:cubicBezTo>
                  <a:pt x="503896" y="2716"/>
                  <a:pt x="757023" y="-21294"/>
                  <a:pt x="989418" y="19491"/>
                </a:cubicBezTo>
                <a:cubicBezTo>
                  <a:pt x="1478987" y="105408"/>
                  <a:pt x="1680538" y="432801"/>
                  <a:pt x="1389912" y="670037"/>
                </a:cubicBezTo>
                <a:cubicBezTo>
                  <a:pt x="1227772" y="802391"/>
                  <a:pt x="947186" y="872597"/>
                  <a:pt x="663424" y="851813"/>
                </a:cubicBezTo>
                <a:lnTo>
                  <a:pt x="247884" y="1119650"/>
                </a:lnTo>
                <a:close/>
              </a:path>
            </a:pathLst>
          </a:custGeom>
          <a:noFill/>
          <a:ln>
            <a:solidFill>
              <a:srgbClr val="00206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2060"/>
                </a:solidFill>
              </a:rPr>
              <a:t>Magnitude difference</a:t>
            </a:r>
            <a:endParaRPr lang="zh-CN" altLang="en-US" dirty="0">
              <a:solidFill>
                <a:srgbClr val="002060"/>
              </a:solidFill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E028E-FF48-0D92-98F4-B7DC36CF0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08D2D2A-A3C8-F07B-D4B7-6B9AEADBB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51" y="1370541"/>
            <a:ext cx="10697497" cy="297152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5C3F628-AE8F-8478-984E-3C75E177C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251" y="2126285"/>
            <a:ext cx="10697497" cy="29715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1619BDB-0A2D-7A64-52D0-10E86F4584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zh-CN" dirty="0"/>
                  <a:t>Elastic electromagnetic form factors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1619BDB-0A2D-7A64-52D0-10E86F4584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087" t="-2614" r="-232" b="-12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6FDFAE-D9E8-B67D-07EA-31E65AC5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5C0BA2-2867-9091-018D-F41BD8E9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C13BA0-1ECE-2977-F84E-85391AB13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4962FCA-B4C6-AC6E-A3FE-ED82C9F726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51" y="3384822"/>
            <a:ext cx="10697498" cy="297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9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018 L 0 -0.21575 " pathEditMode="fixed" rAng="0" ptsTypes="AA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0 0.1432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E4B4-FEBB-451F-AAC7-A18C1E8EE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30823ECA-5F30-35CE-A2A9-A5B50B4E1A5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altLang="zh-CN" dirty="0"/>
                  <a:t>Elastic electromagnetic form factors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30823ECA-5F30-35CE-A2A9-A5B50B4E1A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2614" r="-232" b="-12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8AD88A-7165-0E4A-9262-6D8E001D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B40BE6-6CAE-8679-26CC-5F0F3BFA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D3A5D0-713B-A568-09B6-83EAE5ED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31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内容占位符 6">
                <a:extLst>
                  <a:ext uri="{FF2B5EF4-FFF2-40B4-BE49-F238E27FC236}">
                    <a16:creationId xmlns:a16="http://schemas.microsoft.com/office/drawing/2014/main" id="{FC9F6A01-8A28-3AA4-E494-2EF08879F7D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838200" y="1477963"/>
              <a:ext cx="10515596" cy="15831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𝑬</m:t>
                                        </m:r>
                                      </m:sub>
                                      <m:sup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𝑽𝑴𝑫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𝑪𝒉𝑷𝑻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𝒅𝒊𝒔𝒑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𝑬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𝑷𝑫𝑮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0.036(14)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0.04(1)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0.012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0.11(2)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0.068(9)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0.057(8)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0.10(1)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-0.03(1)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0.353(26)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0.70(2)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0.67(3)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0.61(15)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内容占位符 6">
                <a:extLst>
                  <a:ext uri="{FF2B5EF4-FFF2-40B4-BE49-F238E27FC236}">
                    <a16:creationId xmlns:a16="http://schemas.microsoft.com/office/drawing/2014/main" id="{FC9F6A01-8A28-3AA4-E494-2EF08879F7DF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838200" y="1477963"/>
              <a:ext cx="10515596" cy="15831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470599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00813" t="-6410" r="-502846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0000" t="-6410" r="-400810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1220" t="-6410" r="-302439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99595" t="-6410" r="-201215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1626" t="-6410" r="-102033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99190" t="-6410" r="-1619" b="-25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5" t="-136066" r="-600405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0.036(14)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0.04(1)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0.012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0.11(2)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5" t="-236066" r="-6004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0.068(9)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0.057(8)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0.10(1)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-0.03(1)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5" t="-336066" r="-6004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0.353(26)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0.70(2)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0.67(3)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0.61(15)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内容占位符 6">
                <a:extLst>
                  <a:ext uri="{FF2B5EF4-FFF2-40B4-BE49-F238E27FC236}">
                    <a16:creationId xmlns:a16="http://schemas.microsoft.com/office/drawing/2014/main" id="{49C4C429-A984-15D0-F6AF-48F8B46B7C0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87153479"/>
                  </p:ext>
                </p:extLst>
              </p:nvPr>
            </p:nvGraphicFramePr>
            <p:xfrm>
              <a:off x="838200" y="3130825"/>
              <a:ext cx="10515596" cy="15831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en-US" altLang="zh-C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𝑴</m:t>
                                        </m:r>
                                      </m:sub>
                                      <m:sup>
                                        <m:r>
                                          <a:rPr lang="en-US" altLang="zh-CN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𝑽𝑴𝑫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𝑪𝒉𝑷𝑻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𝒅𝒊𝒔𝒑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altLang="zh-CN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𝑴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b="1" i="1" smtClean="0"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𝑷𝑫𝑮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0.374(41)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0.43(2)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0.80(5)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0.201(169)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0.39(3)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0.45(8)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849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0.459(122)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0.50(1)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1.20(13)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020111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内容占位符 6">
                <a:extLst>
                  <a:ext uri="{FF2B5EF4-FFF2-40B4-BE49-F238E27FC236}">
                    <a16:creationId xmlns:a16="http://schemas.microsoft.com/office/drawing/2014/main" id="{49C4C429-A984-15D0-F6AF-48F8B46B7C0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87153479"/>
                  </p:ext>
                </p:extLst>
              </p:nvPr>
            </p:nvGraphicFramePr>
            <p:xfrm>
              <a:off x="838200" y="3130825"/>
              <a:ext cx="10515596" cy="15831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470599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813" t="-6410" r="-502846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6410" r="-400810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1220" t="-6410" r="-302439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99595" t="-6410" r="-201215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01626" t="-6410" r="-102033" b="-25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99190" t="-6410" r="-1619" b="-25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136066" r="-600405" b="-2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0.374(41)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0.43(2)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0.80(5)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236066" r="-6004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0.201(169)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0.39(3)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0.45(8)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8490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405" t="-336066" r="-6004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0.459(122)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0.50(1)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1.20(13)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020111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内容占位符 6">
                <a:extLst>
                  <a:ext uri="{FF2B5EF4-FFF2-40B4-BE49-F238E27FC236}">
                    <a16:creationId xmlns:a16="http://schemas.microsoft.com/office/drawing/2014/main" id="{91CF9D9F-829E-375A-783E-1BA87220D6E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13466831"/>
                  </p:ext>
                </p:extLst>
              </p:nvPr>
            </p:nvGraphicFramePr>
            <p:xfrm>
              <a:off x="838200" y="4783687"/>
              <a:ext cx="10515596" cy="1502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zh-CN" altLang="en-US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𝑽𝑴𝑫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zh-CN" altLang="en-US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𝑪𝒉𝑷𝑻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zh-CN" altLang="en-US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𝒅𝒊𝒔𝒑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zh-CN" altLang="en-US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</a:rPr>
                                      <m:t>𝑷𝑫𝑮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2.422(180)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1.82(2)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2.458(10)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0.630(48)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0.521(1)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-1.145(106)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-0.78(2)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-1.160(25)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5" name="内容占位符 6">
                <a:extLst>
                  <a:ext uri="{FF2B5EF4-FFF2-40B4-BE49-F238E27FC236}">
                    <a16:creationId xmlns:a16="http://schemas.microsoft.com/office/drawing/2014/main" id="{91CF9D9F-829E-375A-783E-1BA87220D6E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13466831"/>
                  </p:ext>
                </p:extLst>
              </p:nvPr>
            </p:nvGraphicFramePr>
            <p:xfrm>
              <a:off x="838200" y="4783687"/>
              <a:ext cx="10515596" cy="15029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02228">
                      <a:extLst>
                        <a:ext uri="{9D8B030D-6E8A-4147-A177-3AD203B41FA5}">
                          <a16:colId xmlns:a16="http://schemas.microsoft.com/office/drawing/2014/main" val="140327214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59069972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831765339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748071424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2151395071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1253970796"/>
                        </a:ext>
                      </a:extLst>
                    </a:gridCol>
                    <a:gridCol w="1502228">
                      <a:extLst>
                        <a:ext uri="{9D8B030D-6E8A-4147-A177-3AD203B41FA5}">
                          <a16:colId xmlns:a16="http://schemas.microsoft.com/office/drawing/2014/main" val="4189133252"/>
                        </a:ext>
                      </a:extLst>
                    </a:gridCol>
                  </a:tblGrid>
                  <a:tr h="390398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Baryon 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100813" t="-7813" r="-502846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7813" r="-400810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301220" t="-7813" r="-302439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399595" t="-7813" r="-201215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01626" t="-7813" r="-102033" b="-309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599190" t="-7813" r="-1619" b="-309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815833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405" t="-111290" r="-600405" b="-2193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2.422(180)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1.82(2)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2.458(10)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7103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405" t="-214754" r="-600405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0.630(48)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0.521(1)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31304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405" t="-314754" r="-600405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-1.145(106)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-0.78(2)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-1.160(25)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415915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60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内容占位符 19">
            <a:extLst>
              <a:ext uri="{FF2B5EF4-FFF2-40B4-BE49-F238E27FC236}">
                <a16:creationId xmlns:a16="http://schemas.microsoft.com/office/drawing/2014/main" id="{9B2053AD-93F8-1B7D-0F50-0848C490309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159" y="1081088"/>
            <a:ext cx="3369733" cy="2527300"/>
          </a:xfrm>
        </p:spPr>
      </p:pic>
      <p:pic>
        <p:nvPicPr>
          <p:cNvPr id="18" name="内容占位符 17">
            <a:extLst>
              <a:ext uri="{FF2B5EF4-FFF2-40B4-BE49-F238E27FC236}">
                <a16:creationId xmlns:a16="http://schemas.microsoft.com/office/drawing/2014/main" id="{0365A504-65D8-752B-F73A-5FD3979F83F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21" y="1081088"/>
            <a:ext cx="3369733" cy="252730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7ED2F342-7E2C-002D-DC5C-59AE2AD4468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Transition form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7ED2F342-7E2C-002D-DC5C-59AE2AD446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2377" t="-11034" b="-227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37B4CE-D068-1649-94F1-4D0A529F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10F623-598E-7F34-2A86-6D7BB3D3F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0A6F11-5107-2AA4-BFF3-97291964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32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C673810F-4172-14EB-0144-2597D2437A71}"/>
                  </a:ext>
                </a:extLst>
              </p:cNvPr>
              <p:cNvSpPr>
                <a:spLocks noGrp="1"/>
              </p:cNvSpPr>
              <p:nvPr>
                <p:ph sz="quarter" idx="15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Numerical error near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altLang="zh-CN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00B050"/>
                    </a:solidFill>
                  </a:rPr>
                  <a:t>Change slowly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zh-CN" alt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altLang="zh-CN" dirty="0">
                    <a:solidFill>
                      <a:srgbClr val="00B050"/>
                    </a:solidFill>
                  </a:rPr>
                  <a:t>localized transition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0070C0"/>
                    </a:solidFill>
                  </a:rPr>
                  <a:t>Similar but magnitude difference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00B0F0"/>
                    </a:solidFill>
                  </a:rPr>
                  <a:t>Gluon differences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00B0F0"/>
                    </a:solidFill>
                  </a:rPr>
                  <a:t>Generic differences between quark-diquark and three-quark pictures.</a:t>
                </a:r>
              </a:p>
            </p:txBody>
          </p:sp>
        </mc:Choice>
        <mc:Fallback>
          <p:sp>
            <p:nvSpPr>
              <p:cNvPr id="15" name="内容占位符 14">
                <a:extLst>
                  <a:ext uri="{FF2B5EF4-FFF2-40B4-BE49-F238E27FC236}">
                    <a16:creationId xmlns:a16="http://schemas.microsoft.com/office/drawing/2014/main" id="{C673810F-4172-14EB-0144-2597D2437A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5"/>
              </p:nvPr>
            </p:nvSpPr>
            <p:spPr>
              <a:blipFill>
                <a:blip r:embed="rId5"/>
                <a:stretch>
                  <a:fillRect l="-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内容占位符 21">
            <a:extLst>
              <a:ext uri="{FF2B5EF4-FFF2-40B4-BE49-F238E27FC236}">
                <a16:creationId xmlns:a16="http://schemas.microsoft.com/office/drawing/2014/main" id="{BA49F442-F710-8E86-0440-8C8074A6C77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159" y="3730625"/>
            <a:ext cx="3369733" cy="2527300"/>
          </a:xfrm>
        </p:spPr>
      </p:pic>
    </p:spTree>
    <p:extLst>
      <p:ext uri="{BB962C8B-B14F-4D97-AF65-F5344CB8AC3E}">
        <p14:creationId xmlns:p14="http://schemas.microsoft.com/office/powerpoint/2010/main" val="21233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B53D9E-FAC7-ABA7-191A-8A5B2ED3A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 and outlook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A85F19-C86B-C14A-A419-82B59036B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1FB19C-4929-2B5B-4D02-8D919D1F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B5898D-5EB5-93F6-E844-5FAC5CBDE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2FAB94-90D0-6804-1DB5-47CF3C6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96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4CDD65-9EBE-E9DE-CDDE-6D3331A58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CFC9160-3AB8-CECF-BCFF-45C79D42E7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Extend the quark-diquark Faddeev equation approach to strange quark sector.</a:t>
                </a:r>
              </a:p>
              <a:p>
                <a:r>
                  <a:rPr lang="en-US" altLang="zh-CN" dirty="0">
                    <a:solidFill>
                      <a:srgbClr val="00B050"/>
                    </a:solidFill>
                  </a:rPr>
                  <a:t>We obtain a mass spectrum consistent with experimental values.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0070C0"/>
                    </a:solidFill>
                  </a:rPr>
                  <a:t>The elastic EMFFs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altLang="zh-CN" dirty="0">
                    <a:solidFill>
                      <a:srgbClr val="0070C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zh-CN" dirty="0">
                    <a:solidFill>
                      <a:srgbClr val="0070C0"/>
                    </a:solidFill>
                  </a:rPr>
                  <a:t>. We get a good agreement with lattice QCD and other theoretical methods.</a:t>
                </a:r>
              </a:p>
              <a:p>
                <a:r>
                  <a:rPr lang="en-US" altLang="zh-CN" dirty="0">
                    <a:solidFill>
                      <a:srgbClr val="7030A0"/>
                    </a:solidFill>
                  </a:rPr>
                  <a:t>The electromagnetic transition form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zh-CN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>
                    <a:solidFill>
                      <a:srgbClr val="7030A0"/>
                    </a:solidFill>
                  </a:rPr>
                  <a:t> 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altLang="zh-CN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dirty="0">
                    <a:solidFill>
                      <a:srgbClr val="7030A0"/>
                    </a:solidFill>
                  </a:rPr>
                  <a:t>. Same behavior but magnitude difference.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CFC9160-3AB8-CECF-BCFF-45C79D42E7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r="-1275" b="-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AEBE47-C91F-FD5E-5A4F-A7071350F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CBB0FC-4D01-307E-BBD4-A97931CE2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91FB3D-7C9B-C78D-FCD3-AD44798E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3BB0B-31DB-45C7-9929-BD1FCED9F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A9553C-E57E-4CB9-72D3-0D19534B2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Outlook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60D2691-F2C9-42BC-458B-006CF54B3F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zh-CN" dirty="0"/>
                  <a:t>Construct transverse part of quark-photon vertex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zh-CN" dirty="0"/>
                  <a:t>Compare the results of rest frame with moving frame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⟹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altLang="zh-CN" dirty="0"/>
              </a:p>
              <a:p>
                <a:pPr>
                  <a:lnSpc>
                    <a:spcPct val="200000"/>
                  </a:lnSpc>
                </a:pPr>
                <a:r>
                  <a:rPr lang="en-US" altLang="zh-CN" dirty="0"/>
                  <a:t>…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60D2691-F2C9-42BC-458B-006CF54B3F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020739-9812-967F-88AD-0B81148C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C2D89F-72D2-6766-DBDF-F21BC8FA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E32672-7FFB-BC17-47B7-893D30DA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0652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2118A9-FA16-E14E-98FD-E4E6B6C6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7030A0"/>
                </a:solidFill>
              </a:rPr>
              <a:t>Thank you!</a:t>
            </a:r>
            <a:endParaRPr lang="zh-CN" altLang="en-US" dirty="0">
              <a:solidFill>
                <a:srgbClr val="7030A0"/>
              </a:solidFill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ED3D69-B93F-2FBC-A5B3-9330051A2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C9B928-65E4-DF0E-2CEC-D2AE4B1B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Langtian Liu(liulangtian@foxmail.com)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53A3FC-6ADE-A252-A0FD-5518CF8DB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The spacelike electromagnetic form factors of Λ and Σ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35EEF0-C66D-180D-22B9-B3503812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56BAF-F482-4688-860A-56A9498D370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470189"/>
      </p:ext>
    </p:extLst>
  </p:cSld>
  <p:clrMapOvr>
    <a:masterClrMapping/>
  </p:clrMapOvr>
</p:sld>
</file>

<file path=ppt/theme/theme1.xml><?xml version="1.0" encoding="utf-8"?>
<a:theme xmlns:a="http://schemas.openxmlformats.org/drawingml/2006/main" name="WaveSky Presentation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WaveSky font theme">
      <a:majorFont>
        <a:latin typeface="Arial Rounded MT Bold"/>
        <a:ea typeface="隶书"/>
        <a:cs typeface=""/>
      </a:majorFont>
      <a:minorFont>
        <a:latin typeface="Arial"/>
        <a:ea typeface="华文中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英文报告模板.potx" id="{D0B05F0F-EB00-4590-B99C-17D56B7018F4}" vid="{0F51A9B5-0FAD-4B7A-876E-2BDCD204528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英文报告模板</Template>
  <TotalTime>4535</TotalTime>
  <Words>1716</Words>
  <Application>Microsoft Office PowerPoint</Application>
  <PresentationFormat>宽屏</PresentationFormat>
  <Paragraphs>404</Paragraphs>
  <Slides>36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Microsoft YaHei UI</vt:lpstr>
      <vt:lpstr>等线</vt:lpstr>
      <vt:lpstr>Arial</vt:lpstr>
      <vt:lpstr>Arial Rounded MT Bold</vt:lpstr>
      <vt:lpstr>Cambria</vt:lpstr>
      <vt:lpstr>Cambria Math</vt:lpstr>
      <vt:lpstr>Cascadia Mono SemiBold</vt:lpstr>
      <vt:lpstr>Verdana</vt:lpstr>
      <vt:lpstr>Wingdings</vt:lpstr>
      <vt:lpstr>WaveSky Presentation</vt:lpstr>
      <vt:lpstr>The spacelike electromagnetic form factors of Λ^0 and Σ^0 baryons</vt:lpstr>
      <vt:lpstr>Outline</vt:lpstr>
      <vt:lpstr>Electromagnetic form factors</vt:lpstr>
      <vt:lpstr>Some ways to study composite systems</vt:lpstr>
      <vt:lpstr>Some ways to study composite systems</vt:lpstr>
      <vt:lpstr>Some ways to study composite systems</vt:lpstr>
      <vt:lpstr>Some ways to study composite systems</vt:lpstr>
      <vt:lpstr>Some ways to study composite systems</vt:lpstr>
      <vt:lpstr>Electromagnetic form factors</vt:lpstr>
      <vt:lpstr>Electromagnetic form factors</vt:lpstr>
      <vt:lpstr>Electromagnetic form factors</vt:lpstr>
      <vt:lpstr>Electromagnetic form factors</vt:lpstr>
      <vt:lpstr>Electromagnetic form factors</vt:lpstr>
      <vt:lpstr>Methods</vt:lpstr>
      <vt:lpstr>Faddeev equations</vt:lpstr>
      <vt:lpstr>Faddeev equations</vt:lpstr>
      <vt:lpstr>Electromagnetic currents</vt:lpstr>
      <vt:lpstr>Calculation ingredients</vt:lpstr>
      <vt:lpstr>Parameterized quarks and diquarks</vt:lpstr>
      <vt:lpstr>Photon vertexes</vt:lpstr>
      <vt:lpstr>Photon vertexes</vt:lpstr>
      <vt:lpstr>Photon vertexes</vt:lpstr>
      <vt:lpstr>Photon vertexes</vt:lpstr>
      <vt:lpstr>Photon vertex</vt:lpstr>
      <vt:lpstr>Results</vt:lpstr>
      <vt:lpstr>Mass spectrum of some baryons</vt:lpstr>
      <vt:lpstr>Electromagnetic form factors of nucleon</vt:lpstr>
      <vt:lpstr>Electromagnetic form factors of nucleon</vt:lpstr>
      <vt:lpstr>Elastic electromagnetic form factors of Λ^0</vt:lpstr>
      <vt:lpstr>Elastic electromagnetic form factors of Σ</vt:lpstr>
      <vt:lpstr>Elastic electromagnetic form factors of Σ</vt:lpstr>
      <vt:lpstr>Transition form factors of Σ^0 γ^∗→Λ^0</vt:lpstr>
      <vt:lpstr>Conclusion and outlook</vt:lpstr>
      <vt:lpstr>Conclusion</vt:lpstr>
      <vt:lpstr>Outlook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Langtian Liu</dc:creator>
  <cp:lastModifiedBy>Langtian Liu</cp:lastModifiedBy>
  <cp:revision>41</cp:revision>
  <dcterms:created xsi:type="dcterms:W3CDTF">2024-11-02T14:13:49Z</dcterms:created>
  <dcterms:modified xsi:type="dcterms:W3CDTF">2024-11-06T10:31:10Z</dcterms:modified>
</cp:coreProperties>
</file>